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9"/>
  </p:notesMasterIdLst>
  <p:sldIdLst>
    <p:sldId id="256" r:id="rId2"/>
    <p:sldId id="257" r:id="rId3"/>
    <p:sldId id="392" r:id="rId4"/>
    <p:sldId id="409" r:id="rId5"/>
    <p:sldId id="410" r:id="rId6"/>
    <p:sldId id="411" r:id="rId7"/>
    <p:sldId id="412" r:id="rId8"/>
    <p:sldId id="413" r:id="rId9"/>
    <p:sldId id="414" r:id="rId10"/>
    <p:sldId id="415" r:id="rId11"/>
    <p:sldId id="301" r:id="rId12"/>
    <p:sldId id="302" r:id="rId13"/>
    <p:sldId id="303" r:id="rId14"/>
    <p:sldId id="309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21" r:id="rId23"/>
    <p:sldId id="335" r:id="rId24"/>
    <p:sldId id="336" r:id="rId25"/>
    <p:sldId id="337" r:id="rId26"/>
    <p:sldId id="331" r:id="rId27"/>
    <p:sldId id="338" r:id="rId28"/>
    <p:sldId id="333" r:id="rId29"/>
    <p:sldId id="401" r:id="rId30"/>
    <p:sldId id="400" r:id="rId31"/>
    <p:sldId id="402" r:id="rId32"/>
    <p:sldId id="339" r:id="rId33"/>
    <p:sldId id="340" r:id="rId34"/>
    <p:sldId id="341" r:id="rId35"/>
    <p:sldId id="342" r:id="rId36"/>
    <p:sldId id="343" r:id="rId37"/>
    <p:sldId id="344" r:id="rId38"/>
    <p:sldId id="345" r:id="rId39"/>
    <p:sldId id="346" r:id="rId40"/>
    <p:sldId id="347" r:id="rId41"/>
    <p:sldId id="416" r:id="rId42"/>
    <p:sldId id="417" r:id="rId43"/>
    <p:sldId id="432" r:id="rId44"/>
    <p:sldId id="418" r:id="rId45"/>
    <p:sldId id="421" r:id="rId46"/>
    <p:sldId id="422" r:id="rId47"/>
    <p:sldId id="419" r:id="rId48"/>
    <p:sldId id="420" r:id="rId49"/>
    <p:sldId id="348" r:id="rId50"/>
    <p:sldId id="351" r:id="rId51"/>
    <p:sldId id="349" r:id="rId52"/>
    <p:sldId id="350" r:id="rId53"/>
    <p:sldId id="425" r:id="rId54"/>
    <p:sldId id="352" r:id="rId55"/>
    <p:sldId id="353" r:id="rId56"/>
    <p:sldId id="354" r:id="rId57"/>
    <p:sldId id="355" r:id="rId58"/>
    <p:sldId id="356" r:id="rId59"/>
    <p:sldId id="357" r:id="rId60"/>
    <p:sldId id="358" r:id="rId61"/>
    <p:sldId id="359" r:id="rId62"/>
    <p:sldId id="361" r:id="rId63"/>
    <p:sldId id="362" r:id="rId64"/>
    <p:sldId id="363" r:id="rId65"/>
    <p:sldId id="364" r:id="rId66"/>
    <p:sldId id="365" r:id="rId67"/>
    <p:sldId id="366" r:id="rId68"/>
    <p:sldId id="393" r:id="rId69"/>
    <p:sldId id="368" r:id="rId70"/>
    <p:sldId id="394" r:id="rId71"/>
    <p:sldId id="395" r:id="rId72"/>
    <p:sldId id="396" r:id="rId73"/>
    <p:sldId id="374" r:id="rId74"/>
    <p:sldId id="397" r:id="rId75"/>
    <p:sldId id="376" r:id="rId76"/>
    <p:sldId id="377" r:id="rId77"/>
    <p:sldId id="378" r:id="rId78"/>
    <p:sldId id="379" r:id="rId79"/>
    <p:sldId id="380" r:id="rId80"/>
    <p:sldId id="381" r:id="rId81"/>
    <p:sldId id="382" r:id="rId82"/>
    <p:sldId id="383" r:id="rId83"/>
    <p:sldId id="384" r:id="rId84"/>
    <p:sldId id="385" r:id="rId85"/>
    <p:sldId id="386" r:id="rId86"/>
    <p:sldId id="398" r:id="rId87"/>
    <p:sldId id="388" r:id="rId88"/>
    <p:sldId id="389" r:id="rId89"/>
    <p:sldId id="399" r:id="rId90"/>
    <p:sldId id="391" r:id="rId91"/>
    <p:sldId id="403" r:id="rId92"/>
    <p:sldId id="404" r:id="rId93"/>
    <p:sldId id="405" r:id="rId94"/>
    <p:sldId id="406" r:id="rId95"/>
    <p:sldId id="407" r:id="rId96"/>
    <p:sldId id="408" r:id="rId97"/>
    <p:sldId id="423" r:id="rId98"/>
    <p:sldId id="424" r:id="rId99"/>
    <p:sldId id="433" r:id="rId100"/>
    <p:sldId id="258" r:id="rId101"/>
    <p:sldId id="259" r:id="rId102"/>
    <p:sldId id="262" r:id="rId103"/>
    <p:sldId id="264" r:id="rId104"/>
    <p:sldId id="267" r:id="rId105"/>
    <p:sldId id="452" r:id="rId106"/>
    <p:sldId id="453" r:id="rId107"/>
    <p:sldId id="328" r:id="rId108"/>
    <p:sldId id="454" r:id="rId109"/>
    <p:sldId id="325" r:id="rId110"/>
    <p:sldId id="326" r:id="rId111"/>
    <p:sldId id="327" r:id="rId112"/>
    <p:sldId id="268" r:id="rId113"/>
    <p:sldId id="286" r:id="rId114"/>
    <p:sldId id="269" r:id="rId115"/>
    <p:sldId id="297" r:id="rId116"/>
    <p:sldId id="298" r:id="rId117"/>
    <p:sldId id="270" r:id="rId118"/>
    <p:sldId id="271" r:id="rId119"/>
    <p:sldId id="324" r:id="rId120"/>
    <p:sldId id="272" r:id="rId121"/>
    <p:sldId id="285" r:id="rId122"/>
    <p:sldId id="287" r:id="rId123"/>
    <p:sldId id="288" r:id="rId124"/>
    <p:sldId id="289" r:id="rId125"/>
    <p:sldId id="290" r:id="rId126"/>
    <p:sldId id="322" r:id="rId127"/>
    <p:sldId id="329" r:id="rId128"/>
    <p:sldId id="323" r:id="rId129"/>
    <p:sldId id="291" r:id="rId130"/>
    <p:sldId id="451" r:id="rId131"/>
    <p:sldId id="284" r:id="rId132"/>
    <p:sldId id="292" r:id="rId133"/>
    <p:sldId id="274" r:id="rId134"/>
    <p:sldId id="275" r:id="rId135"/>
    <p:sldId id="276" r:id="rId136"/>
    <p:sldId id="277" r:id="rId137"/>
    <p:sldId id="296" r:id="rId1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37" autoAdjust="0"/>
  </p:normalViewPr>
  <p:slideViewPr>
    <p:cSldViewPr>
      <p:cViewPr varScale="1">
        <p:scale>
          <a:sx n="122" d="100"/>
          <a:sy n="122" d="100"/>
        </p:scale>
        <p:origin x="53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53D230-2B6D-4EC4-B7A8-398AA789EC65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AE81D-8AB5-4973-8EC4-505845A70F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7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Specific form of the matrix 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0803A-D62D-4ED8-AA82-89BC8B70E3F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are other algorithms</a:t>
            </a:r>
            <a:r>
              <a:rPr lang="en-US" baseline="0" dirty="0"/>
              <a:t> also, but split </a:t>
            </a:r>
            <a:r>
              <a:rPr lang="en-US" baseline="0" dirty="0" err="1"/>
              <a:t>Bregman</a:t>
            </a:r>
            <a:r>
              <a:rPr lang="en-US" baseline="0" dirty="0"/>
              <a:t> was proved to be efficient for frame based models.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AB1-A315-4A10-B64C-02BB0929C1F7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are other algorithms</a:t>
            </a:r>
            <a:r>
              <a:rPr lang="en-US" baseline="0" dirty="0"/>
              <a:t> also, but split </a:t>
            </a:r>
            <a:r>
              <a:rPr lang="en-US" baseline="0" dirty="0" err="1"/>
              <a:t>Bregman</a:t>
            </a:r>
            <a:r>
              <a:rPr lang="en-US" baseline="0" dirty="0"/>
              <a:t> was proved to be efficient for frame based models.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AB1-A315-4A10-B64C-02BB0929C1F7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are other algorithms</a:t>
            </a:r>
            <a:r>
              <a:rPr lang="en-US" baseline="0" dirty="0"/>
              <a:t> also, but split </a:t>
            </a:r>
            <a:r>
              <a:rPr lang="en-US" baseline="0" dirty="0" err="1"/>
              <a:t>Bregman</a:t>
            </a:r>
            <a:r>
              <a:rPr lang="en-US" baseline="0" dirty="0"/>
              <a:t> was proved to be efficient for frame based models.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AB1-A315-4A10-B64C-02BB0929C1F7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are other algorithms</a:t>
            </a:r>
            <a:r>
              <a:rPr lang="en-US" baseline="0" dirty="0"/>
              <a:t> also, but split </a:t>
            </a:r>
            <a:r>
              <a:rPr lang="en-US" baseline="0" dirty="0" err="1"/>
              <a:t>Bregman</a:t>
            </a:r>
            <a:r>
              <a:rPr lang="en-US" baseline="0" dirty="0"/>
              <a:t> was proved to be efficient for frame based models.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AB1-A315-4A10-B64C-02BB0929C1F7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are other algorithms</a:t>
            </a:r>
            <a:r>
              <a:rPr lang="en-US" baseline="0" dirty="0"/>
              <a:t> also, but split </a:t>
            </a:r>
            <a:r>
              <a:rPr lang="en-US" baseline="0" dirty="0" err="1"/>
              <a:t>Bregman</a:t>
            </a:r>
            <a:r>
              <a:rPr lang="en-US" baseline="0" dirty="0"/>
              <a:t> was proved to be efficient for frame based models.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AB1-A315-4A10-B64C-02BB0929C1F7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AB1-A315-4A10-B64C-02BB0929C1F7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AB1-A315-4A10-B64C-02BB0929C1F7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Meaning of minimizing I-</a:t>
            </a:r>
            <a:r>
              <a:rPr lang="en-US" dirty="0" err="1"/>
              <a:t>WW^top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0803A-D62D-4ED8-AA82-89BC8B70E3F0}" type="slidenum">
              <a:rPr lang="en-US" smtClean="0"/>
              <a:pPr/>
              <a:t>100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Meaning of minimizing I-</a:t>
            </a:r>
            <a:r>
              <a:rPr lang="en-US" dirty="0" err="1"/>
              <a:t>WW^top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0803A-D62D-4ED8-AA82-89BC8B70E3F0}" type="slidenum">
              <a:rPr lang="en-US" smtClean="0"/>
              <a:pPr/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Difference between BV and W_2^1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0803A-D62D-4ED8-AA82-89BC8B70E3F0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Meaning of minimizing I-</a:t>
            </a:r>
            <a:r>
              <a:rPr lang="en-US" dirty="0" err="1"/>
              <a:t>WW^top</a:t>
            </a:r>
            <a:r>
              <a:rPr lang="en-US" dirty="0"/>
              <a:t>. WW^\top is orthogonal</a:t>
            </a:r>
            <a:r>
              <a:rPr lang="en-US" baseline="0" dirty="0"/>
              <a:t> projection of alpha onto range(W).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0803A-D62D-4ED8-AA82-89BC8B70E3F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AB1-A315-4A10-B64C-02BB0929C1F7}" type="slidenum">
              <a:rPr lang="en-US" smtClean="0"/>
              <a:pPr/>
              <a:t>117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Meaning of minimizing I-</a:t>
            </a:r>
            <a:r>
              <a:rPr lang="en-US" dirty="0" err="1"/>
              <a:t>WW^top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0803A-D62D-4ED8-AA82-89BC8B70E3F0}" type="slidenum">
              <a:rPr lang="en-US" smtClean="0"/>
              <a:pPr/>
              <a:t>119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AB1-A315-4A10-B64C-02BB0929C1F7}" type="slidenum">
              <a:rPr lang="en-US" smtClean="0"/>
              <a:pPr/>
              <a:t>120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AB1-A315-4A10-B64C-02BB0929C1F7}" type="slidenum">
              <a:rPr lang="en-US" smtClean="0"/>
              <a:pPr/>
              <a:t>130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AB1-A315-4A10-B64C-02BB0929C1F7}" type="slidenum">
              <a:rPr lang="en-US" smtClean="0"/>
              <a:pPr/>
              <a:t>131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AB1-A315-4A10-B64C-02BB0929C1F7}" type="slidenum">
              <a:rPr lang="en-US" smtClean="0"/>
              <a:pPr/>
              <a:t>132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AB1-A315-4A10-B64C-02BB0929C1F7}" type="slidenum">
              <a:rPr lang="en-US" smtClean="0"/>
              <a:pPr/>
              <a:t>133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AB1-A315-4A10-B64C-02BB0929C1F7}" type="slidenum">
              <a:rPr lang="en-US" smtClean="0"/>
              <a:pPr/>
              <a:t>134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AB1-A315-4A10-B64C-02BB0929C1F7}" type="slidenum">
              <a:rPr lang="en-US" smtClean="0"/>
              <a:pPr/>
              <a:t>135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AB1-A315-4A10-B64C-02BB0929C1F7}" type="slidenum">
              <a:rPr lang="en-US" smtClean="0"/>
              <a:pPr/>
              <a:t>136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AB1-A315-4A10-B64C-02BB0929C1F7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Synthesis: sharper</a:t>
            </a:r>
            <a:r>
              <a:rPr lang="en-US" baseline="0" dirty="0"/>
              <a:t> edges but more artifact. Analysis: less artifact but edges are a bit blurry. Balance in between. Which one to choose depends on applications</a:t>
            </a:r>
          </a:p>
          <a:p>
            <a:pPr algn="l"/>
            <a:r>
              <a:rPr lang="en-US" baseline="0" dirty="0"/>
              <a:t>Key: It works because images are piecewise smooth functions and have sparse representation under tight frame transforms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AB1-A315-4A10-B64C-02BB0929C1F7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are other algorithms</a:t>
            </a:r>
            <a:r>
              <a:rPr lang="en-US" baseline="0" dirty="0"/>
              <a:t> also, but split </a:t>
            </a:r>
            <a:r>
              <a:rPr lang="en-US" baseline="0" dirty="0" err="1"/>
              <a:t>Bregman</a:t>
            </a:r>
            <a:r>
              <a:rPr lang="en-US" baseline="0" dirty="0"/>
              <a:t> was proved to be efficient for frame based models.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AB1-A315-4A10-B64C-02BB0929C1F7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are other algorithms</a:t>
            </a:r>
            <a:r>
              <a:rPr lang="en-US" baseline="0" dirty="0"/>
              <a:t> also, but split </a:t>
            </a:r>
            <a:r>
              <a:rPr lang="en-US" baseline="0" dirty="0" err="1"/>
              <a:t>Bregman</a:t>
            </a:r>
            <a:r>
              <a:rPr lang="en-US" baseline="0" dirty="0"/>
              <a:t> was proved to be efficient for frame based models.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AB1-A315-4A10-B64C-02BB0929C1F7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important: relationship</a:t>
            </a:r>
            <a:r>
              <a:rPr lang="en-US" baseline="0" dirty="0"/>
              <a:t> between </a:t>
            </a:r>
            <a:r>
              <a:rPr lang="en-US" baseline="0" dirty="0" err="1"/>
              <a:t>minimizers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AB1-A315-4A10-B64C-02BB0929C1F7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important: relationship</a:t>
            </a:r>
            <a:r>
              <a:rPr lang="en-US" baseline="0" dirty="0"/>
              <a:t> between </a:t>
            </a:r>
            <a:r>
              <a:rPr lang="en-US" baseline="0" dirty="0" err="1"/>
              <a:t>minimizers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AB1-A315-4A10-B64C-02BB0929C1F7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are other algorithms</a:t>
            </a:r>
            <a:r>
              <a:rPr lang="en-US" baseline="0" dirty="0"/>
              <a:t> also, but split </a:t>
            </a:r>
            <a:r>
              <a:rPr lang="en-US" baseline="0" dirty="0" err="1"/>
              <a:t>Bregman</a:t>
            </a:r>
            <a:r>
              <a:rPr lang="en-US" baseline="0" dirty="0"/>
              <a:t> was proved to be efficient for frame based models.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AB1-A315-4A10-B64C-02BB0929C1F7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5.png"/><Relationship Id="rId4" Type="http://schemas.openxmlformats.org/officeDocument/2006/relationships/image" Target="../media/image261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png"/><Relationship Id="rId3" Type="http://schemas.openxmlformats.org/officeDocument/2006/relationships/image" Target="../media/image262.png"/><Relationship Id="rId7" Type="http://schemas.openxmlformats.org/officeDocument/2006/relationships/image" Target="../media/image2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5.png"/><Relationship Id="rId5" Type="http://schemas.openxmlformats.org/officeDocument/2006/relationships/image" Target="../media/image264.png"/><Relationship Id="rId4" Type="http://schemas.openxmlformats.org/officeDocument/2006/relationships/image" Target="../media/image26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1.png"/><Relationship Id="rId5" Type="http://schemas.openxmlformats.org/officeDocument/2006/relationships/image" Target="../media/image270.png"/><Relationship Id="rId4" Type="http://schemas.openxmlformats.org/officeDocument/2006/relationships/image" Target="../media/image26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7" Type="http://schemas.openxmlformats.org/officeDocument/2006/relationships/image" Target="../media/image277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6.png"/><Relationship Id="rId5" Type="http://schemas.openxmlformats.org/officeDocument/2006/relationships/image" Target="../media/image275.png"/><Relationship Id="rId4" Type="http://schemas.openxmlformats.org/officeDocument/2006/relationships/image" Target="../media/image274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3" Type="http://schemas.openxmlformats.org/officeDocument/2006/relationships/image" Target="../media/image279.png"/><Relationship Id="rId7" Type="http://schemas.openxmlformats.org/officeDocument/2006/relationships/image" Target="../media/image283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2.png"/><Relationship Id="rId5" Type="http://schemas.openxmlformats.org/officeDocument/2006/relationships/image" Target="../media/image281.png"/><Relationship Id="rId4" Type="http://schemas.openxmlformats.org/officeDocument/2006/relationships/image" Target="../media/image280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4.png"/><Relationship Id="rId3" Type="http://schemas.openxmlformats.org/officeDocument/2006/relationships/image" Target="../media/image289.png"/><Relationship Id="rId7" Type="http://schemas.openxmlformats.org/officeDocument/2006/relationships/image" Target="../media/image293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2.png"/><Relationship Id="rId11" Type="http://schemas.openxmlformats.org/officeDocument/2006/relationships/image" Target="../media/image297.png"/><Relationship Id="rId5" Type="http://schemas.openxmlformats.org/officeDocument/2006/relationships/image" Target="../media/image291.png"/><Relationship Id="rId10" Type="http://schemas.openxmlformats.org/officeDocument/2006/relationships/image" Target="../media/image296.png"/><Relationship Id="rId4" Type="http://schemas.openxmlformats.org/officeDocument/2006/relationships/image" Target="../media/image290.png"/><Relationship Id="rId9" Type="http://schemas.openxmlformats.org/officeDocument/2006/relationships/image" Target="../media/image29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7" Type="http://schemas.openxmlformats.org/officeDocument/2006/relationships/image" Target="../media/image303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5" Type="http://schemas.openxmlformats.org/officeDocument/2006/relationships/image" Target="../media/image301.png"/><Relationship Id="rId4" Type="http://schemas.openxmlformats.org/officeDocument/2006/relationships/image" Target="../media/image300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png"/><Relationship Id="rId3" Type="http://schemas.openxmlformats.org/officeDocument/2006/relationships/image" Target="../media/image299.png"/><Relationship Id="rId7" Type="http://schemas.openxmlformats.org/officeDocument/2006/relationships/image" Target="../media/image305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4.png"/><Relationship Id="rId5" Type="http://schemas.openxmlformats.org/officeDocument/2006/relationships/image" Target="../media/image301.png"/><Relationship Id="rId4" Type="http://schemas.openxmlformats.org/officeDocument/2006/relationships/image" Target="../media/image300.png"/><Relationship Id="rId9" Type="http://schemas.openxmlformats.org/officeDocument/2006/relationships/image" Target="../media/image307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0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4.png"/><Relationship Id="rId5" Type="http://schemas.openxmlformats.org/officeDocument/2006/relationships/image" Target="../media/image313.png"/><Relationship Id="rId4" Type="http://schemas.openxmlformats.org/officeDocument/2006/relationships/image" Target="../media/image312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7" Type="http://schemas.openxmlformats.org/officeDocument/2006/relationships/image" Target="../media/image3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2.png"/><Relationship Id="rId5" Type="http://schemas.openxmlformats.org/officeDocument/2006/relationships/image" Target="../media/image278.png"/><Relationship Id="rId4" Type="http://schemas.openxmlformats.org/officeDocument/2006/relationships/image" Target="../media/image2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png"/><Relationship Id="rId3" Type="http://schemas.openxmlformats.org/officeDocument/2006/relationships/image" Target="../media/image317.png"/><Relationship Id="rId7" Type="http://schemas.openxmlformats.org/officeDocument/2006/relationships/image" Target="../media/image321.png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11" Type="http://schemas.openxmlformats.org/officeDocument/2006/relationships/image" Target="../media/image325.png"/><Relationship Id="rId5" Type="http://schemas.openxmlformats.org/officeDocument/2006/relationships/image" Target="../media/image319.png"/><Relationship Id="rId10" Type="http://schemas.openxmlformats.org/officeDocument/2006/relationships/image" Target="../media/image324.png"/><Relationship Id="rId4" Type="http://schemas.openxmlformats.org/officeDocument/2006/relationships/image" Target="../media/image318.png"/><Relationship Id="rId9" Type="http://schemas.openxmlformats.org/officeDocument/2006/relationships/image" Target="../media/image32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7" Type="http://schemas.openxmlformats.org/officeDocument/2006/relationships/image" Target="../media/image262.png"/><Relationship Id="rId2" Type="http://schemas.openxmlformats.org/officeDocument/2006/relationships/image" Target="../media/image1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9.png"/><Relationship Id="rId5" Type="http://schemas.openxmlformats.org/officeDocument/2006/relationships/image" Target="../media/image328.png"/><Relationship Id="rId4" Type="http://schemas.openxmlformats.org/officeDocument/2006/relationships/image" Target="../media/image327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7" Type="http://schemas.openxmlformats.org/officeDocument/2006/relationships/image" Target="../media/image340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9.png"/><Relationship Id="rId5" Type="http://schemas.openxmlformats.org/officeDocument/2006/relationships/image" Target="../media/image338.png"/><Relationship Id="rId4" Type="http://schemas.openxmlformats.org/officeDocument/2006/relationships/image" Target="../media/image337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5.png"/><Relationship Id="rId4" Type="http://schemas.openxmlformats.org/officeDocument/2006/relationships/image" Target="../media/image344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png"/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image" Target="../media/image36.wm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0.wmf"/><Relationship Id="rId12" Type="http://schemas.openxmlformats.org/officeDocument/2006/relationships/image" Target="../media/image35.wmf"/><Relationship Id="rId17" Type="http://schemas.openxmlformats.org/officeDocument/2006/relationships/image" Target="../media/image38.png"/><Relationship Id="rId2" Type="http://schemas.openxmlformats.org/officeDocument/2006/relationships/tags" Target="../tags/tag1.xml"/><Relationship Id="rId16" Type="http://schemas.openxmlformats.org/officeDocument/2006/relationships/image" Target="../media/image26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wmf"/><Relationship Id="rId11" Type="http://schemas.openxmlformats.org/officeDocument/2006/relationships/image" Target="../media/image34.wmf"/><Relationship Id="rId5" Type="http://schemas.openxmlformats.org/officeDocument/2006/relationships/image" Target="../media/image28.wmf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33.wmf"/><Relationship Id="rId4" Type="http://schemas.openxmlformats.org/officeDocument/2006/relationships/image" Target="../media/image27.wmf"/><Relationship Id="rId9" Type="http://schemas.openxmlformats.org/officeDocument/2006/relationships/image" Target="../media/image32.wmf"/><Relationship Id="rId14" Type="http://schemas.openxmlformats.org/officeDocument/2006/relationships/image" Target="../media/image37.wm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3.png"/><Relationship Id="rId5" Type="http://schemas.openxmlformats.org/officeDocument/2006/relationships/image" Target="../media/image352.png"/><Relationship Id="rId4" Type="http://schemas.openxmlformats.org/officeDocument/2006/relationships/image" Target="../media/image351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6.png"/><Relationship Id="rId3" Type="http://schemas.openxmlformats.org/officeDocument/2006/relationships/image" Target="../media/image354.png"/><Relationship Id="rId7" Type="http://schemas.openxmlformats.org/officeDocument/2006/relationships/image" Target="../media/image3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8.png"/><Relationship Id="rId5" Type="http://schemas.openxmlformats.org/officeDocument/2006/relationships/image" Target="../media/image264.png"/><Relationship Id="rId4" Type="http://schemas.openxmlformats.org/officeDocument/2006/relationships/image" Target="../media/image355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9.png"/><Relationship Id="rId3" Type="http://schemas.openxmlformats.org/officeDocument/2006/relationships/image" Target="../media/image357.png"/><Relationship Id="rId7" Type="http://schemas.openxmlformats.org/officeDocument/2006/relationships/image" Target="../media/image3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8.png"/><Relationship Id="rId5" Type="http://schemas.openxmlformats.org/officeDocument/2006/relationships/image" Target="../media/image264.png"/><Relationship Id="rId4" Type="http://schemas.openxmlformats.org/officeDocument/2006/relationships/image" Target="../media/image358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3.png"/><Relationship Id="rId5" Type="http://schemas.openxmlformats.org/officeDocument/2006/relationships/image" Target="../media/image362.png"/><Relationship Id="rId4" Type="http://schemas.openxmlformats.org/officeDocument/2006/relationships/image" Target="../media/image361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9.png"/><Relationship Id="rId3" Type="http://schemas.openxmlformats.org/officeDocument/2006/relationships/image" Target="../media/image364.png"/><Relationship Id="rId7" Type="http://schemas.openxmlformats.org/officeDocument/2006/relationships/image" Target="../media/image3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7.png"/><Relationship Id="rId5" Type="http://schemas.openxmlformats.org/officeDocument/2006/relationships/image" Target="../media/image366.png"/><Relationship Id="rId4" Type="http://schemas.openxmlformats.org/officeDocument/2006/relationships/image" Target="../media/image365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5.png"/><Relationship Id="rId3" Type="http://schemas.openxmlformats.org/officeDocument/2006/relationships/image" Target="../media/image370.png"/><Relationship Id="rId7" Type="http://schemas.openxmlformats.org/officeDocument/2006/relationships/image" Target="../media/image3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3.png"/><Relationship Id="rId5" Type="http://schemas.openxmlformats.org/officeDocument/2006/relationships/image" Target="../media/image372.png"/><Relationship Id="rId4" Type="http://schemas.openxmlformats.org/officeDocument/2006/relationships/image" Target="../media/image371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8.png"/><Relationship Id="rId4" Type="http://schemas.openxmlformats.org/officeDocument/2006/relationships/image" Target="../media/image377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8.png"/><Relationship Id="rId7" Type="http://schemas.openxmlformats.org/officeDocument/2006/relationships/image" Target="../media/image6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8.png"/><Relationship Id="rId7" Type="http://schemas.openxmlformats.org/officeDocument/2006/relationships/image" Target="../media/image6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65.png"/><Relationship Id="rId7" Type="http://schemas.openxmlformats.org/officeDocument/2006/relationships/image" Target="../media/image7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4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wmf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wmf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0" Type="http://schemas.openxmlformats.org/officeDocument/2006/relationships/image" Target="../media/image146.tiff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tiff"/><Relationship Id="rId2" Type="http://schemas.openxmlformats.org/officeDocument/2006/relationships/image" Target="../media/image143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149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wmf"/><Relationship Id="rId5" Type="http://schemas.openxmlformats.org/officeDocument/2006/relationships/image" Target="../media/image153.wmf"/><Relationship Id="rId4" Type="http://schemas.openxmlformats.org/officeDocument/2006/relationships/image" Target="../media/image152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wmf"/><Relationship Id="rId2" Type="http://schemas.openxmlformats.org/officeDocument/2006/relationships/image" Target="../media/image15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image" Target="../media/image157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hyperlink" Target="http://bicmr.pku.edu.cn/~dongbin/Publications/SegSPIE2012.pdf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7" Type="http://schemas.openxmlformats.org/officeDocument/2006/relationships/image" Target="../media/image206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2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7.png"/><Relationship Id="rId4" Type="http://schemas.openxmlformats.org/officeDocument/2006/relationships/image" Target="../media/image216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3" Type="http://schemas.openxmlformats.org/officeDocument/2006/relationships/image" Target="../media/image218.png"/><Relationship Id="rId7" Type="http://schemas.openxmlformats.org/officeDocument/2006/relationships/image" Target="../media/image2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7.png"/><Relationship Id="rId4" Type="http://schemas.openxmlformats.org/officeDocument/2006/relationships/image" Target="../media/image22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7" Type="http://schemas.openxmlformats.org/officeDocument/2006/relationships/image" Target="../media/image2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png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w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2.png"/><Relationship Id="rId4" Type="http://schemas.openxmlformats.org/officeDocument/2006/relationships/image" Target="../media/image24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7" Type="http://schemas.openxmlformats.org/officeDocument/2006/relationships/image" Target="../media/image2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.png"/><Relationship Id="rId5" Type="http://schemas.openxmlformats.org/officeDocument/2006/relationships/image" Target="../media/image245.png"/><Relationship Id="rId4" Type="http://schemas.openxmlformats.org/officeDocument/2006/relationships/image" Target="../media/image24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1.png"/><Relationship Id="rId4" Type="http://schemas.openxmlformats.org/officeDocument/2006/relationships/image" Target="../media/image25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9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(Wavelet) Frame Based Image Restoration Models and Beyond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0" y="5874603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B. Dong and Z. Shen, </a:t>
            </a:r>
            <a:r>
              <a:rPr lang="en-US" sz="1200" b="1" i="1" dirty="0"/>
              <a:t>MRA-based wavelet frames and applications</a:t>
            </a:r>
            <a:r>
              <a:rPr lang="en-US" sz="1200" b="1" dirty="0"/>
              <a:t>, IAS Lecture Notes Series,.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B. Dong and Z. Shen, Image restoration: a data-driven perspective, Proceedings of the ICIAM, 2015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Sparse Representations for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52578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Short-Time Fourier Transform: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 err="1">
                <a:solidFill>
                  <a:srgbClr val="0070C0"/>
                </a:solidFill>
              </a:rPr>
              <a:t>Curvelets</a:t>
            </a:r>
            <a:r>
              <a:rPr lang="en-US" sz="2000" dirty="0">
                <a:solidFill>
                  <a:srgbClr val="0070C0"/>
                </a:solidFill>
              </a:rPr>
              <a:t>:</a:t>
            </a:r>
          </a:p>
          <a:p>
            <a:endParaRPr lang="en-US" sz="2000" dirty="0">
              <a:solidFill>
                <a:srgbClr val="0070C0"/>
              </a:solidFill>
            </a:endParaRPr>
          </a:p>
          <a:p>
            <a:endParaRPr lang="en-US" sz="2000" dirty="0">
              <a:solidFill>
                <a:srgbClr val="0070C0"/>
              </a:solidFill>
            </a:endParaRPr>
          </a:p>
          <a:p>
            <a:endParaRPr lang="en-US" sz="2000" dirty="0">
              <a:solidFill>
                <a:srgbClr val="0070C0"/>
              </a:solidFill>
            </a:endParaRPr>
          </a:p>
          <a:p>
            <a:endParaRPr lang="en-US" sz="2000" dirty="0">
              <a:solidFill>
                <a:srgbClr val="0070C0"/>
              </a:solidFill>
            </a:endParaRPr>
          </a:p>
          <a:p>
            <a:endParaRPr lang="en-US" sz="2000" dirty="0">
              <a:solidFill>
                <a:srgbClr val="0070C0"/>
              </a:solidFill>
            </a:endParaRPr>
          </a:p>
          <a:p>
            <a:endParaRPr lang="en-US" sz="2000" dirty="0">
              <a:solidFill>
                <a:srgbClr val="0070C0"/>
              </a:solidFill>
            </a:endParaRPr>
          </a:p>
          <a:p>
            <a:endParaRPr lang="en-US" sz="2000" dirty="0">
              <a:solidFill>
                <a:srgbClr val="0070C0"/>
              </a:solidFill>
            </a:endParaRPr>
          </a:p>
          <a:p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 err="1">
                <a:solidFill>
                  <a:srgbClr val="0070C0"/>
                </a:solidFill>
              </a:rPr>
              <a:t>Bandlets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shearlets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contourlets</a:t>
            </a:r>
            <a:r>
              <a:rPr lang="en-US" sz="2000" dirty="0">
                <a:solidFill>
                  <a:srgbClr val="0070C0"/>
                </a:solidFill>
              </a:rPr>
              <a:t>, complex wavelets, etc…</a:t>
            </a:r>
            <a:endParaRPr lang="en-US" sz="2000" b="1" dirty="0"/>
          </a:p>
        </p:txBody>
      </p:sp>
      <p:pic>
        <p:nvPicPr>
          <p:cNvPr id="57346" name="Picture 2" descr="\mathbf{STFT}\{x(t)\}(\tau,\omega) \equiv X(\tau, \omega) = \int_{-\infty}^{\infty} x(t) w(t-\tau) e^{-j \omega t} \, dt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133600"/>
            <a:ext cx="6629400" cy="635319"/>
          </a:xfrm>
          <a:prstGeom prst="rect">
            <a:avLst/>
          </a:prstGeom>
          <a:noFill/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788920"/>
            <a:ext cx="2133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500" y="3300984"/>
            <a:ext cx="18192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52900" y="3276600"/>
            <a:ext cx="43815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76300" y="3276600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                               and</a:t>
            </a:r>
          </a:p>
        </p:txBody>
      </p:sp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3733800"/>
            <a:ext cx="4952999" cy="2488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74995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Frame Based Image Restoration Models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Analysis Based Approach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Synthesis Based Approach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Balanced Approach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4792160"/>
            <a:ext cx="6477000" cy="717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3429000"/>
            <a:ext cx="4423144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2133600"/>
            <a:ext cx="3714276" cy="646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Iterative Shrinkage Algorithm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Iterative wavelet frame shrinkage algorithm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Choices of shrinkage operators</a:t>
            </a:r>
          </a:p>
          <a:p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399" y="2050988"/>
            <a:ext cx="5114925" cy="45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397399" y="2660588"/>
            <a:ext cx="5191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Here                           .           (bi-frame transforms) 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3199" y="2626388"/>
            <a:ext cx="1571625" cy="367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949957" y="3498788"/>
            <a:ext cx="220150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 Multiplicative</a:t>
            </a:r>
          </a:p>
          <a:p>
            <a:endParaRPr lang="en-US" dirty="0"/>
          </a:p>
          <a:p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Anisotropic-Soft</a:t>
            </a:r>
          </a:p>
          <a:p>
            <a:endParaRPr lang="en-US" dirty="0"/>
          </a:p>
          <a:p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Isotropic-Soft</a:t>
            </a: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8557" y="3876426"/>
            <a:ext cx="6534147" cy="3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78557" y="4641788"/>
            <a:ext cx="7203443" cy="542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78558" y="5550798"/>
            <a:ext cx="6629400" cy="469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62200" y="6134100"/>
            <a:ext cx="276977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447800" y="6248400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where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Models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/>
              <a:t>Rudin-Osher-Fatemi</a:t>
            </a:r>
            <a:r>
              <a:rPr lang="en-US" dirty="0"/>
              <a:t> (ROF) 1992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BV semi-norm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Euler-Lagrange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209800"/>
            <a:ext cx="3966723" cy="65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3404122"/>
            <a:ext cx="6629400" cy="60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4153052"/>
            <a:ext cx="3886200" cy="57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0" y="5257800"/>
            <a:ext cx="381287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Models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Removing staircase effects by better modeling </a:t>
            </a:r>
          </a:p>
          <a:p>
            <a:pPr marL="504825" indent="-273050"/>
            <a:r>
              <a:rPr lang="en-US" sz="2000" dirty="0" err="1"/>
              <a:t>Chambolle</a:t>
            </a:r>
            <a:r>
              <a:rPr lang="en-US" sz="2000" dirty="0"/>
              <a:t> and Lion (CL) 1997</a:t>
            </a:r>
          </a:p>
          <a:p>
            <a:pPr marL="504825" indent="-273050"/>
            <a:endParaRPr lang="en-US" sz="2000" dirty="0"/>
          </a:p>
          <a:p>
            <a:pPr marL="504825" indent="-273050"/>
            <a:endParaRPr lang="en-US" sz="2000" dirty="0"/>
          </a:p>
          <a:p>
            <a:pPr marL="504825" indent="-273050"/>
            <a:endParaRPr lang="en-US" sz="2000" dirty="0"/>
          </a:p>
          <a:p>
            <a:pPr marL="504825" indent="-273050"/>
            <a:endParaRPr lang="en-US" sz="2000" dirty="0"/>
          </a:p>
          <a:p>
            <a:pPr marL="504825" indent="-273050"/>
            <a:r>
              <a:rPr lang="en-US" sz="2000" dirty="0"/>
              <a:t> Chan, </a:t>
            </a:r>
            <a:r>
              <a:rPr lang="en-US" sz="2000" dirty="0" err="1"/>
              <a:t>Esedoglu</a:t>
            </a:r>
            <a:r>
              <a:rPr lang="en-US" sz="2000" dirty="0"/>
              <a:t>, and Park (CEP) 2005</a:t>
            </a:r>
          </a:p>
          <a:p>
            <a:pPr marL="504825" indent="-273050"/>
            <a:endParaRPr lang="en-US" sz="2000" dirty="0"/>
          </a:p>
          <a:p>
            <a:pPr marL="504825" indent="-273050"/>
            <a:endParaRPr lang="en-US" sz="2000" dirty="0"/>
          </a:p>
          <a:p>
            <a:pPr marL="504825" indent="-273050"/>
            <a:r>
              <a:rPr lang="en-US" sz="2000" dirty="0"/>
              <a:t> Total generalized variation (TGV): </a:t>
            </a:r>
            <a:r>
              <a:rPr lang="en-US" sz="2000" dirty="0" err="1"/>
              <a:t>Bredies</a:t>
            </a:r>
            <a:r>
              <a:rPr lang="en-US" sz="2000" dirty="0"/>
              <a:t>, </a:t>
            </a:r>
            <a:r>
              <a:rPr lang="en-US" sz="2000" dirty="0" err="1"/>
              <a:t>Kunisch</a:t>
            </a:r>
            <a:r>
              <a:rPr lang="en-US" sz="2000" dirty="0"/>
              <a:t> and Pock 2010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438400"/>
            <a:ext cx="6127750" cy="663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3200400"/>
            <a:ext cx="4419600" cy="316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3698321"/>
            <a:ext cx="1371600" cy="227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644205" y="3581400"/>
            <a:ext cx="1556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Restored Image: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4419600"/>
            <a:ext cx="714530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5486400"/>
            <a:ext cx="2819400" cy="50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0" y="6019800"/>
            <a:ext cx="4267200" cy="704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PDE Models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Anisotropic diffusion: </a:t>
            </a:r>
            <a:r>
              <a:rPr lang="en-US" sz="2000" dirty="0" err="1"/>
              <a:t>Perona-Malik</a:t>
            </a:r>
            <a:r>
              <a:rPr lang="en-US" sz="2000" dirty="0"/>
              <a:t> (PM) diffusion [</a:t>
            </a:r>
            <a:r>
              <a:rPr lang="en-US" sz="2000" dirty="0" err="1"/>
              <a:t>Perona</a:t>
            </a:r>
            <a:r>
              <a:rPr lang="en-US" sz="2000" dirty="0"/>
              <a:t> and </a:t>
            </a:r>
            <a:r>
              <a:rPr lang="en-US" sz="2000" dirty="0" err="1"/>
              <a:t>Malik</a:t>
            </a:r>
            <a:r>
              <a:rPr lang="en-US" sz="2000" dirty="0"/>
              <a:t> 1990]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Nonlinear hyperbolic equation: shock filters [</a:t>
            </a:r>
            <a:r>
              <a:rPr lang="en-US" sz="2000" dirty="0" err="1"/>
              <a:t>Rudin</a:t>
            </a:r>
            <a:r>
              <a:rPr lang="en-US" sz="2000" dirty="0"/>
              <a:t> and </a:t>
            </a:r>
            <a:r>
              <a:rPr lang="en-US" sz="2000" dirty="0" err="1"/>
              <a:t>Osher</a:t>
            </a:r>
            <a:r>
              <a:rPr lang="en-US" sz="2000" dirty="0"/>
              <a:t> 1990]</a:t>
            </a:r>
          </a:p>
          <a:p>
            <a:endParaRPr lang="en-US" sz="2000" dirty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5410200"/>
            <a:ext cx="3018589" cy="39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0" y="5986528"/>
            <a:ext cx="3086100" cy="621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" y="5986528"/>
            <a:ext cx="3733800" cy="64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2802574"/>
            <a:ext cx="6102350" cy="931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2363597"/>
            <a:ext cx="2819400" cy="45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6775" y="3886200"/>
            <a:ext cx="3886200" cy="38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98575" y="4343400"/>
            <a:ext cx="6016625" cy="54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ounded Rectangle 26"/>
          <p:cNvSpPr/>
          <p:nvPr/>
        </p:nvSpPr>
        <p:spPr>
          <a:xfrm>
            <a:off x="838200" y="2362200"/>
            <a:ext cx="6858000" cy="1447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838200" y="3810000"/>
            <a:ext cx="6858000" cy="1143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488845" y="2514600"/>
            <a:ext cx="9025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Version 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88845" y="3914001"/>
            <a:ext cx="9025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Version 2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Connections?</a:t>
            </a:r>
            <a:endParaRPr lang="zh-CN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545897"/>
            <a:ext cx="5773195" cy="5227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44934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Connections?</a:t>
            </a:r>
            <a:endParaRPr lang="zh-CN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545897"/>
            <a:ext cx="5773195" cy="5227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1295400" y="5667378"/>
            <a:ext cx="1219200" cy="0"/>
          </a:xfrm>
          <a:prstGeom prst="line">
            <a:avLst/>
          </a:prstGeom>
          <a:noFill/>
          <a:ln w="25400" cap="flat">
            <a:solidFill>
              <a:srgbClr val="C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TextBox 5"/>
          <p:cNvSpPr txBox="1"/>
          <p:nvPr/>
        </p:nvSpPr>
        <p:spPr>
          <a:xfrm>
            <a:off x="5943600" y="1597843"/>
            <a:ext cx="2742093" cy="1138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微软雅黑 Light"/>
              </a:rPr>
              <a:t>菲尔兹奖得主</a:t>
            </a: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微软雅黑 Light"/>
              </a:rPr>
              <a:t>: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sz="1600" b="1" dirty="0">
                <a:solidFill>
                  <a:srgbClr val="C00000"/>
                </a:solidFill>
              </a:rPr>
              <a:t>David Mumford</a:t>
            </a:r>
            <a:r>
              <a:rPr lang="zh-CN" altLang="en-US" sz="1600" b="1" dirty="0">
                <a:solidFill>
                  <a:srgbClr val="C00000"/>
                </a:solidFill>
              </a:rPr>
              <a:t>，</a:t>
            </a:r>
            <a:r>
              <a:rPr lang="en-US" altLang="zh-CN" sz="1600" b="1" dirty="0">
                <a:solidFill>
                  <a:srgbClr val="C00000"/>
                </a:solidFill>
              </a:rPr>
              <a:t>1974</a:t>
            </a:r>
            <a:endParaRPr kumimoji="0" lang="en-US" altLang="zh-CN" sz="16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微软雅黑 Light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sz="1600" b="1" dirty="0">
                <a:solidFill>
                  <a:srgbClr val="C00000"/>
                </a:solidFill>
              </a:rPr>
              <a:t>Pierre Lions</a:t>
            </a:r>
            <a:r>
              <a:rPr lang="zh-CN" altLang="en-US" sz="1600" b="1" dirty="0">
                <a:solidFill>
                  <a:srgbClr val="C00000"/>
                </a:solidFill>
              </a:rPr>
              <a:t>， </a:t>
            </a:r>
            <a:r>
              <a:rPr lang="en-US" altLang="zh-CN" sz="1600" b="1" dirty="0">
                <a:solidFill>
                  <a:srgbClr val="C00000"/>
                </a:solidFill>
              </a:rPr>
              <a:t>1994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6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微软雅黑 Light"/>
              </a:rPr>
              <a:t>Terry Tao</a:t>
            </a:r>
            <a:r>
              <a:rPr lang="zh-CN" altLang="en-US" sz="1600" b="1" dirty="0">
                <a:solidFill>
                  <a:srgbClr val="C00000"/>
                </a:solidFill>
              </a:rPr>
              <a:t>，</a:t>
            </a:r>
            <a:r>
              <a:rPr lang="en-US" altLang="zh-CN" sz="1600" b="1" dirty="0">
                <a:solidFill>
                  <a:srgbClr val="C00000"/>
                </a:solidFill>
              </a:rPr>
              <a:t>2006</a:t>
            </a:r>
            <a:endParaRPr kumimoji="0" lang="zh-CN" altLang="en-US" sz="16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微软雅黑 Light"/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4645037" y="5943600"/>
            <a:ext cx="765163" cy="0"/>
          </a:xfrm>
          <a:prstGeom prst="line">
            <a:avLst/>
          </a:prstGeom>
          <a:noFill/>
          <a:ln w="25400" cap="flat">
            <a:solidFill>
              <a:srgbClr val="C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3">
            <a:extLst>
              <a:ext uri="{FF2B5EF4-FFF2-40B4-BE49-F238E27FC236}">
                <a16:creationId xmlns:a16="http://schemas.microsoft.com/office/drawing/2014/main" id="{8243107C-FB2B-4818-98C9-44F43B5C481C}"/>
              </a:ext>
            </a:extLst>
          </p:cNvPr>
          <p:cNvCxnSpPr>
            <a:cxnSpLocks/>
          </p:cNvCxnSpPr>
          <p:nvPr/>
        </p:nvCxnSpPr>
        <p:spPr>
          <a:xfrm>
            <a:off x="1295400" y="5943600"/>
            <a:ext cx="990600" cy="0"/>
          </a:xfrm>
          <a:prstGeom prst="line">
            <a:avLst/>
          </a:prstGeom>
          <a:noFill/>
          <a:ln w="25400" cap="flat">
            <a:solidFill>
              <a:srgbClr val="C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9908376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Connections?</a:t>
            </a:r>
            <a:endParaRPr lang="zh-CN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545897"/>
            <a:ext cx="5773195" cy="5227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1333506" y="5429252"/>
            <a:ext cx="1019172" cy="4762"/>
          </a:xfrm>
          <a:prstGeom prst="line">
            <a:avLst/>
          </a:prstGeom>
          <a:noFill/>
          <a:ln w="25400" cap="flat">
            <a:solidFill>
              <a:srgbClr val="C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Straight Connector 4"/>
          <p:cNvCxnSpPr/>
          <p:nvPr/>
        </p:nvCxnSpPr>
        <p:spPr>
          <a:xfrm flipV="1">
            <a:off x="4672018" y="6386518"/>
            <a:ext cx="828675" cy="4762"/>
          </a:xfrm>
          <a:prstGeom prst="line">
            <a:avLst/>
          </a:prstGeom>
          <a:noFill/>
          <a:ln w="25400" cap="flat">
            <a:solidFill>
              <a:srgbClr val="C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TextBox 5"/>
          <p:cNvSpPr txBox="1"/>
          <p:nvPr/>
        </p:nvSpPr>
        <p:spPr>
          <a:xfrm>
            <a:off x="5943600" y="1597843"/>
            <a:ext cx="2626677" cy="1138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微软雅黑 Light"/>
              </a:rPr>
              <a:t>Gauss</a:t>
            </a:r>
            <a:r>
              <a: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微软雅黑 Light"/>
              </a:rPr>
              <a:t>奖得主</a:t>
            </a: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微软雅黑 Light"/>
              </a:rPr>
              <a:t>: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sz="1600" b="1" dirty="0">
                <a:solidFill>
                  <a:srgbClr val="C00000"/>
                </a:solidFill>
              </a:rPr>
              <a:t>Yves Meyer</a:t>
            </a:r>
            <a:r>
              <a:rPr lang="zh-CN" altLang="en-US" sz="1600" b="1" dirty="0">
                <a:solidFill>
                  <a:srgbClr val="C00000"/>
                </a:solidFill>
              </a:rPr>
              <a:t>，</a:t>
            </a:r>
            <a:r>
              <a:rPr lang="en-US" altLang="zh-CN" sz="1600" b="1" dirty="0">
                <a:solidFill>
                  <a:srgbClr val="C00000"/>
                </a:solidFill>
              </a:rPr>
              <a:t>2010</a:t>
            </a:r>
            <a:endParaRPr kumimoji="0" lang="en-US" altLang="zh-CN" sz="16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微软雅黑 Light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sz="1600" b="1" dirty="0">
                <a:solidFill>
                  <a:srgbClr val="C00000"/>
                </a:solidFill>
              </a:rPr>
              <a:t>Stanley </a:t>
            </a:r>
            <a:r>
              <a:rPr lang="en-US" altLang="zh-CN" sz="1600" b="1" dirty="0" err="1">
                <a:solidFill>
                  <a:srgbClr val="C00000"/>
                </a:solidFill>
              </a:rPr>
              <a:t>Osher</a:t>
            </a:r>
            <a:r>
              <a:rPr lang="zh-CN" altLang="en-US" sz="1600" b="1" dirty="0">
                <a:solidFill>
                  <a:srgbClr val="C00000"/>
                </a:solidFill>
              </a:rPr>
              <a:t>， </a:t>
            </a:r>
            <a:r>
              <a:rPr lang="en-US" altLang="zh-CN" sz="1600" b="1" dirty="0">
                <a:solidFill>
                  <a:srgbClr val="C00000"/>
                </a:solidFill>
              </a:rPr>
              <a:t>2014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6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微软雅黑 Light"/>
              </a:rPr>
              <a:t>David </a:t>
            </a:r>
            <a:r>
              <a:rPr kumimoji="0" lang="en-US" altLang="zh-CN" sz="1600" b="1" i="0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sym typeface="微软雅黑 Light"/>
              </a:rPr>
              <a:t>Donoho</a:t>
            </a:r>
            <a:r>
              <a:rPr lang="zh-CN" altLang="en-US" sz="1600" b="1" dirty="0">
                <a:solidFill>
                  <a:srgbClr val="C00000"/>
                </a:solidFill>
              </a:rPr>
              <a:t>，</a:t>
            </a:r>
            <a:r>
              <a:rPr lang="en-US" altLang="zh-CN" sz="1600" b="1" dirty="0">
                <a:solidFill>
                  <a:srgbClr val="C00000"/>
                </a:solidFill>
              </a:rPr>
              <a:t>2018</a:t>
            </a:r>
            <a:endParaRPr kumimoji="0" lang="zh-CN" altLang="en-US" sz="16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微软雅黑 Ligh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681544" y="5667378"/>
            <a:ext cx="1019175" cy="0"/>
          </a:xfrm>
          <a:prstGeom prst="line">
            <a:avLst/>
          </a:prstGeom>
          <a:noFill/>
          <a:ln w="25400" cap="flat">
            <a:solidFill>
              <a:srgbClr val="C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56540146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Connections?</a:t>
            </a:r>
            <a:endParaRPr lang="zh-CN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545897"/>
            <a:ext cx="5773195" cy="5227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1295400" y="5667378"/>
            <a:ext cx="1219200" cy="0"/>
          </a:xfrm>
          <a:prstGeom prst="line">
            <a:avLst/>
          </a:prstGeom>
          <a:noFill/>
          <a:ln w="25400" cap="flat">
            <a:solidFill>
              <a:srgbClr val="C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TextBox 5"/>
          <p:cNvSpPr txBox="1"/>
          <p:nvPr/>
        </p:nvSpPr>
        <p:spPr>
          <a:xfrm>
            <a:off x="5943600" y="1597843"/>
            <a:ext cx="2819400" cy="20005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000" b="1" dirty="0">
                <a:solidFill>
                  <a:srgbClr val="C00000"/>
                </a:solidFill>
                <a:latin typeface="+mj-lt"/>
                <a:ea typeface="+mj-ea"/>
                <a:cs typeface="+mj-cs"/>
                <a:sym typeface="微软雅黑 Light"/>
              </a:rPr>
              <a:t>Wolf</a:t>
            </a:r>
            <a:r>
              <a: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微软雅黑 Light"/>
              </a:rPr>
              <a:t>奖得主</a:t>
            </a: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微软雅黑 Light"/>
              </a:rPr>
              <a:t>: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sz="1600" b="1" dirty="0">
                <a:solidFill>
                  <a:srgbClr val="C00000"/>
                </a:solidFill>
              </a:rPr>
              <a:t>David Mumford</a:t>
            </a:r>
            <a:r>
              <a:rPr lang="zh-CN" altLang="en-US" sz="1600" b="1" dirty="0">
                <a:solidFill>
                  <a:srgbClr val="C00000"/>
                </a:solidFill>
              </a:rPr>
              <a:t>，</a:t>
            </a:r>
            <a:r>
              <a:rPr lang="en-US" altLang="zh-CN" sz="1600" b="1" dirty="0">
                <a:solidFill>
                  <a:srgbClr val="C00000"/>
                </a:solidFill>
              </a:rPr>
              <a:t>2008</a:t>
            </a:r>
            <a:endParaRPr kumimoji="0" lang="en-US" altLang="zh-CN" sz="16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微软雅黑 Light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sz="1600" b="1" dirty="0">
                <a:solidFill>
                  <a:srgbClr val="C00000"/>
                </a:solidFill>
              </a:rPr>
              <a:t>Ingrid </a:t>
            </a:r>
            <a:r>
              <a:rPr lang="en-US" altLang="zh-CN" sz="1600" b="1" dirty="0" err="1">
                <a:solidFill>
                  <a:srgbClr val="C00000"/>
                </a:solidFill>
              </a:rPr>
              <a:t>Daubechies</a:t>
            </a:r>
            <a:r>
              <a:rPr lang="zh-CN" altLang="en-US" sz="1600" b="1" dirty="0">
                <a:solidFill>
                  <a:srgbClr val="C00000"/>
                </a:solidFill>
              </a:rPr>
              <a:t>， </a:t>
            </a:r>
            <a:r>
              <a:rPr lang="en-US" altLang="zh-CN" sz="1600" b="1" dirty="0">
                <a:solidFill>
                  <a:srgbClr val="C00000"/>
                </a:solidFill>
              </a:rPr>
              <a:t>2023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altLang="zh-CN" sz="2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微软雅黑 Light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sym typeface="微软雅黑 Light"/>
              </a:rPr>
              <a:t>Abel</a:t>
            </a:r>
            <a:r>
              <a: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sym typeface="微软雅黑 Light"/>
              </a:rPr>
              <a:t>奖得主：</a:t>
            </a:r>
            <a:endParaRPr kumimoji="0" lang="en-US" altLang="zh-CN" sz="20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sym typeface="微软雅黑 Light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6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sym typeface="微软雅黑 Light"/>
              </a:rPr>
              <a:t>Yves Meyer</a:t>
            </a:r>
            <a:r>
              <a:rPr lang="zh-CN" altLang="en-US" sz="1600" b="1" dirty="0">
                <a:solidFill>
                  <a:srgbClr val="0070C0"/>
                </a:solidFill>
              </a:rPr>
              <a:t>，</a:t>
            </a:r>
            <a:r>
              <a:rPr lang="en-US" altLang="zh-CN" sz="1600" b="1" dirty="0">
                <a:solidFill>
                  <a:srgbClr val="0070C0"/>
                </a:solidFill>
              </a:rPr>
              <a:t>2017</a:t>
            </a:r>
            <a:endParaRPr kumimoji="0" lang="zh-CN" altLang="en-US" sz="16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sym typeface="微软雅黑 Light"/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4645037" y="6400800"/>
            <a:ext cx="917563" cy="0"/>
          </a:xfrm>
          <a:prstGeom prst="line">
            <a:avLst/>
          </a:prstGeom>
          <a:noFill/>
          <a:ln w="25400" cap="flat">
            <a:solidFill>
              <a:srgbClr val="0070C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3">
            <a:extLst>
              <a:ext uri="{FF2B5EF4-FFF2-40B4-BE49-F238E27FC236}">
                <a16:creationId xmlns:a16="http://schemas.microsoft.com/office/drawing/2014/main" id="{8243107C-FB2B-4818-98C9-44F43B5C481C}"/>
              </a:ext>
            </a:extLst>
          </p:cNvPr>
          <p:cNvCxnSpPr>
            <a:cxnSpLocks/>
          </p:cNvCxnSpPr>
          <p:nvPr/>
        </p:nvCxnSpPr>
        <p:spPr>
          <a:xfrm>
            <a:off x="4645037" y="5486400"/>
            <a:ext cx="1298563" cy="0"/>
          </a:xfrm>
          <a:prstGeom prst="line">
            <a:avLst/>
          </a:prstGeom>
          <a:noFill/>
          <a:ln w="25400" cap="flat">
            <a:solidFill>
              <a:srgbClr val="C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11095756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828800" y="1828800"/>
            <a:ext cx="1828800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err="1"/>
              <a:t>Variational</a:t>
            </a:r>
            <a:r>
              <a:rPr lang="en-US" altLang="zh-CN" sz="2000" dirty="0"/>
              <a:t> Models</a:t>
            </a:r>
            <a:endParaRPr lang="zh-CN" altLang="en-US" sz="2000" dirty="0"/>
          </a:p>
        </p:txBody>
      </p:sp>
      <p:sp>
        <p:nvSpPr>
          <p:cNvPr id="13" name="Rounded Rectangle 12"/>
          <p:cNvSpPr/>
          <p:nvPr/>
        </p:nvSpPr>
        <p:spPr>
          <a:xfrm>
            <a:off x="1828800" y="3505200"/>
            <a:ext cx="1828800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PDEs</a:t>
            </a:r>
            <a:endParaRPr lang="zh-CN" altLang="en-US" sz="2000" dirty="0"/>
          </a:p>
        </p:txBody>
      </p:sp>
      <p:sp>
        <p:nvSpPr>
          <p:cNvPr id="14" name="Rounded Rectangle 13"/>
          <p:cNvSpPr/>
          <p:nvPr/>
        </p:nvSpPr>
        <p:spPr>
          <a:xfrm>
            <a:off x="5181600" y="1828800"/>
            <a:ext cx="1905000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Wavelet Models</a:t>
            </a:r>
            <a:endParaRPr lang="zh-CN" altLang="en-US" sz="2000" dirty="0"/>
          </a:p>
        </p:txBody>
      </p:sp>
      <p:sp>
        <p:nvSpPr>
          <p:cNvPr id="15" name="Rounded Rectangle 14"/>
          <p:cNvSpPr/>
          <p:nvPr/>
        </p:nvSpPr>
        <p:spPr>
          <a:xfrm>
            <a:off x="5181600" y="3505200"/>
            <a:ext cx="1905000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Wavelet Shrinkage Alg.</a:t>
            </a:r>
            <a:endParaRPr lang="zh-CN" altLang="en-US" dirty="0"/>
          </a:p>
        </p:txBody>
      </p:sp>
      <p:sp>
        <p:nvSpPr>
          <p:cNvPr id="17" name="Right Arrow 16"/>
          <p:cNvSpPr/>
          <p:nvPr/>
        </p:nvSpPr>
        <p:spPr>
          <a:xfrm rot="5400000">
            <a:off x="5562600" y="3048000"/>
            <a:ext cx="609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ight Arrow 17"/>
          <p:cNvSpPr/>
          <p:nvPr/>
        </p:nvSpPr>
        <p:spPr>
          <a:xfrm rot="5400000">
            <a:off x="2743200" y="3048000"/>
            <a:ext cx="609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Right Arrow 18"/>
          <p:cNvSpPr/>
          <p:nvPr/>
        </p:nvSpPr>
        <p:spPr>
          <a:xfrm rot="16200000">
            <a:off x="2057400" y="3048000"/>
            <a:ext cx="609600" cy="152400"/>
          </a:xfrm>
          <a:prstGeom prst="rightArrow">
            <a:avLst/>
          </a:prstGeom>
          <a:pattFill prst="ltHorz">
            <a:fgClr>
              <a:schemeClr val="accent1"/>
            </a:fgClr>
            <a:bgClr>
              <a:schemeClr val="bg1"/>
            </a:bgClr>
          </a:patt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Right Arrow 19"/>
          <p:cNvSpPr/>
          <p:nvPr/>
        </p:nvSpPr>
        <p:spPr>
          <a:xfrm rot="16200000">
            <a:off x="6096000" y="3048000"/>
            <a:ext cx="609600" cy="152400"/>
          </a:xfrm>
          <a:prstGeom prst="rightArrow">
            <a:avLst/>
          </a:prstGeom>
          <a:pattFill prst="ltHorz">
            <a:fgClr>
              <a:schemeClr val="accent1"/>
            </a:fgClr>
            <a:bgClr>
              <a:schemeClr val="bg1"/>
            </a:bgClr>
          </a:patt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905000" y="1397913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Continuum</a:t>
            </a:r>
            <a:endParaRPr lang="zh-CN" alt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410200" y="1397913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Discrete</a:t>
            </a:r>
            <a:endParaRPr lang="zh-CN" altLang="en-US" b="1" dirty="0"/>
          </a:p>
        </p:txBody>
      </p:sp>
      <p:sp>
        <p:nvSpPr>
          <p:cNvPr id="24" name="Slide Number Placeholder 22"/>
          <p:cNvSpPr>
            <a:spLocks noGrp="1"/>
          </p:cNvSpPr>
          <p:nvPr>
            <p:ph type="sldNum" sz="quarter" idx="15"/>
          </p:nvPr>
        </p:nvSpPr>
        <p:spPr>
          <a:xfrm>
            <a:off x="8129016" y="5734050"/>
            <a:ext cx="609600" cy="52120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109</a:t>
            </a:fld>
            <a:endParaRPr lang="en-US"/>
          </a:p>
        </p:txBody>
      </p:sp>
      <p:sp>
        <p:nvSpPr>
          <p:cNvPr id="16" name="Left-Right Arrow 15"/>
          <p:cNvSpPr/>
          <p:nvPr/>
        </p:nvSpPr>
        <p:spPr>
          <a:xfrm>
            <a:off x="3810000" y="2057400"/>
            <a:ext cx="1219200" cy="457200"/>
          </a:xfrm>
          <a:prstGeom prst="left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Picture 5" descr="C:\Users\Bin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0312" y="2723513"/>
            <a:ext cx="856488" cy="852681"/>
          </a:xfrm>
          <a:prstGeom prst="rect">
            <a:avLst/>
          </a:prstGeom>
          <a:noFill/>
        </p:spPr>
      </p:pic>
      <p:sp>
        <p:nvSpPr>
          <p:cNvPr id="23" name="Left-Right Arrow 22"/>
          <p:cNvSpPr/>
          <p:nvPr/>
        </p:nvSpPr>
        <p:spPr>
          <a:xfrm>
            <a:off x="3809999" y="3733800"/>
            <a:ext cx="1219200" cy="457200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Connections?</a:t>
            </a:r>
            <a:endParaRPr lang="zh-CN" altLang="en-US" dirty="0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93" y="4603652"/>
            <a:ext cx="7400925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402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Basic notation and concepts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533400" y="4724400"/>
            <a:ext cx="4191000" cy="1815882"/>
          </a:xfrm>
          <a:prstGeom prst="rect">
            <a:avLst/>
          </a:prstGeom>
          <a:noFill/>
          <a:ln w="508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400" dirty="0"/>
              <a:t> J. </a:t>
            </a:r>
            <a:r>
              <a:rPr lang="en-US" sz="1400" dirty="0" err="1"/>
              <a:t>Cai</a:t>
            </a:r>
            <a:r>
              <a:rPr lang="en-US" sz="1400" dirty="0"/>
              <a:t>, B. Dong, S. </a:t>
            </a:r>
            <a:r>
              <a:rPr lang="en-US" sz="1400" dirty="0" err="1"/>
              <a:t>Osher</a:t>
            </a:r>
            <a:r>
              <a:rPr lang="en-US" sz="1400" dirty="0"/>
              <a:t> and Z. Shen, </a:t>
            </a:r>
            <a:r>
              <a:rPr lang="en-US" sz="1400" i="1" dirty="0"/>
              <a:t>Journal of American Mathematical Society</a:t>
            </a:r>
            <a:r>
              <a:rPr lang="en-US" sz="1400" dirty="0"/>
              <a:t>, 25(4), 1033-1089, 2012.</a:t>
            </a:r>
          </a:p>
          <a:p>
            <a:pPr>
              <a:buFont typeface="Wingdings" pitchFamily="2" charset="2"/>
              <a:buChar char="v"/>
            </a:pPr>
            <a:r>
              <a:rPr lang="en-US" sz="1400" dirty="0"/>
              <a:t>J</a:t>
            </a:r>
            <a:r>
              <a:rPr lang="en-US" altLang="zh-CN" sz="1400" dirty="0"/>
              <a:t>.</a:t>
            </a:r>
            <a:r>
              <a:rPr lang="en-US" sz="1400" dirty="0"/>
              <a:t> </a:t>
            </a:r>
            <a:r>
              <a:rPr lang="en-US" sz="1400" dirty="0" err="1"/>
              <a:t>Cai</a:t>
            </a:r>
            <a:r>
              <a:rPr lang="en-US" sz="1400" dirty="0"/>
              <a:t>, B. Dong and Z. Shen,  </a:t>
            </a:r>
            <a:r>
              <a:rPr lang="en-US" sz="1400" i="1" dirty="0"/>
              <a:t>Applied and Computational Harmonic Analysis</a:t>
            </a:r>
            <a:r>
              <a:rPr lang="en-US" sz="1400" dirty="0"/>
              <a:t>, 41(1), 94-138, 2016.</a:t>
            </a:r>
          </a:p>
          <a:p>
            <a:pPr>
              <a:buFont typeface="Wingdings" pitchFamily="2" charset="2"/>
              <a:buChar char="v"/>
            </a:pPr>
            <a:r>
              <a:rPr lang="en-US" sz="1400" dirty="0"/>
              <a:t> B. Dong, Z. Shen and P. </a:t>
            </a:r>
            <a:r>
              <a:rPr lang="en-US" sz="1400" dirty="0" err="1"/>
              <a:t>Xie</a:t>
            </a:r>
            <a:r>
              <a:rPr lang="en-US" sz="1400" dirty="0"/>
              <a:t>,  </a:t>
            </a:r>
            <a:r>
              <a:rPr lang="en-US" sz="1400" i="1" dirty="0"/>
              <a:t>SIAM Journal on Mathematical Analysis</a:t>
            </a:r>
            <a:r>
              <a:rPr lang="en-US" sz="1400" dirty="0"/>
              <a:t>, 49(1), 421-445, 2017.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45268" y="4724400"/>
            <a:ext cx="3612931" cy="738664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400" dirty="0"/>
              <a:t>B. Dong, Q. Jiang and Z. Shen, </a:t>
            </a:r>
            <a:r>
              <a:rPr lang="en-US" altLang="zh-CN" sz="1400" i="1" dirty="0"/>
              <a:t>Multiscale Modeling &amp; Simulation</a:t>
            </a:r>
            <a:r>
              <a:rPr lang="en-US" sz="1400" dirty="0"/>
              <a:t>, 15(1)，606-660, 2017.</a:t>
            </a:r>
          </a:p>
        </p:txBody>
      </p:sp>
      <p:sp>
        <p:nvSpPr>
          <p:cNvPr id="41" name="Left-Right Arrow 40"/>
          <p:cNvSpPr/>
          <p:nvPr/>
        </p:nvSpPr>
        <p:spPr>
          <a:xfrm>
            <a:off x="3809999" y="2057400"/>
            <a:ext cx="1219200" cy="457200"/>
          </a:xfrm>
          <a:prstGeom prst="left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Left-Right Arrow 41"/>
          <p:cNvSpPr/>
          <p:nvPr/>
        </p:nvSpPr>
        <p:spPr>
          <a:xfrm>
            <a:off x="3809999" y="3733800"/>
            <a:ext cx="1219200" cy="457200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Slide Number Placeholder 22"/>
          <p:cNvSpPr>
            <a:spLocks noGrp="1"/>
          </p:cNvSpPr>
          <p:nvPr>
            <p:ph type="sldNum" sz="quarter" idx="15"/>
          </p:nvPr>
        </p:nvSpPr>
        <p:spPr>
          <a:xfrm>
            <a:off x="8129016" y="5734050"/>
            <a:ext cx="609600" cy="52120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110</a:t>
            </a:fld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828800" y="1828800"/>
            <a:ext cx="1828800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err="1"/>
              <a:t>Variational</a:t>
            </a:r>
            <a:r>
              <a:rPr lang="en-US" altLang="zh-CN" sz="2000" dirty="0"/>
              <a:t> Models</a:t>
            </a:r>
            <a:endParaRPr lang="zh-CN" altLang="en-US" sz="2000" dirty="0"/>
          </a:p>
        </p:txBody>
      </p:sp>
      <p:sp>
        <p:nvSpPr>
          <p:cNvPr id="19" name="Rounded Rectangle 18"/>
          <p:cNvSpPr/>
          <p:nvPr/>
        </p:nvSpPr>
        <p:spPr>
          <a:xfrm>
            <a:off x="1828800" y="3505200"/>
            <a:ext cx="1828800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PDEs</a:t>
            </a:r>
            <a:endParaRPr lang="zh-CN" altLang="en-US" sz="2000" dirty="0"/>
          </a:p>
        </p:txBody>
      </p:sp>
      <p:sp>
        <p:nvSpPr>
          <p:cNvPr id="20" name="Rounded Rectangle 19"/>
          <p:cNvSpPr/>
          <p:nvPr/>
        </p:nvSpPr>
        <p:spPr>
          <a:xfrm>
            <a:off x="5181600" y="1828800"/>
            <a:ext cx="1905000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Wavelet Models</a:t>
            </a:r>
            <a:endParaRPr lang="zh-CN" altLang="en-US" sz="2000" dirty="0"/>
          </a:p>
        </p:txBody>
      </p:sp>
      <p:sp>
        <p:nvSpPr>
          <p:cNvPr id="27" name="Rounded Rectangle 26"/>
          <p:cNvSpPr/>
          <p:nvPr/>
        </p:nvSpPr>
        <p:spPr>
          <a:xfrm>
            <a:off x="5181600" y="3505200"/>
            <a:ext cx="1905000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Wavelet Shrinkage Alg.</a:t>
            </a:r>
            <a:endParaRPr lang="zh-CN" altLang="en-US" dirty="0"/>
          </a:p>
        </p:txBody>
      </p:sp>
      <p:sp>
        <p:nvSpPr>
          <p:cNvPr id="31" name="Right Arrow 30"/>
          <p:cNvSpPr/>
          <p:nvPr/>
        </p:nvSpPr>
        <p:spPr>
          <a:xfrm rot="5400000">
            <a:off x="5562600" y="3048000"/>
            <a:ext cx="609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Right Arrow 33"/>
          <p:cNvSpPr/>
          <p:nvPr/>
        </p:nvSpPr>
        <p:spPr>
          <a:xfrm rot="5400000">
            <a:off x="2743200" y="3048000"/>
            <a:ext cx="609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Right Arrow 34"/>
          <p:cNvSpPr/>
          <p:nvPr/>
        </p:nvSpPr>
        <p:spPr>
          <a:xfrm rot="16200000">
            <a:off x="2057400" y="3048000"/>
            <a:ext cx="609600" cy="152400"/>
          </a:xfrm>
          <a:prstGeom prst="rightArrow">
            <a:avLst/>
          </a:prstGeom>
          <a:pattFill prst="ltHorz">
            <a:fgClr>
              <a:schemeClr val="accent1"/>
            </a:fgClr>
            <a:bgClr>
              <a:schemeClr val="bg1"/>
            </a:bgClr>
          </a:patt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Right Arrow 35"/>
          <p:cNvSpPr/>
          <p:nvPr/>
        </p:nvSpPr>
        <p:spPr>
          <a:xfrm rot="16200000">
            <a:off x="6096000" y="3048000"/>
            <a:ext cx="609600" cy="152400"/>
          </a:xfrm>
          <a:prstGeom prst="rightArrow">
            <a:avLst/>
          </a:prstGeom>
          <a:pattFill prst="ltHorz">
            <a:fgClr>
              <a:schemeClr val="accent1"/>
            </a:fgClr>
            <a:bgClr>
              <a:schemeClr val="bg1"/>
            </a:bgClr>
          </a:patt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1905000" y="1397913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Continuum</a:t>
            </a:r>
            <a:endParaRPr lang="zh-CN" altLang="en-US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5410200" y="1397913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Discrete</a:t>
            </a:r>
            <a:endParaRPr lang="zh-CN" alt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Connections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3412532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143000" y="4648200"/>
            <a:ext cx="6629400" cy="1923604"/>
          </a:xfrm>
          <a:prstGeom prst="rect">
            <a:avLst/>
          </a:prstGeom>
          <a:noFill/>
          <a:ln w="508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Significance of the series of studies: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Merging of the two separately developed fields for the first time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PDE/</a:t>
            </a:r>
            <a:r>
              <a:rPr lang="en-US" sz="1400" dirty="0" err="1"/>
              <a:t>Variational</a:t>
            </a:r>
            <a:r>
              <a:rPr lang="en-US" sz="1400" dirty="0"/>
              <a:t> models also have the property of sparse approximation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Granting geometric interpretations to wavelet/wavelet frame models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Giving birth to new and effective models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Spinning off to deep learning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Connections</a:t>
            </a:r>
            <a:endParaRPr lang="zh-CN" altLang="en-US" dirty="0"/>
          </a:p>
        </p:txBody>
      </p:sp>
      <p:sp>
        <p:nvSpPr>
          <p:cNvPr id="4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111</a:t>
            </a:fld>
            <a:endParaRPr lang="en-US"/>
          </a:p>
        </p:txBody>
      </p:sp>
      <p:sp>
        <p:nvSpPr>
          <p:cNvPr id="17" name="Left-Right Arrow 16"/>
          <p:cNvSpPr/>
          <p:nvPr/>
        </p:nvSpPr>
        <p:spPr>
          <a:xfrm>
            <a:off x="3809999" y="2057400"/>
            <a:ext cx="1219200" cy="457200"/>
          </a:xfrm>
          <a:prstGeom prst="left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Left-Right Arrow 17"/>
          <p:cNvSpPr/>
          <p:nvPr/>
        </p:nvSpPr>
        <p:spPr>
          <a:xfrm>
            <a:off x="3809999" y="3733800"/>
            <a:ext cx="1219200" cy="457200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Rounded Rectangle 18"/>
          <p:cNvSpPr/>
          <p:nvPr/>
        </p:nvSpPr>
        <p:spPr>
          <a:xfrm>
            <a:off x="1828800" y="1828800"/>
            <a:ext cx="1828800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err="1"/>
              <a:t>Variational</a:t>
            </a:r>
            <a:r>
              <a:rPr lang="en-US" altLang="zh-CN" sz="2000" dirty="0"/>
              <a:t> Models</a:t>
            </a:r>
            <a:endParaRPr lang="zh-CN" altLang="en-US" sz="2000" dirty="0"/>
          </a:p>
        </p:txBody>
      </p:sp>
      <p:sp>
        <p:nvSpPr>
          <p:cNvPr id="23" name="Rounded Rectangle 22"/>
          <p:cNvSpPr/>
          <p:nvPr/>
        </p:nvSpPr>
        <p:spPr>
          <a:xfrm>
            <a:off x="1828800" y="3505200"/>
            <a:ext cx="1828800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PDEs</a:t>
            </a:r>
            <a:endParaRPr lang="zh-CN" altLang="en-US" sz="2000" dirty="0"/>
          </a:p>
        </p:txBody>
      </p:sp>
      <p:sp>
        <p:nvSpPr>
          <p:cNvPr id="28" name="Rounded Rectangle 27"/>
          <p:cNvSpPr/>
          <p:nvPr/>
        </p:nvSpPr>
        <p:spPr>
          <a:xfrm>
            <a:off x="5181600" y="1828800"/>
            <a:ext cx="1905000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Wavelet Models</a:t>
            </a:r>
            <a:endParaRPr lang="zh-CN" altLang="en-US" sz="2000" dirty="0"/>
          </a:p>
        </p:txBody>
      </p:sp>
      <p:sp>
        <p:nvSpPr>
          <p:cNvPr id="29" name="Rounded Rectangle 28"/>
          <p:cNvSpPr/>
          <p:nvPr/>
        </p:nvSpPr>
        <p:spPr>
          <a:xfrm>
            <a:off x="5181600" y="3505200"/>
            <a:ext cx="1905000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Wavelet Shrinkage Alg.</a:t>
            </a:r>
            <a:endParaRPr lang="zh-CN" altLang="en-US" dirty="0"/>
          </a:p>
        </p:txBody>
      </p:sp>
      <p:sp>
        <p:nvSpPr>
          <p:cNvPr id="30" name="Right Arrow 29"/>
          <p:cNvSpPr/>
          <p:nvPr/>
        </p:nvSpPr>
        <p:spPr>
          <a:xfrm rot="5400000">
            <a:off x="5562600" y="3048000"/>
            <a:ext cx="609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Right Arrow 31"/>
          <p:cNvSpPr/>
          <p:nvPr/>
        </p:nvSpPr>
        <p:spPr>
          <a:xfrm rot="5400000">
            <a:off x="2743200" y="3048000"/>
            <a:ext cx="609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Right Arrow 32"/>
          <p:cNvSpPr/>
          <p:nvPr/>
        </p:nvSpPr>
        <p:spPr>
          <a:xfrm rot="16200000">
            <a:off x="2057400" y="3048000"/>
            <a:ext cx="609600" cy="152400"/>
          </a:xfrm>
          <a:prstGeom prst="rightArrow">
            <a:avLst/>
          </a:prstGeom>
          <a:pattFill prst="ltHorz">
            <a:fgClr>
              <a:schemeClr val="accent1"/>
            </a:fgClr>
            <a:bgClr>
              <a:schemeClr val="bg1"/>
            </a:bgClr>
          </a:patt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Right Arrow 33"/>
          <p:cNvSpPr/>
          <p:nvPr/>
        </p:nvSpPr>
        <p:spPr>
          <a:xfrm rot="16200000">
            <a:off x="6096000" y="3048000"/>
            <a:ext cx="609600" cy="152400"/>
          </a:xfrm>
          <a:prstGeom prst="rightArrow">
            <a:avLst/>
          </a:prstGeom>
          <a:pattFill prst="ltHorz">
            <a:fgClr>
              <a:schemeClr val="accent1"/>
            </a:fgClr>
            <a:bgClr>
              <a:schemeClr val="bg1"/>
            </a:bgClr>
          </a:patt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1905000" y="1397913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Continuum</a:t>
            </a:r>
            <a:endParaRPr lang="zh-CN" alt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5410200" y="1397913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Discrete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52529593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Connections Part 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Analysis based model and </a:t>
            </a:r>
            <a:r>
              <a:rPr lang="en-US" dirty="0" err="1"/>
              <a:t>variational</a:t>
            </a:r>
            <a:r>
              <a:rPr lang="en-US" dirty="0"/>
              <a:t> model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Tight Wavelet Frames -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Quasi-affine system: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Refinable</a:t>
            </a:r>
            <a:r>
              <a:rPr lang="en-US" sz="2000" dirty="0"/>
              <a:t> and wavelet functions</a:t>
            </a:r>
          </a:p>
          <a:p>
            <a:endParaRPr lang="en-US" sz="2000" dirty="0"/>
          </a:p>
          <a:p>
            <a:r>
              <a:rPr lang="en-US" sz="2000" dirty="0"/>
              <a:t>Unitary extension principle (UEP)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Discrete 2D transformation:</a:t>
            </a:r>
          </a:p>
          <a:p>
            <a:pPr>
              <a:buNone/>
            </a:pPr>
            <a:endParaRPr 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664208"/>
            <a:ext cx="4343400" cy="30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981200"/>
            <a:ext cx="5029200" cy="790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104166"/>
            <a:ext cx="4382081" cy="384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136392"/>
            <a:ext cx="264668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3871632"/>
            <a:ext cx="4762500" cy="70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8800" y="4080844"/>
            <a:ext cx="3048000" cy="2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29100" y="4745736"/>
            <a:ext cx="4305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90600" y="5979496"/>
            <a:ext cx="6941820" cy="57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0400" y="5105400"/>
            <a:ext cx="2209800" cy="272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95400" y="5555039"/>
            <a:ext cx="5819775" cy="312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ounded Rectangle 16"/>
          <p:cNvSpPr/>
          <p:nvPr/>
        </p:nvSpPr>
        <p:spPr>
          <a:xfrm>
            <a:off x="2971800" y="5029200"/>
            <a:ext cx="2667000" cy="3810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Connections: Motivations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200" dirty="0"/>
              <a:t>Difference operators in wavelet frame transform: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Thus,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835493"/>
            <a:ext cx="4953000" cy="347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762000" y="2302093"/>
            <a:ext cx="699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Filters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2873" y="2832516"/>
            <a:ext cx="1045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Transform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149693"/>
            <a:ext cx="6324600" cy="61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3402505"/>
            <a:ext cx="6248400" cy="483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3886200" y="3140293"/>
            <a:ext cx="1466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Approximation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3962400"/>
            <a:ext cx="1219200" cy="56237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5867400"/>
            <a:ext cx="2566987" cy="822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1981200" y="5867400"/>
            <a:ext cx="645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where</a:t>
            </a: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4666919"/>
            <a:ext cx="5638800" cy="1200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Connections: Motivations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200" dirty="0"/>
              <a:t>Difference operators in wavelet frame transform: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Thus,</a:t>
            </a:r>
          </a:p>
          <a:p>
            <a:r>
              <a:rPr lang="en-US" sz="2200" dirty="0"/>
              <a:t>More rigorously </a:t>
            </a:r>
            <a:r>
              <a:rPr lang="en-US" altLang="zh-CN" sz="1800" b="1" dirty="0"/>
              <a:t>[Choi, Dong and Zhang, ACHA, 2019]:</a:t>
            </a:r>
          </a:p>
          <a:p>
            <a:endParaRPr lang="en-US" sz="2200" dirty="0"/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835493"/>
            <a:ext cx="4953000" cy="347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762000" y="2302093"/>
            <a:ext cx="699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Filters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2873" y="2832516"/>
            <a:ext cx="1045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Transform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149693"/>
            <a:ext cx="6324600" cy="61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3402505"/>
            <a:ext cx="6248400" cy="483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3886200" y="3140293"/>
            <a:ext cx="1466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Approximation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3962400"/>
            <a:ext cx="1219200" cy="56237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4977999"/>
            <a:ext cx="8056328" cy="142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34242" y="5791200"/>
            <a:ext cx="6000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290310"/>
            <a:ext cx="1219200" cy="26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310800"/>
            <a:ext cx="1666875" cy="19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68161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Connections: Motivations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200" dirty="0"/>
              <a:t>More examples: piecewise linear B-spline </a:t>
            </a:r>
            <a:r>
              <a:rPr lang="en-US" sz="2200" dirty="0" err="1"/>
              <a:t>framelets</a:t>
            </a:r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Illustration of the previous proposition (</a:t>
            </a:r>
            <a:r>
              <a:rPr lang="en-US" sz="2200" dirty="0" err="1"/>
              <a:t>Haar</a:t>
            </a:r>
            <a:r>
              <a:rPr lang="en-US" sz="2200" dirty="0"/>
              <a:t>):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45" y="1981200"/>
            <a:ext cx="7806055" cy="216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495800"/>
            <a:ext cx="5029200" cy="92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421731"/>
            <a:ext cx="4191000" cy="123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Connections: Analysis Based Model and Variational Model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97408" y="1447800"/>
            <a:ext cx="7498080" cy="4572000"/>
          </a:xfrm>
        </p:spPr>
        <p:txBody>
          <a:bodyPr>
            <a:normAutofit/>
          </a:bodyPr>
          <a:lstStyle/>
          <a:p>
            <a:pPr>
              <a:buClr>
                <a:srgbClr val="00B050"/>
              </a:buClr>
              <a:buFont typeface="Wingdings" pitchFamily="2" charset="2"/>
              <a:buChar char="q"/>
            </a:pPr>
            <a:r>
              <a:rPr lang="en-US" sz="2000" dirty="0"/>
              <a:t>Summary of main results </a:t>
            </a:r>
            <a:endParaRPr lang="en-US" sz="1800" dirty="0"/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 The connections give us</a:t>
            </a:r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None/>
            </a:pPr>
            <a:r>
              <a:rPr lang="en-US" sz="2000" dirty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Leads to new applications of wavelet frames: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905000"/>
            <a:ext cx="3124200" cy="59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905000"/>
            <a:ext cx="2743200" cy="557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3667252" y="2212777"/>
            <a:ext cx="876717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57600" y="1871990"/>
            <a:ext cx="8996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Converges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0600" y="3352800"/>
            <a:ext cx="6858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/>
              <a:t> Geometric interpretations of the wavelet frame transform (WFT)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/>
              <a:t> WFT provides flexible and good discretization for differential operators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/>
              <a:t> Different </a:t>
            </a:r>
            <a:r>
              <a:rPr lang="en-US" sz="1400" dirty="0" err="1"/>
              <a:t>discretizations</a:t>
            </a:r>
            <a:r>
              <a:rPr lang="en-US" sz="1400" dirty="0"/>
              <a:t> affect reconstruction results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/>
              <a:t> Good regularization should contain differential operators with varied orders (e.g., total generalized variation [</a:t>
            </a:r>
            <a:r>
              <a:rPr lang="de-DE" sz="1400" dirty="0"/>
              <a:t>Bredies, Kunisch, and Pock, 2010</a:t>
            </a:r>
            <a:r>
              <a:rPr lang="en-US" sz="1400" dirty="0"/>
              <a:t>])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95400" y="2511623"/>
            <a:ext cx="5943600" cy="3077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For </a:t>
            </a:r>
            <a:r>
              <a:rPr lang="en-US" sz="1400" dirty="0">
                <a:solidFill>
                  <a:srgbClr val="FF0000"/>
                </a:solidFill>
              </a:rPr>
              <a:t>any</a:t>
            </a:r>
            <a:r>
              <a:rPr lang="en-US" sz="1400" dirty="0"/>
              <a:t> differential operator when proper parameter is chosen.</a:t>
            </a:r>
          </a:p>
        </p:txBody>
      </p:sp>
      <p:sp>
        <p:nvSpPr>
          <p:cNvPr id="25" name="Oval 24"/>
          <p:cNvSpPr/>
          <p:nvPr/>
        </p:nvSpPr>
        <p:spPr>
          <a:xfrm>
            <a:off x="5029200" y="1981200"/>
            <a:ext cx="381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85800" y="1981200"/>
            <a:ext cx="381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114800"/>
            <a:ext cx="7569949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3124200"/>
            <a:ext cx="71135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609600" y="2971800"/>
            <a:ext cx="7467600" cy="26670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231527" y="5867400"/>
            <a:ext cx="2178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Standard Discretization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25546" y="5867400"/>
            <a:ext cx="2023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Piecewise Linear WFT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4400" y="5663625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400" dirty="0">
                <a:solidFill>
                  <a:prstClr val="black"/>
                </a:solidFill>
              </a:rPr>
              <a:t> Image segmentation: </a:t>
            </a:r>
            <a:r>
              <a:rPr lang="en-US" sz="1400" b="1" dirty="0">
                <a:solidFill>
                  <a:prstClr val="black"/>
                </a:solidFill>
              </a:rPr>
              <a:t>[Dong, </a:t>
            </a:r>
            <a:r>
              <a:rPr lang="en-US" sz="1400" b="1" dirty="0" err="1">
                <a:solidFill>
                  <a:prstClr val="black"/>
                </a:solidFill>
              </a:rPr>
              <a:t>Chien</a:t>
            </a:r>
            <a:r>
              <a:rPr lang="en-US" sz="1400" b="1" dirty="0">
                <a:solidFill>
                  <a:prstClr val="black"/>
                </a:solidFill>
              </a:rPr>
              <a:t> and </a:t>
            </a:r>
            <a:r>
              <a:rPr lang="en-US" sz="1400" b="1" dirty="0" err="1">
                <a:solidFill>
                  <a:prstClr val="black"/>
                </a:solidFill>
              </a:rPr>
              <a:t>Shen</a:t>
            </a:r>
            <a:r>
              <a:rPr lang="en-US" sz="1400" b="1" dirty="0">
                <a:solidFill>
                  <a:prstClr val="black"/>
                </a:solidFill>
              </a:rPr>
              <a:t>, 2010; Tai, Zhang and </a:t>
            </a:r>
            <a:r>
              <a:rPr lang="en-US" sz="1400" b="1" dirty="0" err="1">
                <a:solidFill>
                  <a:prstClr val="black"/>
                </a:solidFill>
              </a:rPr>
              <a:t>Shen</a:t>
            </a:r>
            <a:r>
              <a:rPr lang="en-US" sz="1400" b="1" dirty="0">
                <a:solidFill>
                  <a:prstClr val="black"/>
                </a:solidFill>
              </a:rPr>
              <a:t>, 2013; Liu et al. 2015]</a:t>
            </a:r>
          </a:p>
          <a:p>
            <a:pPr>
              <a:buFont typeface="Wingdings" pitchFamily="2" charset="2"/>
              <a:buChar char="v"/>
            </a:pP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dirty="0">
                <a:solidFill>
                  <a:prstClr val="black"/>
                </a:solidFill>
              </a:rPr>
              <a:t>Surface reconstruction from point clouds: </a:t>
            </a:r>
            <a:r>
              <a:rPr lang="en-US" sz="1400" b="1" dirty="0">
                <a:solidFill>
                  <a:prstClr val="black"/>
                </a:solidFill>
              </a:rPr>
              <a:t>[Dong and </a:t>
            </a:r>
            <a:r>
              <a:rPr lang="en-US" sz="1400" b="1" dirty="0" err="1">
                <a:solidFill>
                  <a:prstClr val="black"/>
                </a:solidFill>
              </a:rPr>
              <a:t>Shen</a:t>
            </a:r>
            <a:r>
              <a:rPr lang="en-US" sz="1400" b="1" dirty="0">
                <a:solidFill>
                  <a:prstClr val="black"/>
                </a:solidFill>
              </a:rPr>
              <a:t>, 2011]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1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6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25" grpId="0" animBg="1"/>
      <p:bldP spid="26" grpId="0" animBg="1"/>
      <p:bldP spid="19" grpId="0" animBg="1"/>
      <p:bldP spid="19" grpId="1" animBg="1"/>
      <p:bldP spid="20" grpId="0"/>
      <p:bldP spid="20" grpId="1"/>
      <p:bldP spid="21" grpId="0"/>
      <p:bldP spid="21" grpId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II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Iterative wavelet frame shrinkage and nonlinear evolution PDEs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PDEs and Wavelet Shrinkage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Iterative wavelet frame shrinkage algorithm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Nonlinear evolution PDEs</a:t>
            </a:r>
          </a:p>
          <a:p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399" y="2050988"/>
            <a:ext cx="5114925" cy="45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397399" y="2660588"/>
            <a:ext cx="5191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Here                           .           (bi-frame transforms) 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3199" y="2626388"/>
            <a:ext cx="1571625" cy="367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53611" y="4876800"/>
            <a:ext cx="3018589" cy="39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933" y="4343400"/>
            <a:ext cx="2819400" cy="45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000933" y="44196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PM</a:t>
            </a:r>
            <a:endParaRPr lang="zh-CN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049905" y="4888468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SF</a:t>
            </a:r>
            <a:endParaRPr lang="zh-CN" alt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123" y="3429000"/>
            <a:ext cx="5983075" cy="83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634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Wavelet Frame Transform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Understand images as vectors:            ; and also understand frame coefficients as vectors:</a:t>
            </a:r>
          </a:p>
          <a:p>
            <a:r>
              <a:rPr lang="en-US" dirty="0"/>
              <a:t>Decomposition:</a:t>
            </a:r>
          </a:p>
          <a:p>
            <a:pPr>
              <a:buNone/>
            </a:pPr>
            <a:r>
              <a:rPr lang="en-US" dirty="0"/>
              <a:t> </a:t>
            </a:r>
          </a:p>
          <a:p>
            <a:r>
              <a:rPr lang="en-US" dirty="0"/>
              <a:t>Reconstruction:</a:t>
            </a:r>
          </a:p>
          <a:p>
            <a:pPr>
              <a:buNone/>
            </a:pPr>
            <a:r>
              <a:rPr lang="en-US" dirty="0"/>
              <a:t> </a:t>
            </a:r>
          </a:p>
          <a:p>
            <a:r>
              <a:rPr lang="en-US" dirty="0"/>
              <a:t>Perfect reconstruction:</a:t>
            </a:r>
          </a:p>
          <a:p>
            <a:endParaRPr lang="en-US" dirty="0"/>
          </a:p>
          <a:p>
            <a:r>
              <a:rPr lang="en-US" dirty="0"/>
              <a:t>Redundancy: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730691"/>
            <a:ext cx="1371600" cy="51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645091"/>
            <a:ext cx="1636458" cy="524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4648200"/>
            <a:ext cx="1647386" cy="487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5562600"/>
            <a:ext cx="1752600" cy="52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1676400"/>
            <a:ext cx="914400" cy="295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9400" y="2057400"/>
            <a:ext cx="990599" cy="27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43200" y="5181600"/>
            <a:ext cx="95399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Earler</a:t>
            </a:r>
            <a:r>
              <a:rPr lang="en-US" dirty="0"/>
              <a:t> work</a:t>
            </a:r>
          </a:p>
          <a:p>
            <a:pPr marL="504825" indent="-273050"/>
            <a:r>
              <a:rPr lang="en-US" sz="2000" dirty="0"/>
              <a:t>2nd-order diffusion and </a:t>
            </a:r>
            <a:r>
              <a:rPr lang="en-US" sz="2000" dirty="0" err="1"/>
              <a:t>Haar</a:t>
            </a:r>
            <a:r>
              <a:rPr lang="en-US" sz="2000" dirty="0"/>
              <a:t> wavelet: [</a:t>
            </a:r>
            <a:r>
              <a:rPr lang="en-US" sz="2000" dirty="0" err="1"/>
              <a:t>Mrazek</a:t>
            </a:r>
            <a:r>
              <a:rPr lang="en-US" sz="2000" dirty="0"/>
              <a:t>, </a:t>
            </a:r>
            <a:r>
              <a:rPr lang="en-US" sz="2000" dirty="0" err="1"/>
              <a:t>Weickert</a:t>
            </a:r>
            <a:r>
              <a:rPr lang="en-US" sz="2000" dirty="0"/>
              <a:t> and </a:t>
            </a:r>
            <a:r>
              <a:rPr lang="en-US" sz="2000" dirty="0" err="1"/>
              <a:t>Steidl</a:t>
            </a:r>
            <a:r>
              <a:rPr lang="en-US" sz="2000" dirty="0"/>
              <a:t>, 2003&amp;2005]</a:t>
            </a:r>
          </a:p>
          <a:p>
            <a:pPr marL="504825" indent="-273050"/>
            <a:r>
              <a:rPr lang="en-US" sz="2000" dirty="0"/>
              <a:t>High-order diffusion and tight wavelet frames in 1D: [Jiang, 2011]</a:t>
            </a:r>
          </a:p>
          <a:p>
            <a:r>
              <a:rPr lang="en-US" dirty="0"/>
              <a:t>Questions yet to be answered</a:t>
            </a:r>
          </a:p>
          <a:p>
            <a:pPr marL="504825" indent="-273050"/>
            <a:r>
              <a:rPr lang="en-US" sz="2000" dirty="0"/>
              <a:t>How general the connections can be?</a:t>
            </a:r>
          </a:p>
          <a:p>
            <a:pPr marL="504825" indent="-273050"/>
            <a:r>
              <a:rPr lang="en-US" sz="2000" dirty="0"/>
              <a:t>Can we theoretically justify such connection, at least for some PDEs?</a:t>
            </a:r>
          </a:p>
          <a:p>
            <a:pPr marL="504825" indent="-273050"/>
            <a:r>
              <a:rPr lang="en-US" sz="2000" dirty="0"/>
              <a:t>Can we see something new from such connection, design new models and acquire deeper understanding of both approaches?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Wavelet Bi-Frames -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5257800"/>
          </a:xfrm>
        </p:spPr>
        <p:txBody>
          <a:bodyPr>
            <a:normAutofit/>
          </a:bodyPr>
          <a:lstStyle/>
          <a:p>
            <a:r>
              <a:rPr lang="en-US" sz="2000" dirty="0"/>
              <a:t>Pair of </a:t>
            </a:r>
            <a:r>
              <a:rPr lang="en-US" sz="2000" dirty="0" err="1"/>
              <a:t>refinable</a:t>
            </a:r>
            <a:r>
              <a:rPr lang="en-US" sz="2000" dirty="0"/>
              <a:t>  and wavelet functions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Mixed extension principle (MEP): </a:t>
            </a:r>
            <a:r>
              <a:rPr lang="en-US" sz="2000" i="1" dirty="0"/>
              <a:t>bi-frame filter bank</a:t>
            </a:r>
          </a:p>
          <a:p>
            <a:endParaRPr lang="en-US" sz="2000" i="1" dirty="0"/>
          </a:p>
          <a:p>
            <a:endParaRPr lang="en-US" sz="2000" i="1" dirty="0"/>
          </a:p>
          <a:p>
            <a:endParaRPr lang="en-US" sz="2000" i="1" dirty="0"/>
          </a:p>
          <a:p>
            <a:r>
              <a:rPr lang="en-US" sz="2000" dirty="0"/>
              <a:t>Discrete 2D transformation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Reconstruction can be defined similarly and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057400"/>
            <a:ext cx="6477000" cy="672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819400"/>
            <a:ext cx="7096125" cy="664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3276600"/>
            <a:ext cx="147161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3886200"/>
            <a:ext cx="7319963" cy="66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4572000"/>
            <a:ext cx="3081336" cy="24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5378100"/>
            <a:ext cx="4972050" cy="32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5405532"/>
            <a:ext cx="2438400" cy="30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71600" y="5715000"/>
            <a:ext cx="5715000" cy="479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0" y="6205489"/>
            <a:ext cx="1371600" cy="27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81200" y="4572000"/>
            <a:ext cx="1852612" cy="45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066800" y="4526280"/>
            <a:ext cx="3416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where                                        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Observations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/>
                  <a:t>Given bi-frame filter bank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1-step frame shrinkage (</a:t>
                </a:r>
                <a:r>
                  <a:rPr lang="en-US" sz="2000" i="1" dirty="0"/>
                  <a:t>Lev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sz="2000" dirty="0"/>
                  <a:t>):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Reformulation of 1-step frame shrinkage algorithm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1">
                <a:blip r:embed="rId2"/>
                <a:stretch>
                  <a:fillRect l="-82" t="-6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981200"/>
            <a:ext cx="4267200" cy="32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971800"/>
            <a:ext cx="6858000" cy="148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ed Rectangle 8"/>
          <p:cNvSpPr/>
          <p:nvPr/>
        </p:nvSpPr>
        <p:spPr>
          <a:xfrm>
            <a:off x="5334000" y="3733800"/>
            <a:ext cx="914400" cy="5334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24600" y="4278868"/>
            <a:ext cx="2257349" cy="369332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Shrinkage operator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3502" y="3477474"/>
            <a:ext cx="763298" cy="332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2376" y="5029200"/>
            <a:ext cx="8001000" cy="166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2368296"/>
            <a:ext cx="4038600" cy="35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Observations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Proof of Proposition 2.1</a:t>
            </a:r>
            <a:r>
              <a:rPr lang="en-US" sz="2000" dirty="0"/>
              <a:t>:</a:t>
            </a:r>
          </a:p>
          <a:p>
            <a:pPr marL="504825" indent="-273050"/>
            <a:r>
              <a:rPr lang="en-US" sz="1800" dirty="0"/>
              <a:t>By MEP</a:t>
            </a:r>
          </a:p>
          <a:p>
            <a:pPr marL="504825" indent="-273050"/>
            <a:endParaRPr lang="en-US" sz="1800" dirty="0"/>
          </a:p>
          <a:p>
            <a:pPr marL="504825" indent="-273050"/>
            <a:endParaRPr lang="en-US" sz="1800" dirty="0"/>
          </a:p>
          <a:p>
            <a:pPr marL="504825" indent="-273050"/>
            <a:r>
              <a:rPr lang="en-US" sz="1800" dirty="0"/>
              <a:t>Then,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286000"/>
            <a:ext cx="5715000" cy="775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3512" y="3429000"/>
            <a:ext cx="685368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5562600"/>
            <a:ext cx="2095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Observations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Multiple steps: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Multi-channel shrinkage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45228"/>
            <a:ext cx="8001000" cy="1564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664" y="4762500"/>
            <a:ext cx="80010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Observations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Links to nonlinear evolution PDE of the form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Splitting </a:t>
            </a:r>
            <a:r>
              <a:rPr lang="en-US" sz="2000" b="1" i="1" dirty="0"/>
              <a:t>W</a:t>
            </a:r>
            <a:r>
              <a:rPr lang="en-US" sz="2000" dirty="0"/>
              <a:t> to low and high frequency bands,</a:t>
            </a:r>
          </a:p>
          <a:p>
            <a:pPr>
              <a:buNone/>
            </a:pPr>
            <a:endParaRPr lang="en-US" sz="2000" dirty="0"/>
          </a:p>
          <a:p>
            <a:endParaRPr lang="en-US" sz="2000" i="1" dirty="0"/>
          </a:p>
          <a:p>
            <a:r>
              <a:rPr lang="en-US" sz="2000" dirty="0"/>
              <a:t>Then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Discretization</a:t>
            </a:r>
            <a:r>
              <a:rPr lang="en-US" sz="2000" dirty="0"/>
              <a:t> by wavelet frame transform: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981200"/>
            <a:ext cx="5715000" cy="75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3179379"/>
            <a:ext cx="4724400" cy="325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3567072"/>
            <a:ext cx="3962400" cy="384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8943" y="4235749"/>
            <a:ext cx="7248257" cy="70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143000" y="4792781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where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4945181"/>
            <a:ext cx="3905250" cy="38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1" y="5791200"/>
            <a:ext cx="6553199" cy="60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Observations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Vanishing moments and differential operators</a:t>
            </a:r>
          </a:p>
          <a:p>
            <a:pPr lvl="1"/>
            <a:r>
              <a:rPr lang="en-US" sz="1700" dirty="0"/>
              <a:t>Order and total order of vanishing moments</a:t>
            </a:r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marL="365760" lvl="1" indent="0">
              <a:buNone/>
            </a:pPr>
            <a:endParaRPr lang="en-US" sz="17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78" y="2438400"/>
            <a:ext cx="696462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97666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Observations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Vanishing moments and differential operators</a:t>
            </a:r>
          </a:p>
          <a:p>
            <a:pPr lvl="1"/>
            <a:r>
              <a:rPr lang="en-US" sz="1700" dirty="0"/>
              <a:t>Order and total order of vanishing moments</a:t>
            </a:r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marL="365760" lvl="1" indent="0">
              <a:buNone/>
            </a:pPr>
            <a:endParaRPr lang="en-US" sz="17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83" y="2388711"/>
            <a:ext cx="7442317" cy="149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038" y="3472656"/>
            <a:ext cx="238362" cy="22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038" y="2693511"/>
            <a:ext cx="238362" cy="22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83377"/>
            <a:ext cx="5800212" cy="203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457200" y="4003277"/>
            <a:ext cx="7707042" cy="353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357" y="6172200"/>
            <a:ext cx="4953000" cy="46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71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Observations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Vanishing moments and differential operators</a:t>
            </a:r>
          </a:p>
          <a:p>
            <a:pPr lvl="1"/>
            <a:r>
              <a:rPr lang="en-US" sz="1700" dirty="0"/>
              <a:t>Examples</a:t>
            </a:r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marL="365760" lvl="1" indent="0">
              <a:buNone/>
            </a:pPr>
            <a:endParaRPr lang="en-US" sz="1700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62200"/>
            <a:ext cx="7200000" cy="182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83130"/>
            <a:ext cx="7200000" cy="249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59944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Observations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Proposition 2.1 leads to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Compare it with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Therefore, given any nonlinear evolution PDE, we can find a corresponding wavelet frame shrinkage algorithm, and vice versa.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071412"/>
            <a:ext cx="7162800" cy="7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406000"/>
            <a:ext cx="7620000" cy="708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4191000"/>
            <a:ext cx="1997319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371600" y="4191000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where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Decomposition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622550" y="2526268"/>
            <a:ext cx="685800" cy="255588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15"/>
          <p:cNvSpPr txBox="1">
            <a:spLocks noChangeArrowheads="1"/>
          </p:cNvSpPr>
          <p:nvPr/>
        </p:nvSpPr>
        <p:spPr bwMode="auto">
          <a:xfrm>
            <a:off x="2395538" y="2218293"/>
            <a:ext cx="13700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Decomposition</a:t>
            </a:r>
          </a:p>
        </p:txBody>
      </p:sp>
      <p:pic>
        <p:nvPicPr>
          <p:cNvPr id="5" name="Picture 13" descr="C:\Users\Bin\Desktop\hist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440668"/>
            <a:ext cx="31559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C:\Users\Bin\Desktop\New folder\Barbara_Orig.e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1688" y="1924606"/>
            <a:ext cx="1439862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5" descr="C:\Users\Bin\Desktop\New folder\Barbara_11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65550" y="1916668"/>
            <a:ext cx="14398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6" descr="C:\Users\Bin\Desktop\New folder\Barbara_12.ep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3350" y="1916668"/>
            <a:ext cx="14398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7" descr="C:\Users\Bin\Desktop\New folder\Barbara_13.ep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1150" y="1916668"/>
            <a:ext cx="14398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8" descr="C:\Users\Bin\Desktop\New folder\Barbara_21.ep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65550" y="3364468"/>
            <a:ext cx="14398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9" descr="C:\Users\Bin\Desktop\New folder\Barbara_22.ep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13350" y="3364468"/>
            <a:ext cx="14398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0" descr="C:\Users\Bin\Desktop\New folder\Barbara_23.ep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61150" y="3364468"/>
            <a:ext cx="14398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1" descr="C:\Users\Bin\Desktop\New folder\Barbara_31.eps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65550" y="4812268"/>
            <a:ext cx="14398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2" descr="C:\Users\Bin\Desktop\New folder\Barbara_32.ep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13350" y="4812268"/>
            <a:ext cx="14398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3" descr="C:\Users\Bin\Desktop\New folder\Barbara_33.ep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61150" y="4812268"/>
            <a:ext cx="14398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914400" y="6031468"/>
            <a:ext cx="2288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Sparse coefficients</a:t>
            </a:r>
          </a:p>
        </p:txBody>
      </p:sp>
      <p:graphicFrame>
        <p:nvGraphicFramePr>
          <p:cNvPr id="1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2793196"/>
              </p:ext>
            </p:extLst>
          </p:nvPr>
        </p:nvGraphicFramePr>
        <p:xfrm>
          <a:off x="5486400" y="457200"/>
          <a:ext cx="3200400" cy="92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Acrobat Document" r:id="rId15" imgW="8046000" imgH="2327760" progId="AcroExch.Document.DC">
                  <p:embed/>
                </p:oleObj>
              </mc:Choice>
              <mc:Fallback>
                <p:oleObj name="Acrobat Document" r:id="rId15" imgW="8046000" imgH="2327760" progId="AcroExch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457200"/>
                        <a:ext cx="3200400" cy="923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5715000" y="1422007"/>
            <a:ext cx="2942392" cy="1758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Key Observations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461963" indent="-273050"/>
            <a:r>
              <a:rPr lang="en-US" sz="1800" dirty="0"/>
              <a:t>Consider the following PDE</a:t>
            </a:r>
          </a:p>
          <a:p>
            <a:pPr marL="461963" indent="-273050"/>
            <a:endParaRPr lang="en-US" sz="1800" dirty="0"/>
          </a:p>
          <a:p>
            <a:pPr marL="461963" indent="-273050"/>
            <a:endParaRPr lang="en-US" sz="1800" dirty="0"/>
          </a:p>
          <a:p>
            <a:pPr marL="461963" indent="-273050"/>
            <a:r>
              <a:rPr lang="en-US" sz="1800" dirty="0"/>
              <a:t>If we use tensor-product </a:t>
            </a:r>
            <a:r>
              <a:rPr lang="en-US" sz="1800" dirty="0" err="1"/>
              <a:t>Haar</a:t>
            </a:r>
            <a:r>
              <a:rPr lang="en-US" sz="1800" dirty="0"/>
              <a:t> wavelet frame system, the above PDE can be discretized by</a:t>
            </a:r>
          </a:p>
          <a:p>
            <a:pPr marL="461963" indent="-273050"/>
            <a:endParaRPr lang="en-US" sz="1800" dirty="0"/>
          </a:p>
          <a:p>
            <a:pPr marL="461963" indent="-273050"/>
            <a:endParaRPr lang="en-US" sz="1800" dirty="0"/>
          </a:p>
          <a:p>
            <a:pPr marL="461963" indent="-273050"/>
            <a:r>
              <a:rPr lang="en-US" sz="1800" dirty="0"/>
              <a:t>Iterative wavelet shrinkage algorithm:</a:t>
            </a:r>
          </a:p>
          <a:p>
            <a:pPr marL="461963" indent="-273050"/>
            <a:endParaRPr lang="en-US" sz="1800" dirty="0"/>
          </a:p>
          <a:p>
            <a:pPr marL="461963" indent="-273050"/>
            <a:endParaRPr lang="en-US" sz="1800" dirty="0"/>
          </a:p>
          <a:p>
            <a:pPr marL="461963" indent="-273050"/>
            <a:r>
              <a:rPr lang="en-US" sz="1800" dirty="0"/>
              <a:t>Then, we can choose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057400"/>
            <a:ext cx="3981450" cy="53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276600"/>
            <a:ext cx="53959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343400"/>
            <a:ext cx="583406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344668"/>
            <a:ext cx="5514975" cy="41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96538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461963" indent="-273050"/>
            <a:r>
              <a:rPr lang="en-US" sz="1800" dirty="0"/>
              <a:t> </a:t>
            </a:r>
          </a:p>
          <a:p>
            <a:pPr marL="461963" indent="-273050"/>
            <a:endParaRPr lang="en-US" sz="1800" dirty="0"/>
          </a:p>
          <a:p>
            <a:pPr marL="461963" indent="-273050"/>
            <a:endParaRPr lang="en-US" sz="1800" dirty="0"/>
          </a:p>
          <a:p>
            <a:pPr marL="461963" indent="-273050"/>
            <a:endParaRPr lang="en-US" sz="1800" dirty="0"/>
          </a:p>
          <a:p>
            <a:pPr marL="461963" indent="-273050"/>
            <a:r>
              <a:rPr lang="en-US" sz="1800" dirty="0"/>
              <a:t> </a:t>
            </a:r>
          </a:p>
          <a:p>
            <a:pPr marL="461963" indent="-273050"/>
            <a:endParaRPr lang="en-US" sz="1800" dirty="0"/>
          </a:p>
          <a:p>
            <a:pPr marL="461963" indent="-273050"/>
            <a:endParaRPr lang="en-US" sz="1800" dirty="0"/>
          </a:p>
          <a:p>
            <a:pPr marL="461963" indent="-273050"/>
            <a:endParaRPr lang="en-US" sz="1800" dirty="0"/>
          </a:p>
          <a:p>
            <a:pPr marL="461963" indent="-273050"/>
            <a:endParaRPr lang="en-US" sz="1800" dirty="0"/>
          </a:p>
          <a:p>
            <a:pPr marL="461963" indent="-273050"/>
            <a:endParaRPr lang="en-US" sz="1800" dirty="0"/>
          </a:p>
          <a:p>
            <a:pPr marL="461963" indent="-273050"/>
            <a:r>
              <a:rPr lang="en-US" sz="1600" dirty="0"/>
              <a:t>Recall: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3743" y="1524000"/>
            <a:ext cx="6356350" cy="49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889693" y="2119570"/>
            <a:ext cx="17583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Choice of shrinkage:</a:t>
            </a: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2348170"/>
            <a:ext cx="6684385" cy="623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889693" y="1633728"/>
            <a:ext cx="538930" cy="2769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PDE: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52293" y="2043370"/>
            <a:ext cx="17011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Anisotropic Diffusion</a:t>
            </a:r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6168838"/>
            <a:ext cx="6534147" cy="3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5029200"/>
            <a:ext cx="4876800" cy="50926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5000" y="5656683"/>
            <a:ext cx="4724400" cy="43931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908870" y="3048000"/>
            <a:ext cx="1664238" cy="2769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Bi-frame involved: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4400" y="3505200"/>
            <a:ext cx="6934200" cy="1205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461963" indent="-273050"/>
            <a:r>
              <a:rPr lang="en-US" sz="1800" dirty="0"/>
              <a:t> </a:t>
            </a:r>
          </a:p>
          <a:p>
            <a:pPr marL="461963" indent="-273050"/>
            <a:endParaRPr lang="en-US" sz="1800" dirty="0"/>
          </a:p>
          <a:p>
            <a:pPr marL="461963" indent="-273050"/>
            <a:endParaRPr lang="en-US" sz="1800" dirty="0"/>
          </a:p>
          <a:p>
            <a:pPr marL="461963" indent="-273050"/>
            <a:endParaRPr lang="en-US" sz="1800" dirty="0"/>
          </a:p>
          <a:p>
            <a:pPr marL="461963" indent="-273050"/>
            <a:endParaRPr lang="en-US" sz="1800" dirty="0"/>
          </a:p>
          <a:p>
            <a:pPr marL="461963" indent="-273050"/>
            <a:r>
              <a:rPr lang="en-US" sz="1800" dirty="0"/>
              <a:t> </a:t>
            </a:r>
          </a:p>
          <a:p>
            <a:pPr marL="461963" indent="-273050"/>
            <a:endParaRPr lang="en-US" sz="1800" dirty="0"/>
          </a:p>
          <a:p>
            <a:pPr marL="461963" indent="-273050"/>
            <a:endParaRPr lang="en-US" sz="1800" dirty="0"/>
          </a:p>
          <a:p>
            <a:pPr marL="461963" indent="-273050"/>
            <a:endParaRPr lang="en-US" sz="1800" dirty="0"/>
          </a:p>
          <a:p>
            <a:pPr marL="461963" indent="-273050"/>
            <a:endParaRPr lang="en-US" sz="1800" dirty="0"/>
          </a:p>
          <a:p>
            <a:pPr marL="461963" indent="-273050"/>
            <a:endParaRPr lang="en-US" sz="1800" dirty="0"/>
          </a:p>
          <a:p>
            <a:pPr marL="461963" indent="-273050"/>
            <a:r>
              <a:rPr lang="en-US" sz="1600" dirty="0"/>
              <a:t>Recall: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3927" y="2242325"/>
            <a:ext cx="17583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Choice of shrinkage:</a:t>
            </a:r>
          </a:p>
        </p:txBody>
      </p:sp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447800"/>
            <a:ext cx="6705600" cy="613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3093" y="2498726"/>
            <a:ext cx="5768858" cy="777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6680893" y="1965326"/>
            <a:ext cx="10118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Shock Filter</a:t>
            </a:r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6397438"/>
            <a:ext cx="6534147" cy="3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5358384"/>
            <a:ext cx="4876800" cy="50926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5000" y="5961483"/>
            <a:ext cx="4724400" cy="43931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914400" y="3380601"/>
            <a:ext cx="1664238" cy="2769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Bi-frame involved: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200" y="3767658"/>
            <a:ext cx="7620000" cy="1413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889693" y="1633728"/>
            <a:ext cx="538930" cy="2769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PDE: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Differences from Existing Methods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Sampling by wavelet frame transform (WFT):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200" dirty="0"/>
              <a:t>Finite difference approximation:</a:t>
            </a:r>
          </a:p>
          <a:p>
            <a:pPr marL="504825" indent="-273050"/>
            <a:r>
              <a:rPr lang="en-US" sz="1900" dirty="0"/>
              <a:t>WFT has a more general sampling</a:t>
            </a:r>
          </a:p>
          <a:p>
            <a:pPr marL="504825" indent="-273050"/>
            <a:r>
              <a:rPr lang="en-US" sz="1900" dirty="0"/>
              <a:t>Does not have a left inverse, while WFT has</a:t>
            </a:r>
          </a:p>
          <a:p>
            <a:pPr marL="504825" indent="-273050"/>
            <a:r>
              <a:rPr lang="en-US" sz="1900" dirty="0"/>
              <a:t>Not as good a </a:t>
            </a:r>
            <a:r>
              <a:rPr lang="en-US" sz="1900" dirty="0" err="1"/>
              <a:t>discretization</a:t>
            </a:r>
            <a:r>
              <a:rPr lang="en-US" sz="1900" dirty="0"/>
              <a:t> as WFT for image restoration</a:t>
            </a:r>
          </a:p>
          <a:p>
            <a:r>
              <a:rPr lang="en-US" sz="2200" dirty="0"/>
              <a:t>Wavelet </a:t>
            </a:r>
            <a:r>
              <a:rPr lang="en-US" sz="2200" dirty="0" err="1"/>
              <a:t>Galerkin</a:t>
            </a:r>
            <a:r>
              <a:rPr lang="en-US" sz="2200" dirty="0"/>
              <a:t> method:</a:t>
            </a:r>
          </a:p>
          <a:p>
            <a:pPr marL="504825" indent="-273050"/>
            <a:r>
              <a:rPr lang="en-US" sz="1900" dirty="0"/>
              <a:t>Need to calculate the connection coefficients, which is not as convenient and simple as using WFT</a:t>
            </a:r>
          </a:p>
          <a:p>
            <a:pPr marL="504825" indent="-273050"/>
            <a:r>
              <a:rPr lang="en-US" sz="1900" dirty="0"/>
              <a:t>Not as flexible as WFT to work for generic evolution PDEs</a:t>
            </a:r>
          </a:p>
          <a:p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7475" y="2057400"/>
            <a:ext cx="4581525" cy="334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2427384"/>
            <a:ext cx="2667000" cy="34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005097" y="2085201"/>
            <a:ext cx="1366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Function value: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05097" y="2478297"/>
            <a:ext cx="1378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Differentiation: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3005839"/>
            <a:ext cx="1066800" cy="270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4471416"/>
            <a:ext cx="1268378" cy="30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Main Findings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55360" y="1371600"/>
            <a:ext cx="7498080" cy="5257800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SzPct val="100000"/>
              <a:buFont typeface="Courier New" pitchFamily="49" charset="0"/>
              <a:buChar char="o"/>
            </a:pPr>
            <a:r>
              <a:rPr lang="en-US" sz="2000" dirty="0"/>
              <a:t>Such connection leads to new PDEs! For example:</a:t>
            </a:r>
          </a:p>
          <a:p>
            <a:pPr marL="627063" indent="-276225">
              <a:buClr>
                <a:srgbClr val="C00000"/>
              </a:buClr>
              <a:buFont typeface="Courier New" pitchFamily="49" charset="0"/>
              <a:buChar char="o"/>
            </a:pPr>
            <a:r>
              <a:rPr lang="en-US" sz="1400" dirty="0"/>
              <a:t>Iterative anisotropic soft-thresholding leads to</a:t>
            </a:r>
          </a:p>
          <a:p>
            <a:pPr marL="627063" indent="-276225">
              <a:buClr>
                <a:srgbClr val="C00000"/>
              </a:buClr>
              <a:buFont typeface="Courier New" pitchFamily="49" charset="0"/>
              <a:buChar char="o"/>
            </a:pPr>
            <a:endParaRPr lang="en-US" sz="1400" dirty="0"/>
          </a:p>
          <a:p>
            <a:pPr marL="627063" indent="-276225">
              <a:buClr>
                <a:srgbClr val="C00000"/>
              </a:buClr>
              <a:buFont typeface="Courier New" pitchFamily="49" charset="0"/>
              <a:buChar char="o"/>
            </a:pPr>
            <a:endParaRPr lang="en-US" sz="1400" dirty="0"/>
          </a:p>
          <a:p>
            <a:pPr marL="627063" indent="-276225">
              <a:buClr>
                <a:srgbClr val="C00000"/>
              </a:buClr>
              <a:buFont typeface="Courier New" pitchFamily="49" charset="0"/>
              <a:buChar char="o"/>
            </a:pPr>
            <a:r>
              <a:rPr lang="en-US" sz="1400" dirty="0"/>
              <a:t>Iterative isotropic soft-thresholding leads to</a:t>
            </a:r>
          </a:p>
          <a:p>
            <a:pPr marL="627063" indent="-276225">
              <a:buClr>
                <a:srgbClr val="C00000"/>
              </a:buClr>
              <a:buFont typeface="Courier New" pitchFamily="49" charset="0"/>
              <a:buChar char="o"/>
            </a:pPr>
            <a:endParaRPr lang="en-US" sz="1400" dirty="0"/>
          </a:p>
          <a:p>
            <a:pPr marL="627063" indent="-276225">
              <a:buClr>
                <a:srgbClr val="C00000"/>
              </a:buClr>
              <a:buFont typeface="Courier New" pitchFamily="49" charset="0"/>
              <a:buChar char="o"/>
            </a:pPr>
            <a:endParaRPr lang="en-US" sz="1400" dirty="0"/>
          </a:p>
          <a:p>
            <a:pPr marL="627063" indent="-276225">
              <a:buClr>
                <a:srgbClr val="C00000"/>
              </a:buClr>
              <a:buFont typeface="Courier New" pitchFamily="49" charset="0"/>
              <a:buChar char="o"/>
            </a:pPr>
            <a:r>
              <a:rPr lang="en-US" sz="1400" dirty="0"/>
              <a:t>Iterative shrinkage algorithm </a:t>
            </a:r>
            <a:r>
              <a:rPr lang="en-US" sz="1200" b="1" dirty="0"/>
              <a:t>[Li, Fan, </a:t>
            </a:r>
            <a:r>
              <a:rPr lang="en-US" sz="1200" b="1" dirty="0" err="1"/>
              <a:t>Ji</a:t>
            </a:r>
            <a:r>
              <a:rPr lang="en-US" sz="1200" b="1" dirty="0"/>
              <a:t>, </a:t>
            </a:r>
            <a:r>
              <a:rPr lang="en-US" sz="1200" b="1" dirty="0" err="1"/>
              <a:t>Shen</a:t>
            </a:r>
            <a:r>
              <a:rPr lang="en-US" sz="1200" b="1" dirty="0"/>
              <a:t>, 2013]</a:t>
            </a:r>
            <a:endParaRPr lang="en-US" sz="1200" dirty="0"/>
          </a:p>
          <a:p>
            <a:pPr marL="627063" indent="-276225">
              <a:buClr>
                <a:srgbClr val="C00000"/>
              </a:buClr>
              <a:buFont typeface="Courier New" pitchFamily="49" charset="0"/>
              <a:buChar char="o"/>
            </a:pPr>
            <a:endParaRPr lang="en-US" sz="1400" dirty="0"/>
          </a:p>
          <a:p>
            <a:pPr marL="627063" indent="-276225">
              <a:buClr>
                <a:srgbClr val="C00000"/>
              </a:buClr>
              <a:buFont typeface="Courier New" pitchFamily="49" charset="0"/>
              <a:buChar char="o"/>
            </a:pPr>
            <a:endParaRPr lang="en-US" sz="1400" dirty="0"/>
          </a:p>
          <a:p>
            <a:pPr marL="627063" indent="-276225">
              <a:buClr>
                <a:srgbClr val="C00000"/>
              </a:buClr>
              <a:buFont typeface="Courier New" pitchFamily="49" charset="0"/>
              <a:buChar char="o"/>
            </a:pPr>
            <a:endParaRPr lang="en-US" sz="1400" dirty="0"/>
          </a:p>
          <a:p>
            <a:pPr marL="627063" indent="-276225">
              <a:buClr>
                <a:srgbClr val="C00000"/>
              </a:buClr>
              <a:buFont typeface="Courier New" pitchFamily="49" charset="0"/>
              <a:buChar char="o"/>
            </a:pPr>
            <a:endParaRPr lang="en-US" sz="1400" dirty="0"/>
          </a:p>
          <a:p>
            <a:pPr marL="627063" indent="-276225">
              <a:buClr>
                <a:srgbClr val="C00000"/>
              </a:buClr>
              <a:buFont typeface="Courier New" pitchFamily="49" charset="0"/>
              <a:buChar char="o"/>
            </a:pPr>
            <a:r>
              <a:rPr lang="en-US" sz="1400" dirty="0"/>
              <a:t> Accelerated adaptive multiplicative-thresholding (</a:t>
            </a:r>
            <a:r>
              <a:rPr lang="en-US" sz="1400" dirty="0">
                <a:solidFill>
                  <a:srgbClr val="FF0000"/>
                </a:solidFill>
              </a:rPr>
              <a:t>A-AMT</a:t>
            </a:r>
            <a:r>
              <a:rPr lang="en-US" sz="1400" dirty="0"/>
              <a:t>)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endParaRPr lang="en-US" sz="2000" dirty="0"/>
          </a:p>
          <a:p>
            <a:pPr>
              <a:buClr>
                <a:srgbClr val="C00000"/>
              </a:buClr>
              <a:buNone/>
            </a:pPr>
            <a:endParaRPr lang="en-US" sz="20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8153" y="2098533"/>
            <a:ext cx="4876800" cy="49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8153" y="2968513"/>
            <a:ext cx="5105400" cy="46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81952" y="3856517"/>
            <a:ext cx="5867400" cy="3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81952" y="4267200"/>
            <a:ext cx="6172200" cy="57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866822" y="4425923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PDE:</a:t>
            </a:r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77152" y="5270186"/>
            <a:ext cx="6324600" cy="342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8552" y="5771891"/>
            <a:ext cx="6934200" cy="601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790622" y="5590401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PDE: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92152" y="4618540"/>
            <a:ext cx="708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(IRED)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44552" y="6144399"/>
            <a:ext cx="912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(A-IRED)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3401" y="6443990"/>
            <a:ext cx="28632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 blending of parabolic and hyperbolic!</a:t>
            </a:r>
          </a:p>
        </p:txBody>
      </p:sp>
      <p:sp>
        <p:nvSpPr>
          <p:cNvPr id="15" name="Oval 14"/>
          <p:cNvSpPr/>
          <p:nvPr/>
        </p:nvSpPr>
        <p:spPr>
          <a:xfrm>
            <a:off x="796152" y="5867400"/>
            <a:ext cx="10668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Curved Connector 16"/>
          <p:cNvCxnSpPr>
            <a:stCxn id="14" idx="1"/>
            <a:endCxn id="15" idx="2"/>
          </p:cNvCxnSpPr>
          <p:nvPr/>
        </p:nvCxnSpPr>
        <p:spPr>
          <a:xfrm rot="10800000" flipH="1">
            <a:off x="533400" y="6057901"/>
            <a:ext cx="262751" cy="516895"/>
          </a:xfrm>
          <a:prstGeom prst="curvedConnector3">
            <a:avLst>
              <a:gd name="adj1" fmla="val -87003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386952" y="6443400"/>
            <a:ext cx="47708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Same observation was given in </a:t>
            </a:r>
            <a:r>
              <a:rPr lang="en-US" sz="1100" b="1" dirty="0"/>
              <a:t>[Mao, Dong and </a:t>
            </a:r>
            <a:r>
              <a:rPr lang="en-US" sz="1100" b="1" dirty="0" err="1"/>
              <a:t>Osher</a:t>
            </a:r>
            <a:r>
              <a:rPr lang="en-US" sz="1100" b="1" dirty="0"/>
              <a:t>, MMS, 2010]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4" grpId="0"/>
      <p:bldP spid="25" grpId="0"/>
      <p:bldP spid="14" grpId="0"/>
      <p:bldP spid="15" grpId="0" animBg="1"/>
      <p:bldP spid="26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Main Findings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Such connection leads to new wavelet frame shrinkage algorithms! </a:t>
            </a:r>
          </a:p>
          <a:p>
            <a:r>
              <a:rPr lang="en-US" sz="2200" dirty="0"/>
              <a:t>For example:</a:t>
            </a:r>
          </a:p>
          <a:p>
            <a:pPr marL="504825" indent="-273050"/>
            <a:r>
              <a:rPr lang="en-US" sz="1800" dirty="0"/>
              <a:t>Adaptive multiplicative-</a:t>
            </a:r>
            <a:r>
              <a:rPr lang="en-US" sz="1800" dirty="0" err="1"/>
              <a:t>thresholding</a:t>
            </a:r>
            <a:r>
              <a:rPr lang="en-US" sz="1800" dirty="0"/>
              <a:t> (AMT) algorithm</a:t>
            </a:r>
          </a:p>
          <a:p>
            <a:pPr marL="504825" indent="-273050"/>
            <a:endParaRPr lang="en-US" sz="1900" dirty="0"/>
          </a:p>
          <a:p>
            <a:pPr marL="504825" indent="-273050"/>
            <a:endParaRPr lang="en-US" sz="1900" dirty="0"/>
          </a:p>
          <a:p>
            <a:pPr marL="504825" indent="-273050"/>
            <a:endParaRPr lang="en-US" sz="1900" dirty="0"/>
          </a:p>
          <a:p>
            <a:pPr marL="504825" indent="-273050"/>
            <a:endParaRPr lang="en-US" sz="1900" dirty="0"/>
          </a:p>
          <a:p>
            <a:pPr marL="504825" indent="-273050"/>
            <a:r>
              <a:rPr lang="en-US" sz="1800" dirty="0"/>
              <a:t>Adaptive soft-</a:t>
            </a:r>
            <a:r>
              <a:rPr lang="en-US" sz="1800" dirty="0" err="1"/>
              <a:t>thresholding</a:t>
            </a:r>
            <a:r>
              <a:rPr lang="en-US" sz="1800" dirty="0"/>
              <a:t> (AST) algorithm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159188"/>
            <a:ext cx="4740275" cy="35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4953000"/>
            <a:ext cx="4495800" cy="33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5562600"/>
            <a:ext cx="6946900" cy="353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1" y="5943600"/>
            <a:ext cx="4114799" cy="67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838200" y="3352800"/>
            <a:ext cx="707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14400" y="5257800"/>
            <a:ext cx="707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where</a:t>
            </a: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5000" y="4038600"/>
            <a:ext cx="4953000" cy="5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71600" y="3676714"/>
            <a:ext cx="6553200" cy="28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Main Findings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01000" cy="4873752"/>
          </a:xfrm>
        </p:spPr>
        <p:txBody>
          <a:bodyPr>
            <a:normAutofit/>
          </a:bodyPr>
          <a:lstStyle/>
          <a:p>
            <a:r>
              <a:rPr lang="en-US" sz="2200" dirty="0"/>
              <a:t>Advantage of the new models for image </a:t>
            </a:r>
            <a:r>
              <a:rPr lang="en-US" sz="2200" dirty="0" err="1"/>
              <a:t>deblurring</a:t>
            </a:r>
            <a:r>
              <a:rPr lang="en-US" sz="2200" dirty="0"/>
              <a:t>:</a:t>
            </a:r>
          </a:p>
          <a:p>
            <a:pPr marL="623888" indent="-290513"/>
            <a:r>
              <a:rPr lang="en-US" sz="1800" dirty="0"/>
              <a:t>WFT as better </a:t>
            </a:r>
            <a:r>
              <a:rPr lang="en-US" sz="1800" dirty="0" err="1"/>
              <a:t>discretization</a:t>
            </a:r>
            <a:r>
              <a:rPr lang="en-US" sz="1800" dirty="0"/>
              <a:t> than standard finite differencing</a:t>
            </a:r>
          </a:p>
          <a:p>
            <a:pPr marL="623888" indent="-290513"/>
            <a:endParaRPr lang="en-US" sz="1600" dirty="0"/>
          </a:p>
          <a:p>
            <a:pPr marL="623888" indent="-290513"/>
            <a:endParaRPr lang="en-US" sz="1600" dirty="0"/>
          </a:p>
          <a:p>
            <a:pPr marL="623888" indent="-290513"/>
            <a:endParaRPr lang="en-US" sz="1600" dirty="0"/>
          </a:p>
          <a:p>
            <a:pPr marL="623888" indent="-290513"/>
            <a:r>
              <a:rPr lang="en-US" sz="1800" dirty="0"/>
              <a:t>New models are generally better</a:t>
            </a:r>
          </a:p>
          <a:p>
            <a:pPr marL="623888" indent="-290513"/>
            <a:endParaRPr lang="en-US" sz="1600" dirty="0"/>
          </a:p>
          <a:p>
            <a:pPr marL="623888" indent="-290513"/>
            <a:endParaRPr lang="en-US" sz="1600" dirty="0"/>
          </a:p>
          <a:p>
            <a:pPr marL="623888" indent="-290513"/>
            <a:endParaRPr lang="en-US" sz="1600" dirty="0"/>
          </a:p>
          <a:p>
            <a:pPr marL="623888" indent="-290513"/>
            <a:r>
              <a:rPr lang="en-US" sz="1800" dirty="0"/>
              <a:t>Acceleration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445881"/>
            <a:ext cx="4114800" cy="906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733800"/>
            <a:ext cx="76549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5105400"/>
            <a:ext cx="8356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we have known</a:t>
            </a:r>
          </a:p>
          <a:p>
            <a:pPr marL="620713" indent="-273050"/>
            <a:r>
              <a:rPr lang="en-US" sz="2000" dirty="0"/>
              <a:t>Wavelet frame transform </a:t>
            </a:r>
            <a:r>
              <a:rPr lang="en-US" sz="2000" dirty="0">
                <a:solidFill>
                  <a:srgbClr val="0070C0"/>
                </a:solidFill>
              </a:rPr>
              <a:t>approximates</a:t>
            </a:r>
            <a:r>
              <a:rPr lang="en-US" sz="2000" dirty="0"/>
              <a:t> differential operators in variational and PDE framework,</a:t>
            </a:r>
            <a:r>
              <a:rPr lang="zh-CN" altLang="en-US" sz="2000" dirty="0"/>
              <a:t> </a:t>
            </a:r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-US" altLang="zh-CN" sz="2000" dirty="0"/>
              <a:t>they</a:t>
            </a:r>
            <a:r>
              <a:rPr lang="zh-CN" altLang="en-US" sz="2000" dirty="0"/>
              <a:t> </a:t>
            </a:r>
            <a:r>
              <a:rPr lang="en-US" sz="2000" dirty="0"/>
              <a:t>are </a:t>
            </a:r>
            <a:r>
              <a:rPr lang="en-US" sz="2000" dirty="0">
                <a:solidFill>
                  <a:srgbClr val="0070C0"/>
                </a:solidFill>
              </a:rPr>
              <a:t>good discretization</a:t>
            </a:r>
            <a:r>
              <a:rPr lang="en-US" sz="2000" dirty="0"/>
              <a:t> for image restoration</a:t>
            </a:r>
          </a:p>
          <a:p>
            <a:pPr marL="620713" indent="-273050"/>
            <a:r>
              <a:rPr lang="en-US" sz="2000" dirty="0"/>
              <a:t>We have obtained </a:t>
            </a:r>
            <a:r>
              <a:rPr lang="en-US" sz="2000" dirty="0">
                <a:solidFill>
                  <a:srgbClr val="0070C0"/>
                </a:solidFill>
              </a:rPr>
              <a:t>deep understanding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0070C0"/>
                </a:solidFill>
              </a:rPr>
              <a:t>new insights </a:t>
            </a:r>
            <a:r>
              <a:rPr lang="en-US" sz="2000" dirty="0"/>
              <a:t>of both approaches: grants </a:t>
            </a:r>
            <a:r>
              <a:rPr lang="en-US" sz="2000" dirty="0" err="1"/>
              <a:t>variational</a:t>
            </a:r>
            <a:r>
              <a:rPr lang="en-US" sz="2000" dirty="0"/>
              <a:t>/PDE models sparse approximation; grants wavelet frame geometric meanings </a:t>
            </a:r>
          </a:p>
          <a:p>
            <a:pPr marL="620713" indent="-273050"/>
            <a:r>
              <a:rPr lang="en-US" altLang="zh-CN" sz="2000" dirty="0"/>
              <a:t>We </a:t>
            </a:r>
            <a:r>
              <a:rPr lang="en-US" sz="2000" dirty="0"/>
              <a:t>managed to created </a:t>
            </a:r>
            <a:r>
              <a:rPr lang="en-US" sz="2000" dirty="0">
                <a:solidFill>
                  <a:srgbClr val="0070C0"/>
                </a:solidFill>
              </a:rPr>
              <a:t>new models and algorithms</a:t>
            </a:r>
            <a:r>
              <a:rPr lang="en-US" sz="2000" dirty="0"/>
              <a:t> with combined merits</a:t>
            </a:r>
          </a:p>
          <a:p>
            <a:pPr marL="620713" indent="-273050"/>
            <a:r>
              <a:rPr lang="en-US" sz="2000" dirty="0"/>
              <a:t>Lead to a mathematical understanding of </a:t>
            </a:r>
            <a:r>
              <a:rPr lang="en-US" sz="2000" dirty="0">
                <a:solidFill>
                  <a:srgbClr val="0070C0"/>
                </a:solidFill>
              </a:rPr>
              <a:t>deep neural networks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Frame Based Image Restoration Models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Analysis Based Approach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Synthesis Based Approach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Balanced Approach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38200" y="5410200"/>
            <a:ext cx="4876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Note: </a:t>
            </a:r>
          </a:p>
          <a:p>
            <a:pPr>
              <a:lnSpc>
                <a:spcPct val="150000"/>
              </a:lnSpc>
              <a:buClr>
                <a:schemeClr val="accent3">
                  <a:lumMod val="75000"/>
                </a:schemeClr>
              </a:buClr>
              <a:buFont typeface="Courier New" pitchFamily="49" charset="0"/>
              <a:buChar char="o"/>
            </a:pPr>
            <a:r>
              <a:rPr lang="en-US" b="1" dirty="0"/>
              <a:t> </a:t>
            </a:r>
          </a:p>
          <a:p>
            <a:pPr>
              <a:lnSpc>
                <a:spcPct val="150000"/>
              </a:lnSpc>
              <a:buClr>
                <a:schemeClr val="accent3">
                  <a:lumMod val="75000"/>
                </a:schemeClr>
              </a:buClr>
              <a:buFont typeface="Courier New" pitchFamily="49" charset="0"/>
              <a:buChar char="o"/>
            </a:pPr>
            <a:r>
              <a:rPr lang="en-US" b="1" dirty="0"/>
              <a:t>  </a:t>
            </a:r>
            <a:r>
              <a:rPr lang="en-US" dirty="0"/>
              <a:t>Analysis = Synthesis = Balanced when</a:t>
            </a:r>
            <a:endParaRPr lang="en-US" b="1" dirty="0"/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6339840"/>
            <a:ext cx="1981200" cy="28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4761710"/>
            <a:ext cx="7067764" cy="72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33475" y="5867400"/>
            <a:ext cx="3057525" cy="430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1" y="2057400"/>
            <a:ext cx="403008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0" y="3390992"/>
            <a:ext cx="4413972" cy="723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Based Approach and Algorithm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Derivation and convergence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Algorithm: Alternative Direction Minimization of Multipliers (ADMM)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572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Efficient algorithm: Split </a:t>
            </a:r>
            <a:r>
              <a:rPr lang="en-US" dirty="0" err="1"/>
              <a:t>Bregman</a:t>
            </a:r>
            <a:r>
              <a:rPr lang="en-US" dirty="0"/>
              <a:t> Algorithm. Derivation by augmented </a:t>
            </a:r>
            <a:r>
              <a:rPr lang="en-US" dirty="0" err="1"/>
              <a:t>Lagrangian</a:t>
            </a:r>
            <a:r>
              <a:rPr lang="en-US" dirty="0"/>
              <a:t> method</a:t>
            </a:r>
          </a:p>
          <a:p>
            <a:r>
              <a:rPr lang="en-US" dirty="0"/>
              <a:t> Consider in general:</a:t>
            </a:r>
          </a:p>
          <a:p>
            <a:endParaRPr lang="en-US" dirty="0"/>
          </a:p>
          <a:p>
            <a:r>
              <a:rPr lang="en-US" dirty="0"/>
              <a:t> Substitution:</a:t>
            </a:r>
          </a:p>
          <a:p>
            <a:endParaRPr lang="en-US" dirty="0"/>
          </a:p>
          <a:p>
            <a:r>
              <a:rPr lang="en-US" dirty="0"/>
              <a:t> Rewrite:</a:t>
            </a:r>
          </a:p>
          <a:p>
            <a:endParaRPr lang="en-US" dirty="0"/>
          </a:p>
          <a:p>
            <a:r>
              <a:rPr lang="en-US" dirty="0"/>
              <a:t> Augmented </a:t>
            </a:r>
            <a:r>
              <a:rPr lang="en-US" dirty="0" err="1"/>
              <a:t>Lagrangian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/>
              <a:t> Solve the saddle point problem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795124"/>
            <a:ext cx="2590800" cy="48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3581400"/>
            <a:ext cx="4648200" cy="50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4343400"/>
            <a:ext cx="5791200" cy="504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2450" y="5181600"/>
            <a:ext cx="5645150" cy="46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6096000"/>
            <a:ext cx="2133600" cy="417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val 17"/>
          <p:cNvSpPr/>
          <p:nvPr/>
        </p:nvSpPr>
        <p:spPr>
          <a:xfrm>
            <a:off x="4343400" y="2667000"/>
            <a:ext cx="609600" cy="609600"/>
          </a:xfrm>
          <a:prstGeom prst="ellipse">
            <a:avLst/>
          </a:prstGeom>
          <a:noFill/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96000" y="25908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Convex and differentiable</a:t>
            </a:r>
          </a:p>
        </p:txBody>
      </p:sp>
      <p:cxnSp>
        <p:nvCxnSpPr>
          <p:cNvPr id="20" name="Straight Arrow Connector 19"/>
          <p:cNvCxnSpPr>
            <a:stCxn id="19" idx="1"/>
            <a:endCxn id="18" idx="6"/>
          </p:cNvCxnSpPr>
          <p:nvPr/>
        </p:nvCxnSpPr>
        <p:spPr>
          <a:xfrm flipH="1">
            <a:off x="4953000" y="2913966"/>
            <a:ext cx="1143000" cy="5783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/>
      <p:bldP spid="1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Algorithm: Alternative Direction Minimization of Multipliers (ADMM)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Solving the saddle point problem by: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Substitute                 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Equivalent to: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133600"/>
            <a:ext cx="7620000" cy="7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3048000"/>
            <a:ext cx="1280160" cy="30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384" y="4876800"/>
            <a:ext cx="718041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1999" y="3429000"/>
            <a:ext cx="768095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Algorithm: Alternative Direction Minimization of Multipliers (ADMM)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Solve the joint optimization alternatively for each variable: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Split </a:t>
            </a:r>
            <a:r>
              <a:rPr lang="en-US" dirty="0" err="1"/>
              <a:t>Bregman</a:t>
            </a:r>
            <a:r>
              <a:rPr lang="en-US" dirty="0"/>
              <a:t> (ADMM) algorithm:</a:t>
            </a: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438400"/>
            <a:ext cx="598330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990600" y="5562062"/>
            <a:ext cx="602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Here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4274936"/>
            <a:ext cx="5638800" cy="1198764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5955762"/>
            <a:ext cx="2514599" cy="405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5943600"/>
            <a:ext cx="2667000" cy="46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319378" y="5955268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and</a:t>
            </a:r>
          </a:p>
        </p:txBody>
      </p:sp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65400" y="5867400"/>
            <a:ext cx="924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24025" y="5582500"/>
            <a:ext cx="4524375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7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7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Algorithm: Alternative Direction Minimization of Multipliers (ADMM)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8001000" cy="373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Flowchart: Alternate Process 3"/>
          <p:cNvSpPr/>
          <p:nvPr/>
        </p:nvSpPr>
        <p:spPr>
          <a:xfrm rot="19851005">
            <a:off x="6674666" y="4061295"/>
            <a:ext cx="1629691" cy="609600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Homework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24399" y="5572780"/>
            <a:ext cx="3505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</a:rPr>
              <a:t>Note</a:t>
            </a:r>
            <a:r>
              <a:rPr lang="zh-CN" altLang="en-US" sz="1400" b="1" dirty="0">
                <a:solidFill>
                  <a:srgbClr val="FF0000"/>
                </a:solidFill>
              </a:rPr>
              <a:t>：</a:t>
            </a:r>
            <a:r>
              <a:rPr lang="en-US" altLang="zh-CN" sz="1400" b="1" dirty="0">
                <a:solidFill>
                  <a:srgbClr val="FF0000"/>
                </a:solidFill>
              </a:rPr>
              <a:t>Similar experiments as Homework 1 and compare with TV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51054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Preliminaries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dirty="0"/>
              <a:t>Analysis based approach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dirty="0"/>
              <a:t>Balanced approach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dirty="0"/>
              <a:t>Further extensions</a:t>
            </a:r>
          </a:p>
          <a:p>
            <a:pPr>
              <a:lnSpc>
                <a:spcPct val="150000"/>
              </a:lnSpc>
              <a:buClr>
                <a:srgbClr val="0070C0"/>
              </a:buClr>
            </a:pPr>
            <a:r>
              <a:rPr lang="en-US" dirty="0"/>
              <a:t>Image segmentation</a:t>
            </a:r>
          </a:p>
          <a:p>
            <a:pPr>
              <a:lnSpc>
                <a:spcPct val="150000"/>
              </a:lnSpc>
              <a:buClr>
                <a:srgbClr val="00B050"/>
              </a:buClr>
            </a:pPr>
            <a:r>
              <a:rPr lang="en-US" dirty="0"/>
              <a:t>Blind </a:t>
            </a:r>
            <a:r>
              <a:rPr lang="en-US" dirty="0" err="1"/>
              <a:t>inpainting</a:t>
            </a:r>
            <a:endParaRPr lang="en-US" dirty="0"/>
          </a:p>
          <a:p>
            <a:pPr>
              <a:lnSpc>
                <a:spcPct val="150000"/>
              </a:lnSpc>
              <a:buClr>
                <a:srgbClr val="00B050"/>
              </a:buClr>
            </a:pPr>
            <a:r>
              <a:rPr lang="en-US" dirty="0"/>
              <a:t>Blind </a:t>
            </a:r>
            <a:r>
              <a:rPr lang="en-US" dirty="0" err="1"/>
              <a:t>deblurring</a:t>
            </a:r>
            <a:endParaRPr lang="en-US" dirty="0"/>
          </a:p>
          <a:p>
            <a:pPr>
              <a:lnSpc>
                <a:spcPct val="150000"/>
              </a:lnSpc>
              <a:buClr>
                <a:srgbClr val="00B050"/>
              </a:buClr>
            </a:pPr>
            <a:r>
              <a:rPr lang="en-US" dirty="0"/>
              <a:t>L0-minimization</a:t>
            </a:r>
          </a:p>
          <a:p>
            <a:pPr>
              <a:lnSpc>
                <a:spcPct val="150000"/>
              </a:lnSpc>
              <a:buClr>
                <a:srgbClr val="00B050"/>
              </a:buClr>
            </a:pPr>
            <a:r>
              <a:rPr lang="en-US" dirty="0"/>
              <a:t>Piecewise smooth image model</a:t>
            </a:r>
          </a:p>
          <a:p>
            <a:pPr>
              <a:lnSpc>
                <a:spcPct val="150000"/>
              </a:lnSpc>
              <a:buClr>
                <a:srgbClr val="00B050"/>
              </a:buClr>
            </a:pPr>
            <a:r>
              <a:rPr lang="en-US" dirty="0"/>
              <a:t>Connections: Wavelets approach </a:t>
            </a:r>
            <a:r>
              <a:rPr lang="en-US" dirty="0" err="1"/>
              <a:t>v.s</a:t>
            </a:r>
            <a:r>
              <a:rPr lang="en-US" dirty="0"/>
              <a:t>. PDE approach</a:t>
            </a:r>
          </a:p>
          <a:p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5486400" y="2209800"/>
            <a:ext cx="457200" cy="1295400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5486400" y="4267200"/>
            <a:ext cx="457200" cy="1752595"/>
          </a:xfrm>
          <a:prstGeom prst="rightBrac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334000" y="3925669"/>
            <a:ext cx="457200" cy="0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248400" y="2554069"/>
            <a:ext cx="2095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Image restoration</a:t>
            </a:r>
          </a:p>
          <a:p>
            <a:pPr algn="ctr"/>
            <a:r>
              <a:rPr lang="en-US" dirty="0"/>
              <a:t>(convex)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48400" y="3544669"/>
            <a:ext cx="1795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Image analysis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nonconvex</a:t>
            </a:r>
            <a:r>
              <a:rPr lang="en-US" dirty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43599" y="4791670"/>
            <a:ext cx="2590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More challenging problem/model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nonconvex</a:t>
            </a:r>
            <a:r>
              <a:rPr lang="en-US" dirty="0"/>
              <a:t>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Convergence of Split </a:t>
            </a:r>
            <a:r>
              <a:rPr lang="en-US" dirty="0" err="1"/>
              <a:t>Bregman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More general Split </a:t>
            </a:r>
            <a:r>
              <a:rPr lang="en-US" dirty="0" err="1"/>
              <a:t>Bregman</a:t>
            </a:r>
            <a:r>
              <a:rPr lang="en-US" dirty="0"/>
              <a:t> Algorithm: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3406" y="1998488"/>
            <a:ext cx="5337810" cy="8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784" y="2927201"/>
            <a:ext cx="6237816" cy="2689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4984" y="5758839"/>
            <a:ext cx="6096000" cy="489561"/>
          </a:xfrm>
          <a:prstGeom prst="rect">
            <a:avLst/>
          </a:prstGeom>
          <a:noFill/>
          <a:ln w="127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5791200"/>
            <a:ext cx="22860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Balanced Approach and Algorithm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Derivation and convergence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Balanced Approach: Algorithm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Consider the general problem:</a:t>
            </a:r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Proximal Forward-Backward </a:t>
            </a:r>
            <a:r>
              <a:rPr lang="en-US" sz="2200" dirty="0" err="1"/>
              <a:t>Spliting</a:t>
            </a:r>
            <a:r>
              <a:rPr lang="en-US" sz="2200" dirty="0"/>
              <a:t> (PFBS):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981200"/>
            <a:ext cx="2057400" cy="449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0850" y="2507196"/>
            <a:ext cx="1400175" cy="25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914400" y="2430996"/>
            <a:ext cx="703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68650" y="2430996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2376132"/>
            <a:ext cx="3841750" cy="49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3352800"/>
            <a:ext cx="2266950" cy="33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3946003"/>
            <a:ext cx="2819400" cy="321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8600" y="4528304"/>
            <a:ext cx="3268800" cy="34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5130152"/>
            <a:ext cx="3276600" cy="35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Down Arrow 19"/>
          <p:cNvSpPr/>
          <p:nvPr/>
        </p:nvSpPr>
        <p:spPr>
          <a:xfrm>
            <a:off x="3810000" y="3733800"/>
            <a:ext cx="8382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3810000" y="4343400"/>
            <a:ext cx="8382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3810000" y="4953000"/>
            <a:ext cx="8382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33599" y="5718737"/>
            <a:ext cx="4114801" cy="37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Down Arrow 23"/>
          <p:cNvSpPr/>
          <p:nvPr/>
        </p:nvSpPr>
        <p:spPr>
          <a:xfrm>
            <a:off x="3810000" y="5562600"/>
            <a:ext cx="8382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/>
          <p:cNvSpPr/>
          <p:nvPr/>
        </p:nvSpPr>
        <p:spPr>
          <a:xfrm rot="16200000">
            <a:off x="2857500" y="5376863"/>
            <a:ext cx="304800" cy="1600200"/>
          </a:xfrm>
          <a:prstGeom prst="leftBrac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19400" y="6329363"/>
            <a:ext cx="32385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Balanced Approach: Algorithm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Consider the general problem:</a:t>
            </a:r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Proximal Forward-Backward </a:t>
            </a:r>
            <a:r>
              <a:rPr lang="en-US" sz="2200" dirty="0" err="1"/>
              <a:t>Spliting</a:t>
            </a:r>
            <a:r>
              <a:rPr lang="en-US" sz="2200" dirty="0"/>
              <a:t> (PFBS):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3352800"/>
            <a:ext cx="2266950" cy="33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3946003"/>
            <a:ext cx="2819400" cy="321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8600" y="4528304"/>
            <a:ext cx="3268800" cy="34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5130152"/>
            <a:ext cx="3276600" cy="35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Down Arrow 19"/>
          <p:cNvSpPr/>
          <p:nvPr/>
        </p:nvSpPr>
        <p:spPr>
          <a:xfrm>
            <a:off x="3810000" y="3733800"/>
            <a:ext cx="8382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3810000" y="4343400"/>
            <a:ext cx="8382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3810000" y="4953000"/>
            <a:ext cx="8382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3810000" y="5562600"/>
            <a:ext cx="8382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5768788"/>
            <a:ext cx="3352800" cy="3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5600" y="1981200"/>
            <a:ext cx="2057400" cy="449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20850" y="2507196"/>
            <a:ext cx="1400175" cy="25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914400" y="2430996"/>
            <a:ext cx="703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168650" y="2430996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</a:t>
            </a:r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33800" y="2376132"/>
            <a:ext cx="3841750" cy="49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Balanced Approach: Algorithm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Consider the general problem:</a:t>
            </a:r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Proximal Forward-Backward </a:t>
            </a:r>
            <a:r>
              <a:rPr lang="en-US" sz="2200" dirty="0" err="1"/>
              <a:t>Spliting</a:t>
            </a:r>
            <a:r>
              <a:rPr lang="en-US" sz="2200" dirty="0"/>
              <a:t> (PFBS):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3352800"/>
            <a:ext cx="2266950" cy="33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3946003"/>
            <a:ext cx="2819400" cy="321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8600" y="4528304"/>
            <a:ext cx="3268800" cy="34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5130152"/>
            <a:ext cx="3276600" cy="35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Down Arrow 19"/>
          <p:cNvSpPr/>
          <p:nvPr/>
        </p:nvSpPr>
        <p:spPr>
          <a:xfrm>
            <a:off x="3810000" y="3733800"/>
            <a:ext cx="8382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3810000" y="4343400"/>
            <a:ext cx="8382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3810000" y="4953000"/>
            <a:ext cx="8382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5715000"/>
            <a:ext cx="4800600" cy="533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Down Arrow 22"/>
          <p:cNvSpPr/>
          <p:nvPr/>
        </p:nvSpPr>
        <p:spPr>
          <a:xfrm>
            <a:off x="3810000" y="5562600"/>
            <a:ext cx="8382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5600" y="1981200"/>
            <a:ext cx="2057400" cy="449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20850" y="2507196"/>
            <a:ext cx="1400175" cy="25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914400" y="2430996"/>
            <a:ext cx="703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68650" y="2430996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</a:t>
            </a: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33800" y="2376132"/>
            <a:ext cx="3841750" cy="49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Balanced Approach: Algorithm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5105400"/>
          </a:xfrm>
        </p:spPr>
        <p:txBody>
          <a:bodyPr>
            <a:normAutofit/>
          </a:bodyPr>
          <a:lstStyle/>
          <a:p>
            <a:r>
              <a:rPr lang="en-US" sz="2200" dirty="0"/>
              <a:t>Consider the general problem:</a:t>
            </a:r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Proximal Forward-Backward </a:t>
            </a:r>
            <a:r>
              <a:rPr lang="en-US" sz="2200" dirty="0" err="1"/>
              <a:t>Spliting</a:t>
            </a:r>
            <a:r>
              <a:rPr lang="en-US" sz="2200" dirty="0"/>
              <a:t> (PFBS):</a:t>
            </a:r>
          </a:p>
          <a:p>
            <a:pPr marL="620713" indent="-273050"/>
            <a:r>
              <a:rPr lang="en-US" sz="1800" dirty="0"/>
              <a:t> </a:t>
            </a:r>
          </a:p>
          <a:p>
            <a:pPr marL="620713" indent="-273050"/>
            <a:endParaRPr lang="en-US" sz="1800" dirty="0"/>
          </a:p>
          <a:p>
            <a:pPr marL="620713" indent="-273050"/>
            <a:endParaRPr lang="en-US" sz="1800" dirty="0"/>
          </a:p>
          <a:p>
            <a:pPr marL="620713" indent="-273050"/>
            <a:endParaRPr lang="en-US" sz="1800" dirty="0"/>
          </a:p>
          <a:p>
            <a:pPr marL="620713" indent="-273050"/>
            <a:r>
              <a:rPr lang="en-US" sz="1800" dirty="0"/>
              <a:t> </a:t>
            </a:r>
          </a:p>
          <a:p>
            <a:pPr marL="620713" indent="-273050"/>
            <a:endParaRPr lang="en-US" sz="1800" dirty="0"/>
          </a:p>
          <a:p>
            <a:pPr marL="620713" indent="-273050"/>
            <a:r>
              <a:rPr lang="en-US" sz="1800" dirty="0"/>
              <a:t> </a:t>
            </a:r>
          </a:p>
          <a:p>
            <a:pPr marL="620713" indent="-273050"/>
            <a:endParaRPr lang="en-US" sz="1800" dirty="0"/>
          </a:p>
          <a:p>
            <a:pPr marL="620713" indent="-273050"/>
            <a:r>
              <a:rPr lang="en-US" sz="1800" dirty="0"/>
              <a:t>  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981200"/>
            <a:ext cx="2057400" cy="449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0850" y="2507196"/>
            <a:ext cx="1400175" cy="25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914400" y="2430996"/>
            <a:ext cx="703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68650" y="2430996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</a:t>
            </a: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2376132"/>
            <a:ext cx="3841750" cy="49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3303104"/>
            <a:ext cx="6629400" cy="1345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4724400"/>
            <a:ext cx="5564219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61600" y="5410200"/>
            <a:ext cx="5029200" cy="63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3000" y="6096000"/>
            <a:ext cx="1905000" cy="280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lowchart: Alternate Process 12"/>
          <p:cNvSpPr/>
          <p:nvPr/>
        </p:nvSpPr>
        <p:spPr>
          <a:xfrm rot="19851005">
            <a:off x="6750866" y="4061295"/>
            <a:ext cx="1629691" cy="609600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Homework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Convergence of PFBS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91640"/>
            <a:ext cx="7239000" cy="4434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1" name="Oval 10"/>
          <p:cNvSpPr/>
          <p:nvPr/>
        </p:nvSpPr>
        <p:spPr>
          <a:xfrm>
            <a:off x="5181599" y="3997899"/>
            <a:ext cx="369125" cy="387927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685382" y="4059936"/>
            <a:ext cx="2087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Linearly decreases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Balanced Approach: Algorithm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Consider the general problem:</a:t>
            </a:r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Accelerated Proximal Gradient (APG) Method (also known as FISTA):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981200"/>
            <a:ext cx="2057400" cy="449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0850" y="2507196"/>
            <a:ext cx="1400175" cy="25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914400" y="2430996"/>
            <a:ext cx="703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68650" y="2430996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</a:t>
            </a: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2376132"/>
            <a:ext cx="3841750" cy="49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702880"/>
            <a:ext cx="7212862" cy="224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Convergence of APG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000" dirty="0"/>
          </a:p>
          <a:p>
            <a:r>
              <a:rPr lang="en-US" sz="2000" dirty="0"/>
              <a:t>The speed of decay is </a:t>
            </a:r>
            <a:r>
              <a:rPr lang="en-US" sz="2000" b="1" dirty="0">
                <a:solidFill>
                  <a:srgbClr val="0070C0"/>
                </a:solidFill>
              </a:rPr>
              <a:t>optimal</a:t>
            </a:r>
            <a:r>
              <a:rPr lang="en-US" sz="2000" dirty="0"/>
              <a:t>.  </a:t>
            </a:r>
          </a:p>
          <a:p>
            <a:r>
              <a:rPr lang="en-US" sz="2000" dirty="0"/>
              <a:t>Further reading: </a:t>
            </a:r>
          </a:p>
          <a:p>
            <a:pPr lvl="1"/>
            <a:r>
              <a:rPr lang="en-US" sz="1400" dirty="0" err="1"/>
              <a:t>Su</a:t>
            </a:r>
            <a:r>
              <a:rPr lang="en-US" sz="1400" dirty="0"/>
              <a:t>, Boyd and </a:t>
            </a:r>
            <a:r>
              <a:rPr lang="en-US" sz="1400" dirty="0" err="1"/>
              <a:t>Candes</a:t>
            </a:r>
            <a:r>
              <a:rPr lang="en-US" sz="1400" dirty="0"/>
              <a:t>. "A differential equation for modeling </a:t>
            </a:r>
            <a:r>
              <a:rPr lang="en-US" sz="1400" dirty="0" err="1"/>
              <a:t>Nesterov’s</a:t>
            </a:r>
            <a:r>
              <a:rPr lang="en-US" sz="1400" dirty="0"/>
              <a:t> accelerated gradient method: theory and insights." NIPS 2014.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735504"/>
            <a:ext cx="6705600" cy="338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4419600" y="3276600"/>
            <a:ext cx="914400" cy="457200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Extensions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sophisticated models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Idea</a:t>
            </a:r>
          </a:p>
        </p:txBody>
      </p:sp>
      <p:pic>
        <p:nvPicPr>
          <p:cNvPr id="1027" name="Picture 3" descr="C:\Users\Bin Dong\Desktop\77395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447800"/>
            <a:ext cx="6629400" cy="4978076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>
          <a:xfrm>
            <a:off x="1447800" y="2084832"/>
            <a:ext cx="2819400" cy="1219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SPARSITY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Extensions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Two-systems balanced model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Comparison with single-system model</a:t>
            </a: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133600"/>
            <a:ext cx="796508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543300"/>
            <a:ext cx="80772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5800" y="5562600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7000" y="5562600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Corrupted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05860" y="5562600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Single-System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63260" y="5562600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Two-Systems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Frame Based Model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general wavelet frame model. [Dong, Shen and </a:t>
            </a:r>
            <a:r>
              <a:rPr lang="en-US" dirty="0" err="1"/>
              <a:t>Xie</a:t>
            </a:r>
            <a:r>
              <a:rPr lang="en-US" dirty="0"/>
              <a:t>,  </a:t>
            </a:r>
            <a:r>
              <a:rPr lang="en-US" altLang="zh-CN" dirty="0"/>
              <a:t>SIAM J. Math. Analysis</a:t>
            </a:r>
            <a:r>
              <a:rPr lang="en-US" dirty="0"/>
              <a:t>, 2017]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Special case I: balanced model</a:t>
            </a:r>
          </a:p>
          <a:p>
            <a:endParaRPr lang="en-US" dirty="0"/>
          </a:p>
          <a:p>
            <a:r>
              <a:rPr lang="en-US" dirty="0"/>
              <a:t>Special case II: wavelet packet model</a:t>
            </a:r>
          </a:p>
          <a:p>
            <a:endParaRPr lang="en-US" dirty="0"/>
          </a:p>
          <a:p>
            <a:r>
              <a:rPr lang="en-US" dirty="0"/>
              <a:t>Special case III: two-layer model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14600"/>
            <a:ext cx="7154834" cy="762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3696614"/>
            <a:ext cx="5334000" cy="520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4595715"/>
            <a:ext cx="5638800" cy="509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492" y="5562600"/>
            <a:ext cx="540970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Wavelet Frame Based Segmentation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Frame Based Segmentation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What is image segmentation?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Mathematical model: piecewise constant Mumford-Shah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173287"/>
            <a:ext cx="7348538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 rot="5400000" flipH="1" flipV="1">
            <a:off x="3830638" y="3489324"/>
            <a:ext cx="1752600" cy="644525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4687887"/>
            <a:ext cx="388938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/>
          <p:nvPr/>
        </p:nvCxnSpPr>
        <p:spPr>
          <a:xfrm rot="5400000" flipH="1" flipV="1">
            <a:off x="3830638" y="4098924"/>
            <a:ext cx="1143000" cy="34925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019800"/>
            <a:ext cx="689283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Straight Arrow Connector 20"/>
          <p:cNvCxnSpPr/>
          <p:nvPr/>
        </p:nvCxnSpPr>
        <p:spPr>
          <a:xfrm rot="16200000" flipV="1">
            <a:off x="3449638" y="3752849"/>
            <a:ext cx="1524000" cy="346075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 Based Segmentation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Medical application: quantification of abnormalities. </a:t>
            </a:r>
          </a:p>
        </p:txBody>
      </p:sp>
      <p:pic>
        <p:nvPicPr>
          <p:cNvPr id="13" name="Picture 7" descr="E:\Work\Research in UCSD\Experiments\Frame Based Segmentations\3D\CTData\MP10\MP10_016.tiff"/>
          <p:cNvPicPr>
            <a:picLocks noChangeAspect="1" noChangeArrowheads="1"/>
          </p:cNvPicPr>
          <p:nvPr/>
        </p:nvPicPr>
        <p:blipFill>
          <a:blip r:embed="rId2" cstate="print"/>
          <a:srcRect l="-53846" t="-71429" r="-53846" b="-71429"/>
          <a:stretch>
            <a:fillRect/>
          </a:stretch>
        </p:blipFill>
        <p:spPr bwMode="auto">
          <a:xfrm>
            <a:off x="1775563" y="965168"/>
            <a:ext cx="5996837" cy="6273832"/>
          </a:xfrm>
          <a:prstGeom prst="rect">
            <a:avLst/>
          </a:prstGeom>
          <a:noFill/>
        </p:spPr>
      </p:pic>
      <p:pic>
        <p:nvPicPr>
          <p:cNvPr id="14" name="Picture 8" descr="C:\Users\Bin\Desktop\1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1363" y="2793968"/>
            <a:ext cx="1143000" cy="2559266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038600" y="2424636"/>
            <a:ext cx="104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Aneurysm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24600" y="2424636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Plaque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16200000" flipH="1">
            <a:off x="6576162" y="3327367"/>
            <a:ext cx="228601" cy="22860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347562" y="4775166"/>
            <a:ext cx="152401" cy="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E:\Work\Research in UCSD\Experiments\Frame Based Segmentations\1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263" y="2755868"/>
            <a:ext cx="2628900" cy="26289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990600" y="2455414"/>
            <a:ext cx="1528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Cortical Surface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Frame Based Segmentation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Relaxation</a:t>
            </a: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0569" y="2224814"/>
            <a:ext cx="689283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739047" y="2986814"/>
            <a:ext cx="19693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Change of variable: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8969" y="3041650"/>
            <a:ext cx="300038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Arrow Connector 23"/>
          <p:cNvCxnSpPr/>
          <p:nvPr/>
        </p:nvCxnSpPr>
        <p:spPr>
          <a:xfrm rot="16200000" flipV="1">
            <a:off x="3403695" y="2595562"/>
            <a:ext cx="360362" cy="531813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 flipH="1" flipV="1">
            <a:off x="4013295" y="2517775"/>
            <a:ext cx="360362" cy="687387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7682" y="2986088"/>
            <a:ext cx="95408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" name="Straight Arrow Connector 27"/>
          <p:cNvCxnSpPr/>
          <p:nvPr/>
        </p:nvCxnSpPr>
        <p:spPr>
          <a:xfrm rot="5400000" flipH="1" flipV="1">
            <a:off x="6432644" y="2824163"/>
            <a:ext cx="304800" cy="1905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04416" y="3874250"/>
            <a:ext cx="4800600" cy="56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Down Arrow 29"/>
          <p:cNvSpPr/>
          <p:nvPr/>
        </p:nvSpPr>
        <p:spPr>
          <a:xfrm>
            <a:off x="4666616" y="3443288"/>
            <a:ext cx="533400" cy="30480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4016" y="4586288"/>
            <a:ext cx="36766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09216" y="5840413"/>
            <a:ext cx="1309688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22216" y="5880100"/>
            <a:ext cx="139700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ight Arrow 33"/>
          <p:cNvSpPr/>
          <p:nvPr/>
        </p:nvSpPr>
        <p:spPr>
          <a:xfrm>
            <a:off x="4438016" y="5840413"/>
            <a:ext cx="228600" cy="407987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TextBox 26"/>
          <p:cNvSpPr txBox="1">
            <a:spLocks noChangeArrowheads="1"/>
          </p:cNvSpPr>
          <p:nvPr/>
        </p:nvSpPr>
        <p:spPr bwMode="auto">
          <a:xfrm>
            <a:off x="704216" y="5272088"/>
            <a:ext cx="35381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Relaxation of the binary constraints: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Frame Based Segmentation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Frame based segmentation model:</a:t>
            </a:r>
          </a:p>
          <a:p>
            <a:endParaRPr lang="en-US" dirty="0"/>
          </a:p>
          <a:p>
            <a:endParaRPr lang="en-US" dirty="0"/>
          </a:p>
          <a:p>
            <a:pPr marL="620713" indent="-273050">
              <a:buFont typeface="Arial" pitchFamily="34" charset="0"/>
              <a:buChar char="•"/>
            </a:pPr>
            <a:r>
              <a:rPr lang="en-US" sz="2000" dirty="0"/>
              <a:t>Let       be a solution. Then the domain                                 is a good candidate of segmentation for  </a:t>
            </a:r>
            <a:r>
              <a:rPr lang="en-US" sz="2000" dirty="0" err="1"/>
              <a:t>a.e</a:t>
            </a:r>
            <a:r>
              <a:rPr lang="en-US" sz="2000" dirty="0"/>
              <a:t>.                .</a:t>
            </a:r>
          </a:p>
          <a:p>
            <a:r>
              <a:rPr lang="en-US" dirty="0"/>
              <a:t>TV based segmentation model:</a:t>
            </a:r>
          </a:p>
          <a:p>
            <a:endParaRPr lang="en-US" dirty="0"/>
          </a:p>
          <a:p>
            <a:endParaRPr lang="en-US" dirty="0"/>
          </a:p>
          <a:p>
            <a:pPr marL="620713" indent="-273050">
              <a:buFont typeface="Arial" pitchFamily="34" charset="0"/>
              <a:buChar char="•"/>
            </a:pPr>
            <a:r>
              <a:rPr lang="en-US" sz="2000" dirty="0"/>
              <a:t>For fixed               , domain                            is a solution to the piecewise constant Mumford-Shah model for </a:t>
            </a:r>
            <a:r>
              <a:rPr lang="en-US" sz="2000" dirty="0" err="1"/>
              <a:t>a.e</a:t>
            </a:r>
            <a:r>
              <a:rPr lang="en-US" sz="2000" dirty="0"/>
              <a:t>.</a:t>
            </a:r>
          </a:p>
          <a:p>
            <a:pPr marL="620713" indent="-273050">
              <a:buNone/>
            </a:pPr>
            <a:r>
              <a:rPr lang="en-US" sz="2000" dirty="0"/>
              <a:t>                   .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156319"/>
            <a:ext cx="5638800" cy="66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006000"/>
            <a:ext cx="309563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3006000"/>
            <a:ext cx="1752600" cy="31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3414" y="3330000"/>
            <a:ext cx="977986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4103493"/>
            <a:ext cx="4876800" cy="620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5015548"/>
            <a:ext cx="1676400" cy="300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5029200"/>
            <a:ext cx="904961" cy="23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5638800"/>
            <a:ext cx="990600" cy="2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6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Frame Based Segmentation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Fast algorithm (ADMM/Split </a:t>
            </a:r>
            <a:r>
              <a:rPr lang="en-US" dirty="0" err="1"/>
              <a:t>Bregman</a:t>
            </a:r>
            <a:r>
              <a:rPr lang="en-US" dirty="0"/>
              <a:t>):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9862" y="4572000"/>
            <a:ext cx="6484938" cy="1905000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2260600"/>
            <a:ext cx="40386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617537" y="2252663"/>
            <a:ext cx="10588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Splitting:</a:t>
            </a: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588963" y="3319463"/>
            <a:ext cx="9380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ADMM: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6913" y="2895600"/>
            <a:ext cx="5957887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Down Arrow 19"/>
          <p:cNvSpPr/>
          <p:nvPr/>
        </p:nvSpPr>
        <p:spPr>
          <a:xfrm>
            <a:off x="4343400" y="2667000"/>
            <a:ext cx="533400" cy="214313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14"/>
          <p:cNvSpPr txBox="1">
            <a:spLocks noChangeArrowheads="1"/>
          </p:cNvSpPr>
          <p:nvPr/>
        </p:nvSpPr>
        <p:spPr bwMode="auto">
          <a:xfrm>
            <a:off x="533400" y="4114800"/>
            <a:ext cx="12239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Algorithm:</a:t>
            </a:r>
          </a:p>
        </p:txBody>
      </p:sp>
      <p:sp>
        <p:nvSpPr>
          <p:cNvPr id="22" name="Down Arrow 21"/>
          <p:cNvSpPr/>
          <p:nvPr/>
        </p:nvSpPr>
        <p:spPr>
          <a:xfrm>
            <a:off x="4343400" y="4191000"/>
            <a:ext cx="533400" cy="214313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1" grpId="0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7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 Based Segmentation: Wavelet Frame </a:t>
            </a:r>
            <a:r>
              <a:rPr lang="en-US" dirty="0" err="1"/>
              <a:t>v.s</a:t>
            </a:r>
            <a:r>
              <a:rPr lang="en-US" dirty="0"/>
              <a:t>. TV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Numerical Results: 2D Comparison</a:t>
            </a:r>
          </a:p>
          <a:p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3362" y="2085975"/>
            <a:ext cx="5334000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2238" y="4495800"/>
            <a:ext cx="5770562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2112962" y="4170363"/>
            <a:ext cx="8016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Original</a:t>
            </a: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3925887" y="4170363"/>
            <a:ext cx="9302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Observed</a:t>
            </a:r>
          </a:p>
        </p:txBody>
      </p: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5770562" y="4170363"/>
            <a:ext cx="7366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Results</a:t>
            </a: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1905000" y="6526212"/>
            <a:ext cx="9953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Zoom-In 1</a:t>
            </a:r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3886200" y="6526212"/>
            <a:ext cx="9953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Zoom-In 2</a:t>
            </a:r>
          </a:p>
        </p:txBody>
      </p: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5862638" y="6526212"/>
            <a:ext cx="9953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Zoom-In 3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 Based Segmentation: Wavelet Frame </a:t>
            </a:r>
            <a:r>
              <a:rPr lang="en-US" dirty="0" err="1"/>
              <a:t>v.s</a:t>
            </a:r>
            <a:r>
              <a:rPr lang="en-US" dirty="0"/>
              <a:t>. TV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Numerical Results: 3D Comparison</a:t>
            </a: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184400"/>
            <a:ext cx="682625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Approximation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Sparsity</a:t>
            </a:r>
            <a:r>
              <a:rPr lang="en-US" dirty="0"/>
              <a:t> and sparse approximation</a:t>
            </a:r>
          </a:p>
        </p:txBody>
      </p:sp>
    </p:spTree>
    <p:extLst>
      <p:ext uri="{BB962C8B-B14F-4D97-AF65-F5344CB8AC3E}">
        <p14:creationId xmlns:p14="http://schemas.microsoft.com/office/powerpoint/2010/main" val="24315052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 Based Segmentation: More Examples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Numerical Results: More 3D Subjects</a:t>
            </a: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057400"/>
            <a:ext cx="5334000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Segmentation with Shape Priors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Jointly with J. Liu, X. Zhang, Z. </a:t>
            </a:r>
            <a:r>
              <a:rPr lang="en-US" dirty="0" err="1"/>
              <a:t>Shen</a:t>
            </a:r>
            <a:r>
              <a:rPr lang="en-US" dirty="0"/>
              <a:t> and L. </a:t>
            </a:r>
            <a:r>
              <a:rPr lang="en-US" dirty="0" err="1"/>
              <a:t>Gu</a:t>
            </a:r>
            <a:r>
              <a:rPr lang="en-US" dirty="0"/>
              <a:t>, SIAM J. Imaging Sci. 9(2), 495-536, 2016.</a:t>
            </a:r>
          </a:p>
        </p:txBody>
      </p:sp>
    </p:spTree>
    <p:extLst>
      <p:ext uri="{BB962C8B-B14F-4D97-AF65-F5344CB8AC3E}">
        <p14:creationId xmlns:p14="http://schemas.microsoft.com/office/powerpoint/2010/main" val="11372662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Shape Priors?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Clr>
                <a:srgbClr val="00B050"/>
              </a:buClr>
              <a:buFont typeface="Wingdings" pitchFamily="2" charset="2"/>
              <a:buChar char="q"/>
            </a:pPr>
            <a:r>
              <a:rPr lang="en-US" dirty="0"/>
              <a:t> To restrict the search of segmentation results to a specific set of ROIs.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18830"/>
            <a:ext cx="8229600" cy="2081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619627"/>
            <a:ext cx="8458200" cy="1677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594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Segmentation Model with Shape Priors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447800"/>
            <a:ext cx="7772400" cy="4876800"/>
          </a:xfrm>
        </p:spPr>
        <p:txBody>
          <a:bodyPr>
            <a:normAutofit/>
          </a:bodyPr>
          <a:lstStyle/>
          <a:p>
            <a:pPr>
              <a:buClr>
                <a:srgbClr val="00B050"/>
              </a:buClr>
              <a:buFont typeface="Wingdings" pitchFamily="2" charset="2"/>
              <a:buChar char="q"/>
            </a:pPr>
            <a:r>
              <a:rPr lang="en-US" sz="3200" dirty="0"/>
              <a:t> </a:t>
            </a:r>
            <a:r>
              <a:rPr lang="en-US" sz="2800" dirty="0"/>
              <a:t>Model (Generic)</a:t>
            </a:r>
          </a:p>
          <a:p>
            <a:pPr>
              <a:buClr>
                <a:srgbClr val="00B050"/>
              </a:buClr>
              <a:buFont typeface="Wingdings" pitchFamily="2" charset="2"/>
              <a:buChar char="q"/>
            </a:pPr>
            <a:endParaRPr lang="en-US" sz="2800" dirty="0"/>
          </a:p>
          <a:p>
            <a:pPr>
              <a:buClr>
                <a:srgbClr val="00B050"/>
              </a:buClr>
              <a:buFont typeface="Wingdings" pitchFamily="2" charset="2"/>
              <a:buChar char="q"/>
            </a:pPr>
            <a:endParaRPr lang="en-US" sz="2800" dirty="0"/>
          </a:p>
          <a:p>
            <a:pPr>
              <a:buClr>
                <a:srgbClr val="00B050"/>
              </a:buClr>
              <a:buFont typeface="Wingdings" pitchFamily="2" charset="2"/>
              <a:buChar char="q"/>
            </a:pPr>
            <a:r>
              <a:rPr lang="en-US" sz="2800" dirty="0"/>
              <a:t> Assuming independent noise</a:t>
            </a:r>
          </a:p>
          <a:p>
            <a:pPr>
              <a:buClr>
                <a:srgbClr val="00B050"/>
              </a:buClr>
              <a:buFont typeface="Wingdings" pitchFamily="2" charset="2"/>
              <a:buChar char="q"/>
            </a:pPr>
            <a:endParaRPr lang="en-US" sz="2800" dirty="0"/>
          </a:p>
          <a:p>
            <a:pPr>
              <a:buClr>
                <a:srgbClr val="00B050"/>
              </a:buClr>
              <a:buFont typeface="Wingdings" pitchFamily="2" charset="2"/>
              <a:buChar char="q"/>
            </a:pPr>
            <a:endParaRPr lang="en-US" sz="2800" dirty="0"/>
          </a:p>
          <a:p>
            <a:pPr>
              <a:buClr>
                <a:srgbClr val="00B050"/>
              </a:buClr>
              <a:buFont typeface="Wingdings" pitchFamily="2" charset="2"/>
              <a:buChar char="q"/>
            </a:pPr>
            <a:endParaRPr lang="en-US" sz="2800" dirty="0"/>
          </a:p>
          <a:p>
            <a:pPr>
              <a:buClr>
                <a:srgbClr val="00B050"/>
              </a:buClr>
              <a:buFont typeface="Wingdings" pitchFamily="2" charset="2"/>
              <a:buChar char="q"/>
            </a:pPr>
            <a:endParaRPr lang="en-US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929" y="1981201"/>
            <a:ext cx="6179271" cy="72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692" y="2743200"/>
            <a:ext cx="2364508" cy="32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545483"/>
            <a:ext cx="6013516" cy="63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114800"/>
            <a:ext cx="1752600" cy="41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wn Arrow 4"/>
          <p:cNvSpPr/>
          <p:nvPr/>
        </p:nvSpPr>
        <p:spPr>
          <a:xfrm>
            <a:off x="3733800" y="4191000"/>
            <a:ext cx="990600" cy="1300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419600"/>
            <a:ext cx="5097463" cy="76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48505"/>
            <a:ext cx="2933700" cy="45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6005705"/>
            <a:ext cx="4038600" cy="24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044" y="5451793"/>
            <a:ext cx="2667000" cy="56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648200" y="5257800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Poisson:</a:t>
            </a:r>
            <a:endParaRPr lang="zh-CN" alt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5257800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Gaussian:</a:t>
            </a:r>
            <a:endParaRPr lang="zh-CN" altLang="en-US" sz="1600" b="1" dirty="0"/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043" y="5961761"/>
            <a:ext cx="2475129" cy="33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001" y="6307488"/>
            <a:ext cx="2967799" cy="32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2991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Segmentation Model with Shape Priors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533400" y="1447800"/>
                <a:ext cx="7772400" cy="4876800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rgbClr val="00B050"/>
                  </a:buClr>
                  <a:buFont typeface="Wingdings" pitchFamily="2" charset="2"/>
                  <a:buChar char="q"/>
                </a:pPr>
                <a:r>
                  <a:rPr lang="en-US" sz="3200" dirty="0"/>
                  <a:t> </a:t>
                </a:r>
                <a:r>
                  <a:rPr lang="en-US" sz="2800" dirty="0"/>
                  <a:t>Model (segmentation at frame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/>
                      </a:rPr>
                      <m:t>𝑡</m:t>
                    </m:r>
                  </m:oMath>
                </a14:m>
                <a:r>
                  <a:rPr lang="en-US" sz="2800" dirty="0"/>
                  <a:t>)</a:t>
                </a:r>
              </a:p>
              <a:p>
                <a:pPr>
                  <a:buClr>
                    <a:srgbClr val="00B050"/>
                  </a:buClr>
                  <a:buFont typeface="Wingdings" pitchFamily="2" charset="2"/>
                  <a:buChar char="q"/>
                </a:pPr>
                <a:endParaRPr lang="en-US" sz="2800" dirty="0"/>
              </a:p>
              <a:p>
                <a:pPr>
                  <a:buClr>
                    <a:srgbClr val="00B050"/>
                  </a:buClr>
                  <a:buFont typeface="Wingdings" pitchFamily="2" charset="2"/>
                  <a:buChar char="q"/>
                </a:pPr>
                <a:endParaRPr lang="en-US" sz="2800" dirty="0"/>
              </a:p>
              <a:p>
                <a:pPr>
                  <a:buClr>
                    <a:srgbClr val="00B050"/>
                  </a:buClr>
                  <a:buFont typeface="Wingdings" pitchFamily="2" charset="2"/>
                  <a:buChar char="q"/>
                </a:pPr>
                <a:endParaRPr lang="en-US" sz="2800" dirty="0"/>
              </a:p>
              <a:p>
                <a:pPr>
                  <a:buClr>
                    <a:srgbClr val="00B050"/>
                  </a:buClr>
                  <a:buFont typeface="Wingdings" pitchFamily="2" charset="2"/>
                  <a:buChar char="q"/>
                </a:pPr>
                <a:endParaRPr lang="en-US" sz="2800" dirty="0"/>
              </a:p>
              <a:p>
                <a:pPr>
                  <a:buClr>
                    <a:srgbClr val="00B050"/>
                  </a:buClr>
                  <a:buFont typeface="Wingdings" pitchFamily="2" charset="2"/>
                  <a:buChar char="q"/>
                </a:pPr>
                <a:r>
                  <a:rPr lang="en-US" sz="2800" dirty="0"/>
                  <a:t> Shape prior at frame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/>
                      </a:rPr>
                      <m:t>𝑡</m:t>
                    </m:r>
                  </m:oMath>
                </a14:m>
                <a:r>
                  <a:rPr lang="en-US" sz="2800" dirty="0"/>
                  <a:t>: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533400" y="1447800"/>
                <a:ext cx="7772400" cy="4876800"/>
              </a:xfrm>
              <a:blipFill rotWithShape="1">
                <a:blip r:embed="rId2"/>
                <a:stretch>
                  <a:fillRect l="-941" t="-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031741"/>
            <a:ext cx="5257800" cy="48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1" y="2590801"/>
            <a:ext cx="5372099" cy="1534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3286" y="4648200"/>
            <a:ext cx="4672314" cy="210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2088000"/>
            <a:ext cx="25146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14800"/>
            <a:ext cx="3352800" cy="50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49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Shape Prior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533400" y="1447800"/>
                <a:ext cx="7772400" cy="4876800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rgbClr val="00B050"/>
                  </a:buClr>
                  <a:buFont typeface="Wingdings" pitchFamily="2" charset="2"/>
                  <a:buChar char="q"/>
                </a:pPr>
                <a:r>
                  <a:rPr lang="en-US" sz="2800" dirty="0"/>
                  <a:t> Shape prior at frame t:</a:t>
                </a:r>
              </a:p>
              <a:p>
                <a:pPr lvl="1">
                  <a:buClr>
                    <a:srgbClr val="00B050"/>
                  </a:buClr>
                  <a:buFont typeface="Wingdings" pitchFamily="2" charset="2"/>
                  <a:buChar char="q"/>
                </a:pPr>
                <a:r>
                  <a:rPr lang="en-US" sz="2000" dirty="0"/>
                  <a:t>Example: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𝑀</m:t>
                    </m:r>
                    <m:r>
                      <a:rPr lang="en-US" sz="2000" b="0" i="1" smtClean="0">
                        <a:latin typeface="Cambria Math"/>
                      </a:rPr>
                      <m:t>=2</m:t>
                    </m:r>
                    <m:r>
                      <a:rPr lang="zh-CN" altLang="en-US" sz="2000" b="0" i="1" smtClean="0">
                        <a:latin typeface="Cambria Math"/>
                      </a:rPr>
                      <m:t>，</m:t>
                    </m:r>
                    <m:r>
                      <a:rPr lang="en-US" altLang="zh-CN" sz="2000" b="0" i="1" smtClean="0">
                        <a:latin typeface="Cambria Math"/>
                      </a:rPr>
                      <m:t>𝑡</m:t>
                    </m:r>
                    <m:r>
                      <a:rPr lang="en-US" altLang="zh-CN" sz="2000" b="0" i="1" smtClean="0">
                        <a:latin typeface="Cambria Math"/>
                      </a:rPr>
                      <m:t>=3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533400" y="1447800"/>
                <a:ext cx="7772400" cy="4876800"/>
              </a:xfrm>
              <a:blipFill rotWithShape="1">
                <a:blip r:embed="rId2"/>
                <a:stretch>
                  <a:fillRect l="-706" t="-1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080" y="1524000"/>
            <a:ext cx="3352800" cy="50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438400"/>
            <a:ext cx="3429000" cy="181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69" y="4343400"/>
            <a:ext cx="8301681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8335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533400" y="1447800"/>
                <a:ext cx="7772400" cy="4876800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rgbClr val="00B050"/>
                  </a:buClr>
                  <a:buFont typeface="Wingdings" pitchFamily="2" charset="2"/>
                  <a:buChar char="q"/>
                </a:pPr>
                <a:r>
                  <a:rPr lang="en-US" dirty="0"/>
                  <a:t> Recall the problem:</a:t>
                </a:r>
              </a:p>
              <a:p>
                <a:pPr>
                  <a:buClr>
                    <a:srgbClr val="00B050"/>
                  </a:buClr>
                  <a:buFont typeface="Wingdings" pitchFamily="2" charset="2"/>
                  <a:buChar char="q"/>
                </a:pPr>
                <a:endParaRPr lang="en-US" dirty="0"/>
              </a:p>
              <a:p>
                <a:pPr>
                  <a:buClr>
                    <a:srgbClr val="00B050"/>
                  </a:buClr>
                  <a:buFont typeface="Wingdings" pitchFamily="2" charset="2"/>
                  <a:buChar char="q"/>
                </a:pPr>
                <a:r>
                  <a:rPr lang="en-US" dirty="0"/>
                  <a:t>Proximal alternating minimization (</a:t>
                </a:r>
                <a:r>
                  <a:rPr lang="en-US" dirty="0">
                    <a:solidFill>
                      <a:srgbClr val="00B0F0"/>
                    </a:solidFill>
                  </a:rPr>
                  <a:t>PAM</a:t>
                </a:r>
                <a:r>
                  <a:rPr lang="en-US" dirty="0"/>
                  <a:t>):</a:t>
                </a:r>
              </a:p>
              <a:p>
                <a:pPr>
                  <a:buClr>
                    <a:srgbClr val="00B050"/>
                  </a:buClr>
                  <a:buFont typeface="Wingdings" pitchFamily="2" charset="2"/>
                  <a:buChar char="q"/>
                </a:pPr>
                <a:endParaRPr lang="en-US" dirty="0"/>
              </a:p>
              <a:p>
                <a:pPr>
                  <a:buClr>
                    <a:srgbClr val="00B050"/>
                  </a:buClr>
                  <a:buFont typeface="Wingdings" pitchFamily="2" charset="2"/>
                  <a:buChar char="q"/>
                </a:pPr>
                <a:endParaRPr lang="en-US" dirty="0"/>
              </a:p>
              <a:p>
                <a:pPr>
                  <a:buClr>
                    <a:srgbClr val="00B050"/>
                  </a:buClr>
                  <a:buFont typeface="Wingdings" pitchFamily="2" charset="2"/>
                  <a:buChar char="q"/>
                </a:pPr>
                <a:endParaRPr lang="en-US" dirty="0"/>
              </a:p>
              <a:p>
                <a:pPr>
                  <a:buClr>
                    <a:srgbClr val="00B050"/>
                  </a:buClr>
                  <a:buFont typeface="Wingdings" pitchFamily="2" charset="2"/>
                  <a:buChar char="q"/>
                </a:pPr>
                <a:endParaRPr lang="en-US" dirty="0"/>
              </a:p>
              <a:p>
                <a:pPr>
                  <a:buClr>
                    <a:srgbClr val="00B050"/>
                  </a:buClr>
                  <a:buFont typeface="Wingdings" pitchFamily="2" charset="2"/>
                  <a:buChar char="q"/>
                </a:pPr>
                <a:r>
                  <a:rPr lang="en-US" dirty="0">
                    <a:solidFill>
                      <a:srgbClr val="00B0F0"/>
                    </a:solidFill>
                  </a:rPr>
                  <a:t>Convergence theorem:</a:t>
                </a:r>
                <a:r>
                  <a:rPr lang="en-US" dirty="0"/>
                  <a:t> the sequence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𝑐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 generated by the PAM algorithm converges to the critical point of the optimization problem </a:t>
                </a:r>
                <a:r>
                  <a:rPr lang="en-US" b="1" dirty="0"/>
                  <a:t>(*)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533400" y="1447800"/>
                <a:ext cx="7772400" cy="4876800"/>
              </a:xfrm>
              <a:blipFill rotWithShape="1">
                <a:blip r:embed="rId2"/>
                <a:stretch>
                  <a:fillRect l="-392" t="-1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1952"/>
            <a:ext cx="5562600" cy="51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971800"/>
            <a:ext cx="6934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054782" y="182880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(*)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86922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533400"/>
            <a:ext cx="730567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981200"/>
            <a:ext cx="730567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3429000"/>
            <a:ext cx="72771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4800" y="838200"/>
            <a:ext cx="997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CV</a:t>
            </a:r>
          </a:p>
          <a:p>
            <a:r>
              <a:rPr lang="en-US" sz="1600" dirty="0"/>
              <a:t>No Prior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2401669"/>
            <a:ext cx="997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Frame</a:t>
            </a:r>
          </a:p>
          <a:p>
            <a:r>
              <a:rPr lang="en-US" sz="1600" dirty="0"/>
              <a:t>No Prior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3773269"/>
            <a:ext cx="1157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Frame</a:t>
            </a:r>
          </a:p>
          <a:p>
            <a:r>
              <a:rPr lang="en-US" sz="1600" dirty="0"/>
              <a:t>with Prior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4876800"/>
            <a:ext cx="72771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04800" y="5221069"/>
            <a:ext cx="907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Ground</a:t>
            </a:r>
          </a:p>
          <a:p>
            <a:r>
              <a:rPr lang="en-US" sz="1600" dirty="0"/>
              <a:t>Truth</a:t>
            </a:r>
          </a:p>
        </p:txBody>
      </p:sp>
    </p:spTree>
    <p:extLst>
      <p:ext uri="{BB962C8B-B14F-4D97-AF65-F5344CB8AC3E}">
        <p14:creationId xmlns:p14="http://schemas.microsoft.com/office/powerpoint/2010/main" val="24632918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Wavelet Frame Based Surface Reconstruction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447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Reconstruction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Reconstruct implicit surface from given unorganized point set</a:t>
            </a:r>
          </a:p>
          <a:p>
            <a:endParaRPr lang="en-US" dirty="0"/>
          </a:p>
          <a:p>
            <a:r>
              <a:rPr lang="en-US" dirty="0"/>
              <a:t>Model [Dong and Shen, JCP, 2011]</a:t>
            </a:r>
          </a:p>
          <a:p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460475"/>
            <a:ext cx="3790950" cy="4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3664" y="3424220"/>
            <a:ext cx="4205287" cy="64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7577" y="4186220"/>
            <a:ext cx="2071687" cy="36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1066800" y="4186220"/>
            <a:ext cx="857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</a:t>
            </a: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3664" y="4724400"/>
            <a:ext cx="4495800" cy="840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 descr="E:\Work\Research in UCSD\Experiments\Frame Based Segmentations\1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34248" y="1954800"/>
            <a:ext cx="2152552" cy="2160000"/>
          </a:xfrm>
          <a:prstGeom prst="rect">
            <a:avLst/>
          </a:prstGeom>
          <a:noFill/>
        </p:spPr>
      </p:pic>
      <p:pic>
        <p:nvPicPr>
          <p:cNvPr id="21" name="Picture 9" descr="E:\Work\Research in UCSD\Experiments\Frame Based Segmentations\2.ep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152400"/>
            <a:ext cx="2034268" cy="1752600"/>
          </a:xfrm>
          <a:prstGeom prst="rect">
            <a:avLst/>
          </a:prstGeom>
          <a:noFill/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00" y="914400"/>
            <a:ext cx="261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67648" y="4195779"/>
            <a:ext cx="1009552" cy="302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2" descr="C:\Users\Bin Dong\Desktop\untitled.t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37960" y="4500042"/>
            <a:ext cx="2148840" cy="22817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77200" y="6248400"/>
            <a:ext cx="2095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Sparsity</a:t>
            </a:r>
            <a:r>
              <a:rPr lang="en-US" dirty="0"/>
              <a:t> and Sparse Approximation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en-US" dirty="0"/>
              <a:t>What is </a:t>
            </a:r>
            <a:r>
              <a:rPr lang="en-US" dirty="0" err="1"/>
              <a:t>sparsity</a:t>
            </a:r>
            <a:r>
              <a:rPr lang="en-US" dirty="0"/>
              <a:t>?</a:t>
            </a:r>
          </a:p>
        </p:txBody>
      </p:sp>
      <p:pic>
        <p:nvPicPr>
          <p:cNvPr id="64514" name="Picture 2" descr="E:\Work\Research in PKU\Experiments\figure.e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136649"/>
            <a:ext cx="6096000" cy="2078181"/>
          </a:xfrm>
          <a:prstGeom prst="rect">
            <a:avLst/>
          </a:prstGeom>
          <a:noFill/>
        </p:spPr>
      </p:pic>
      <p:pic>
        <p:nvPicPr>
          <p:cNvPr id="64516" name="Picture 4" descr="E:\Work\Research in PKU\Experiments\figure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267200"/>
            <a:ext cx="3079750" cy="2435151"/>
          </a:xfrm>
          <a:prstGeom prst="rect">
            <a:avLst/>
          </a:prstGeom>
          <a:noFill/>
        </p:spPr>
      </p:pic>
      <p:pic>
        <p:nvPicPr>
          <p:cNvPr id="64517" name="Picture 5" descr="E:\Work\Research in PKU\Experiments\figure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6134" y="4270248"/>
            <a:ext cx="3108666" cy="2432304"/>
          </a:xfrm>
          <a:prstGeom prst="rect">
            <a:avLst/>
          </a:prstGeom>
          <a:noFill/>
        </p:spPr>
      </p:pic>
      <p:sp>
        <p:nvSpPr>
          <p:cNvPr id="19" name="Right Arrow 18"/>
          <p:cNvSpPr/>
          <p:nvPr/>
        </p:nvSpPr>
        <p:spPr>
          <a:xfrm>
            <a:off x="4038600" y="5413248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962400" y="5043916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DCT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" y="2983468"/>
            <a:ext cx="287258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5334000"/>
            <a:ext cx="389850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II</a:t>
            </a:r>
          </a:p>
        </p:txBody>
      </p:sp>
    </p:spTree>
    <p:extLst>
      <p:ext uri="{BB962C8B-B14F-4D97-AF65-F5344CB8AC3E}">
        <p14:creationId xmlns:p14="http://schemas.microsoft.com/office/powerpoint/2010/main" val="17720762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Reconstruction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Synthetic data</a:t>
            </a:r>
          </a:p>
        </p:txBody>
      </p:sp>
      <p:pic>
        <p:nvPicPr>
          <p:cNvPr id="4" name="Picture 9" descr="E:\Work\Research in UCSD\Experiments\Frame Based Segmentations\2.e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14625"/>
            <a:ext cx="2034268" cy="1752600"/>
          </a:xfrm>
          <a:prstGeom prst="rect">
            <a:avLst/>
          </a:prstGeom>
          <a:noFill/>
        </p:spPr>
      </p:pic>
      <p:pic>
        <p:nvPicPr>
          <p:cNvPr id="56322" name="Picture 2" descr="C:\Users\Bin Dong\Desktop\untitled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333625"/>
            <a:ext cx="3124200" cy="2302372"/>
          </a:xfrm>
          <a:prstGeom prst="rect">
            <a:avLst/>
          </a:prstGeom>
          <a:noFill/>
        </p:spPr>
      </p:pic>
      <p:pic>
        <p:nvPicPr>
          <p:cNvPr id="56323" name="Picture 3" descr="C:\Users\Bin Dong\Desktop\untitled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2333625"/>
            <a:ext cx="2612371" cy="2381250"/>
          </a:xfrm>
          <a:prstGeom prst="rect">
            <a:avLst/>
          </a:prstGeom>
          <a:noFill/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4772025"/>
            <a:ext cx="24765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Reconstruction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70219" y="1600200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Stanford Bunny</a:t>
            </a:r>
          </a:p>
        </p:txBody>
      </p:sp>
      <p:pic>
        <p:nvPicPr>
          <p:cNvPr id="15" name="Picture 2" descr="E:\Work\Research in UCSD\Experiments\Frame Based Segmentations\3D\1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061865"/>
            <a:ext cx="2284419" cy="1800000"/>
          </a:xfrm>
          <a:prstGeom prst="rect">
            <a:avLst/>
          </a:prstGeom>
          <a:noFill/>
        </p:spPr>
      </p:pic>
      <p:pic>
        <p:nvPicPr>
          <p:cNvPr id="16" name="Picture 6" descr="E:\Work\Research in UCSD\Experiments\Frame Based Segmentations\3D\a1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6932" y="2109265"/>
            <a:ext cx="1826087" cy="1800000"/>
          </a:xfrm>
          <a:prstGeom prst="rect">
            <a:avLst/>
          </a:prstGeom>
          <a:noFill/>
        </p:spPr>
      </p:pic>
      <p:pic>
        <p:nvPicPr>
          <p:cNvPr id="17" name="Picture 7" descr="E:\Work\Research in UCSD\Experiments\Frame Based Segmentations\3D\a2.e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9467" y="4224265"/>
            <a:ext cx="1846552" cy="1800000"/>
          </a:xfrm>
          <a:prstGeom prst="rect">
            <a:avLst/>
          </a:prstGeom>
          <a:noFill/>
        </p:spPr>
      </p:pic>
      <p:pic>
        <p:nvPicPr>
          <p:cNvPr id="18" name="Picture 8" descr="E:\Work\Research in UCSD\Experiments\Frame Based Segmentations\3D\a3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57720" y="4224265"/>
            <a:ext cx="1841499" cy="18000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5180019" y="3890665"/>
            <a:ext cx="649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Haar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5180019" y="5990511"/>
            <a:ext cx="73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Cubic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36819" y="6024265"/>
            <a:ext cx="780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Linear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36819" y="3890665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Data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Reconstruction: More Results</a:t>
            </a:r>
          </a:p>
        </p:txBody>
      </p:sp>
      <p:pic>
        <p:nvPicPr>
          <p:cNvPr id="8" name="Picture 2" descr="E:\Work\Research in UCSD\Experiments\Frame Based Segmentations\3D\a1.e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4856" y="1524000"/>
            <a:ext cx="1946563" cy="2286000"/>
          </a:xfrm>
          <a:prstGeom prst="rect">
            <a:avLst/>
          </a:prstGeom>
          <a:noFill/>
        </p:spPr>
      </p:pic>
      <p:pic>
        <p:nvPicPr>
          <p:cNvPr id="10" name="Picture 3" descr="E:\Work\Research in UCSD\Experiments\Frame Based Segmentations\3D\a2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9206" y="1524001"/>
            <a:ext cx="3211794" cy="2286000"/>
          </a:xfrm>
          <a:prstGeom prst="rect">
            <a:avLst/>
          </a:prstGeom>
          <a:noFill/>
        </p:spPr>
      </p:pic>
      <p:pic>
        <p:nvPicPr>
          <p:cNvPr id="11" name="Picture 4" descr="E:\Work\Research in UCSD\Experiments\Frame Based Segmentations\3D\a3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7647" y="1524001"/>
            <a:ext cx="1611759" cy="2286000"/>
          </a:xfrm>
          <a:prstGeom prst="rect">
            <a:avLst/>
          </a:prstGeom>
          <a:noFill/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606" y="3838365"/>
            <a:ext cx="6705600" cy="2936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rgbClr val="FF0000"/>
                </a:solidFill>
              </a:rPr>
              <a:t>Homework 5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CN" dirty="0"/>
              <a:t>Read the following paper</a:t>
            </a:r>
          </a:p>
          <a:p>
            <a:pPr marL="0" indent="0">
              <a:buNone/>
            </a:pPr>
            <a:r>
              <a:rPr lang="en-US" altLang="zh-CN" sz="1800" dirty="0">
                <a:hlinkClick r:id="rId2"/>
              </a:rPr>
              <a:t>http://bicmr.pku.edu.cn/~dongbin/Publications/SegSPIE2012.pdf</a:t>
            </a:r>
            <a:r>
              <a:rPr lang="en-US" altLang="zh-CN" sz="1800" dirty="0"/>
              <a:t> </a:t>
            </a:r>
          </a:p>
          <a:p>
            <a:r>
              <a:rPr lang="en-US" altLang="zh-CN" dirty="0"/>
              <a:t>Implement frame based image </a:t>
            </a:r>
            <a:r>
              <a:rPr lang="en-US" altLang="zh-CN" dirty="0">
                <a:solidFill>
                  <a:srgbClr val="FF0000"/>
                </a:solidFill>
              </a:rPr>
              <a:t>segmentation</a:t>
            </a:r>
            <a:r>
              <a:rPr lang="en-US" altLang="zh-CN" dirty="0"/>
              <a:t> and 3D </a:t>
            </a:r>
            <a:r>
              <a:rPr lang="en-US" altLang="zh-CN" dirty="0">
                <a:solidFill>
                  <a:srgbClr val="FF0000"/>
                </a:solidFill>
              </a:rPr>
              <a:t>surface reconstruction</a:t>
            </a:r>
            <a:r>
              <a:rPr lang="en-US" altLang="zh-CN" dirty="0"/>
              <a:t> from scattered points.</a:t>
            </a:r>
          </a:p>
          <a:p>
            <a:r>
              <a:rPr lang="en-US" altLang="zh-CN" dirty="0"/>
              <a:t>Required results:</a:t>
            </a:r>
          </a:p>
          <a:p>
            <a:pPr lvl="1"/>
            <a:r>
              <a:rPr lang="en-US" altLang="zh-CN" dirty="0"/>
              <a:t>Segmentation: use the images you used in Homework 3, compare geodesic active contour, Chan-</a:t>
            </a:r>
            <a:r>
              <a:rPr lang="en-US" altLang="zh-CN" dirty="0" err="1"/>
              <a:t>Vese</a:t>
            </a:r>
            <a:r>
              <a:rPr lang="en-US" altLang="zh-CN" dirty="0"/>
              <a:t> and frame based segmentation and discuss what you observe.</a:t>
            </a:r>
          </a:p>
          <a:p>
            <a:pPr lvl="1"/>
            <a:r>
              <a:rPr lang="en-US" altLang="zh-CN" dirty="0"/>
              <a:t>Reproduce the results in Figure 4 of the above paper.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38200" y="5638800"/>
                <a:ext cx="6934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/>
                  <a:t>Note on surface reconstruction: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Modify </a:t>
                </a:r>
                <a:r>
                  <a:rPr lang="en-US" altLang="zh-CN"/>
                  <a:t>the provided </a:t>
                </a:r>
                <a:r>
                  <a:rPr lang="en-US" altLang="zh-CN" dirty="0"/>
                  <a:t>2D wavelet frame transform to 3D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Use the provided “.mat” data (</a:t>
                </a:r>
                <a:r>
                  <a:rPr lang="en-US" altLang="zh-CN" dirty="0" err="1"/>
                  <a:t>cndragon</a:t>
                </a:r>
                <a:r>
                  <a:rPr lang="en-US" altLang="zh-CN" dirty="0"/>
                  <a:t>, </a:t>
                </a:r>
                <a:r>
                  <a:rPr lang="en-US" altLang="zh-CN" dirty="0" err="1"/>
                  <a:t>lucy</a:t>
                </a:r>
                <a:r>
                  <a:rPr lang="en-US" altLang="zh-CN" dirty="0"/>
                  <a:t>, statuette):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</a:rPr>
                      <m:t>𝜙</m:t>
                    </m:r>
                    <m:r>
                      <a:rPr lang="en-US" altLang="zh-CN" b="0" i="1" smtClean="0">
                        <a:latin typeface="Cambria Math"/>
                      </a:rPr>
                      <m:t>, </m:t>
                    </m:r>
                    <m:r>
                      <a:rPr lang="en-US" altLang="zh-CN" b="0" i="1" smtClean="0">
                        <a:latin typeface="Cambria Math"/>
                      </a:rPr>
                      <m:t>𝑓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638800"/>
                <a:ext cx="6934200" cy="923330"/>
              </a:xfrm>
              <a:prstGeom prst="rect">
                <a:avLst/>
              </a:prstGeom>
              <a:blipFill rotWithShape="1">
                <a:blip r:embed="rId3"/>
                <a:stretch>
                  <a:fillRect l="-792" t="-3311" b="-99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33409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Blind Inpainting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Blind Image </a:t>
            </a:r>
            <a:r>
              <a:rPr lang="en-US" dirty="0" err="1"/>
              <a:t>Inpainting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Analysis based model for blind image </a:t>
            </a:r>
            <a:r>
              <a:rPr lang="en-US" sz="2000" dirty="0" err="1"/>
              <a:t>inpainting</a:t>
            </a:r>
            <a:r>
              <a:rPr lang="en-US" sz="2000" dirty="0"/>
              <a:t> [Dong, </a:t>
            </a:r>
            <a:r>
              <a:rPr lang="en-US" sz="2000" dirty="0" err="1"/>
              <a:t>Ji</a:t>
            </a:r>
            <a:r>
              <a:rPr lang="en-US" sz="2000" dirty="0"/>
              <a:t>, Li, </a:t>
            </a:r>
            <a:r>
              <a:rPr lang="en-US" sz="2000" dirty="0" err="1"/>
              <a:t>Shen</a:t>
            </a:r>
            <a:r>
              <a:rPr lang="en-US" sz="2000" dirty="0"/>
              <a:t> and </a:t>
            </a:r>
            <a:r>
              <a:rPr lang="en-US" sz="2000" dirty="0" err="1"/>
              <a:t>Xu</a:t>
            </a:r>
            <a:r>
              <a:rPr lang="en-US" sz="2000" dirty="0"/>
              <a:t>, </a:t>
            </a:r>
            <a:r>
              <a:rPr lang="en-US" sz="2000" i="1" dirty="0"/>
              <a:t>Wavelet frame based blind image </a:t>
            </a:r>
            <a:r>
              <a:rPr lang="en-US" sz="2000" i="1" dirty="0" err="1"/>
              <a:t>inpainting</a:t>
            </a:r>
            <a:r>
              <a:rPr lang="en-US" sz="2000" dirty="0"/>
              <a:t>, ACHA, 2010]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 Optimization model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590800"/>
            <a:ext cx="374439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3505200"/>
            <a:ext cx="1920554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5336" y="3505200"/>
            <a:ext cx="189931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3505200"/>
            <a:ext cx="1908333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1757357" y="5331023"/>
            <a:ext cx="129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Input Image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31799" y="5331023"/>
            <a:ext cx="1881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Inpainting</a:t>
            </a:r>
            <a:r>
              <a:rPr lang="en-US" sz="1400" b="1" dirty="0"/>
              <a:t> Domain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91295" y="5331023"/>
            <a:ext cx="1451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Output Image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6019800"/>
            <a:ext cx="53051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5638800"/>
            <a:ext cx="11144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Blind Image </a:t>
            </a:r>
            <a:r>
              <a:rPr lang="en-US" dirty="0" err="1"/>
              <a:t>Inpainting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Fast algorithm using the same idea as split </a:t>
            </a:r>
            <a:r>
              <a:rPr lang="en-US" dirty="0" err="1"/>
              <a:t>Bregman</a:t>
            </a:r>
            <a:r>
              <a:rPr lang="en-US" dirty="0"/>
              <a:t> algorithm: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4890174"/>
            <a:ext cx="3105150" cy="57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Down Arrow 15"/>
          <p:cNvSpPr/>
          <p:nvPr/>
        </p:nvSpPr>
        <p:spPr>
          <a:xfrm>
            <a:off x="4114800" y="3331602"/>
            <a:ext cx="304800" cy="30480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566095"/>
            <a:ext cx="5334000" cy="667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795603"/>
            <a:ext cx="6858000" cy="60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Down Arrow 18"/>
          <p:cNvSpPr/>
          <p:nvPr/>
        </p:nvSpPr>
        <p:spPr>
          <a:xfrm>
            <a:off x="4114800" y="4398402"/>
            <a:ext cx="304800" cy="30480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5502530"/>
            <a:ext cx="7391400" cy="51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Blind Image </a:t>
            </a:r>
            <a:r>
              <a:rPr lang="en-US" dirty="0" err="1"/>
              <a:t>Inpainting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669983"/>
            <a:ext cx="58765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Down Arrow 13"/>
          <p:cNvSpPr/>
          <p:nvPr/>
        </p:nvSpPr>
        <p:spPr>
          <a:xfrm>
            <a:off x="3810000" y="3736783"/>
            <a:ext cx="304800" cy="30480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4193983"/>
            <a:ext cx="6356350" cy="1521017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Fast algorithm using the same idea as split </a:t>
            </a:r>
            <a:r>
              <a:rPr lang="en-US" dirty="0" err="1"/>
              <a:t>Bregman</a:t>
            </a:r>
            <a:r>
              <a:rPr lang="en-US" dirty="0"/>
              <a:t> algorithm: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Blind Image </a:t>
            </a:r>
            <a:r>
              <a:rPr lang="en-US" dirty="0" err="1"/>
              <a:t>Inpainting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676646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  <a:buFont typeface="Wingdings" pitchFamily="2" charset="2"/>
              <a:buChar char="§"/>
            </a:pPr>
            <a:r>
              <a:rPr lang="en-US" dirty="0"/>
              <a:t> Blind image </a:t>
            </a:r>
            <a:r>
              <a:rPr lang="en-US" dirty="0" err="1"/>
              <a:t>inpainting</a:t>
            </a:r>
            <a:r>
              <a:rPr lang="en-US" dirty="0"/>
              <a:t>: single-system model</a:t>
            </a:r>
            <a:endParaRPr lang="en-US" sz="1600" b="1" dirty="0"/>
          </a:p>
        </p:txBody>
      </p: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600" y="2819400"/>
            <a:ext cx="3240000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7600" y="2819400"/>
            <a:ext cx="3240000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835335" y="6062246"/>
            <a:ext cx="1136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Observed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64335" y="6062246"/>
            <a:ext cx="1209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Recovered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2057646"/>
            <a:ext cx="4124325" cy="53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Blind Image </a:t>
            </a:r>
            <a:r>
              <a:rPr lang="en-US" dirty="0" err="1"/>
              <a:t>Inpainting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798135" y="6062246"/>
            <a:ext cx="1136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Observed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11000" y="6062246"/>
            <a:ext cx="2428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Recovered: PSNR=24.6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820600"/>
            <a:ext cx="3240000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9200" y="2820600"/>
            <a:ext cx="323387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85800" y="1676646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  <a:buFont typeface="Wingdings" pitchFamily="2" charset="2"/>
              <a:buChar char="§"/>
            </a:pPr>
            <a:r>
              <a:rPr lang="en-US" dirty="0"/>
              <a:t> Blind image </a:t>
            </a:r>
            <a:r>
              <a:rPr lang="en-US" dirty="0" err="1"/>
              <a:t>inpainting</a:t>
            </a:r>
            <a:r>
              <a:rPr lang="en-US" dirty="0"/>
              <a:t>: single-system model</a:t>
            </a:r>
            <a:endParaRPr lang="en-US" sz="16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2057646"/>
            <a:ext cx="4124325" cy="53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Sparsity</a:t>
            </a:r>
            <a:r>
              <a:rPr lang="en-US" dirty="0"/>
              <a:t> and Sparse Approximation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en-US" dirty="0"/>
              <a:t>Sparse approximation</a:t>
            </a:r>
          </a:p>
        </p:txBody>
      </p:sp>
      <p:pic>
        <p:nvPicPr>
          <p:cNvPr id="64517" name="Picture 5" descr="E:\Work\Research in PKU\Experiments\figure.e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517648"/>
            <a:ext cx="3108666" cy="2432304"/>
          </a:xfrm>
          <a:prstGeom prst="rect">
            <a:avLst/>
          </a:prstGeom>
          <a:noFill/>
        </p:spPr>
      </p:pic>
      <p:sp>
        <p:nvSpPr>
          <p:cNvPr id="19" name="Right Arrow 18"/>
          <p:cNvSpPr/>
          <p:nvPr/>
        </p:nvSpPr>
        <p:spPr>
          <a:xfrm>
            <a:off x="4038600" y="3584448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962400" y="3215116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IDCT</a:t>
            </a:r>
          </a:p>
        </p:txBody>
      </p:sp>
      <p:pic>
        <p:nvPicPr>
          <p:cNvPr id="65538" name="Picture 2" descr="E:\Work\Research in PKU\Experiments\figure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9140" y="2520696"/>
            <a:ext cx="3095660" cy="2432304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>
          <a:xfrm>
            <a:off x="886968" y="3355848"/>
            <a:ext cx="29260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86968" y="3627120"/>
            <a:ext cx="29260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83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Blind Image </a:t>
            </a:r>
            <a:r>
              <a:rPr lang="en-US" dirty="0" err="1"/>
              <a:t>Inpainting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6764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  <a:buFont typeface="Wingdings" pitchFamily="2" charset="2"/>
              <a:buChar char="§"/>
            </a:pPr>
            <a:r>
              <a:rPr lang="en-US" dirty="0"/>
              <a:t> Blind image </a:t>
            </a:r>
            <a:r>
              <a:rPr lang="en-US" dirty="0" err="1"/>
              <a:t>inpainting</a:t>
            </a:r>
            <a:r>
              <a:rPr lang="en-US" dirty="0"/>
              <a:t>: two-systems model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798135" y="6062246"/>
            <a:ext cx="1136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Observed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820600"/>
            <a:ext cx="3240000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9200" y="2834640"/>
            <a:ext cx="3227832" cy="3227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611000" y="6062246"/>
            <a:ext cx="2428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Recovered: PSNR=25.1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057400"/>
            <a:ext cx="6911468" cy="55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Blind Image Deblurring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J.F. </a:t>
            </a:r>
            <a:r>
              <a:rPr lang="en-US" b="0" dirty="0" err="1"/>
              <a:t>Cai</a:t>
            </a:r>
            <a:r>
              <a:rPr lang="en-US" b="0" dirty="0"/>
              <a:t>, H. </a:t>
            </a:r>
            <a:r>
              <a:rPr lang="en-US" b="0" dirty="0" err="1"/>
              <a:t>Ji</a:t>
            </a:r>
            <a:r>
              <a:rPr lang="en-US" b="0" dirty="0"/>
              <a:t>, C. Liu, and Z. </a:t>
            </a:r>
            <a:r>
              <a:rPr lang="en-US" b="0" dirty="0" err="1"/>
              <a:t>Shen</a:t>
            </a:r>
            <a:r>
              <a:rPr lang="en-US" b="0" dirty="0"/>
              <a:t>, </a:t>
            </a:r>
            <a:r>
              <a:rPr lang="en-US" b="0" i="1" dirty="0"/>
              <a:t>Blind motion </a:t>
            </a:r>
            <a:r>
              <a:rPr lang="en-US" b="0" i="1" dirty="0" err="1"/>
              <a:t>deblurring</a:t>
            </a:r>
            <a:r>
              <a:rPr lang="en-US" b="0" i="1" dirty="0"/>
              <a:t> from a single image using sparse approximation</a:t>
            </a:r>
            <a:r>
              <a:rPr lang="en-US" b="0" dirty="0"/>
              <a:t>, Computer Vision and Pattern Recognition, CVPR 2009. 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Blind Image </a:t>
            </a:r>
            <a:r>
              <a:rPr lang="en-US" dirty="0" err="1"/>
              <a:t>Deblurring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Regular </a:t>
            </a:r>
            <a:r>
              <a:rPr lang="en-US" dirty="0" err="1"/>
              <a:t>deblurring</a:t>
            </a:r>
            <a:r>
              <a:rPr lang="en-US" dirty="0"/>
              <a:t> assumes the convolution kernel is known or can be easily estimated, while blind </a:t>
            </a:r>
            <a:r>
              <a:rPr lang="en-US" dirty="0" err="1"/>
              <a:t>deblurring</a:t>
            </a:r>
            <a:r>
              <a:rPr lang="en-US" dirty="0"/>
              <a:t> does not assume that kernel is known.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need to recover both image and convolution kernel.</a:t>
            </a:r>
          </a:p>
          <a:p>
            <a:r>
              <a:rPr lang="en-US" dirty="0"/>
              <a:t>Difficulty: too many pairs of solutions, which pair to pick? </a:t>
            </a:r>
          </a:p>
          <a:p>
            <a:r>
              <a:rPr lang="en-US" dirty="0"/>
              <a:t>Prior knowledge of the convolution kernels is needed.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3120868"/>
            <a:ext cx="1912500" cy="3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524000" y="3135868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Blind </a:t>
            </a:r>
            <a:r>
              <a:rPr lang="en-US" b="1" dirty="0" err="1"/>
              <a:t>deblurring</a:t>
            </a:r>
            <a:r>
              <a:rPr lang="en-US" b="1" dirty="0"/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19600" y="3745468"/>
            <a:ext cx="750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known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4038604" y="3516868"/>
            <a:ext cx="533399" cy="228600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Blind Image </a:t>
            </a:r>
            <a:r>
              <a:rPr lang="en-US" dirty="0" err="1"/>
              <a:t>Deblurring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 Some real blur kernels</a:t>
            </a:r>
          </a:p>
        </p:txBody>
      </p:sp>
      <p:pic>
        <p:nvPicPr>
          <p:cNvPr id="7" name="Picture 2" descr="E:\Work\Research in UCSD\Documents\IAS Lecture Notes\References\BlindDeblur-Single\figures\lyndsey2_blur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114550"/>
            <a:ext cx="3733800" cy="4667250"/>
          </a:xfrm>
          <a:prstGeom prst="rect">
            <a:avLst/>
          </a:prstGeom>
          <a:noFill/>
        </p:spPr>
      </p:pic>
      <p:pic>
        <p:nvPicPr>
          <p:cNvPr id="8" name="Picture 3" descr="E:\Work\Research in UCSD\Documents\IAS Lecture Notes\References\BlindDeblur-Single\figures\lyndsey2_our_kerne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8413" y="2114550"/>
            <a:ext cx="966787" cy="9667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Blind Image </a:t>
            </a:r>
            <a:r>
              <a:rPr lang="en-US" dirty="0" err="1"/>
              <a:t>Deblurring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 Some real blur kernels</a:t>
            </a:r>
          </a:p>
        </p:txBody>
      </p:sp>
      <p:pic>
        <p:nvPicPr>
          <p:cNvPr id="10" name="Picture 2" descr="E:\Work\Research in UCSD\Documents\IAS Lecture Notes\References\BlindDeblur-Single\figures\pink_blurr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209800"/>
            <a:ext cx="5892800" cy="4419600"/>
          </a:xfrm>
          <a:prstGeom prst="rect">
            <a:avLst/>
          </a:prstGeom>
          <a:noFill/>
        </p:spPr>
      </p:pic>
      <p:pic>
        <p:nvPicPr>
          <p:cNvPr id="11" name="Picture 3" descr="E:\Work\Research in UCSD\Documents\IAS Lecture Notes\References\BlindDeblur-Single\figures\pinkflower_our_kerne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000" y="2209800"/>
            <a:ext cx="1119187" cy="11191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Blind Image </a:t>
            </a:r>
            <a:r>
              <a:rPr lang="en-US" dirty="0" err="1"/>
              <a:t>Deblurring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 Some real blur kernels</a:t>
            </a:r>
          </a:p>
        </p:txBody>
      </p:sp>
      <p:pic>
        <p:nvPicPr>
          <p:cNvPr id="7" name="Picture 2" descr="E:\Work\Research in UCSD\Documents\IAS Lecture Notes\References\BlindDeblur-Single\figures\Kent_blurr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219325"/>
            <a:ext cx="5905500" cy="4410075"/>
          </a:xfrm>
          <a:prstGeom prst="rect">
            <a:avLst/>
          </a:prstGeom>
          <a:noFill/>
        </p:spPr>
      </p:pic>
      <p:pic>
        <p:nvPicPr>
          <p:cNvPr id="8" name="Picture 3" descr="E:\Work\Research in UCSD\Documents\IAS Lecture Notes\References\BlindDeblur-Single\figures\KentBlur_out_kerne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219325"/>
            <a:ext cx="914400" cy="914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Blind Image </a:t>
            </a:r>
            <a:r>
              <a:rPr lang="en-US" dirty="0" err="1"/>
              <a:t>Deblurring</a:t>
            </a:r>
            <a:r>
              <a:rPr lang="en-US" dirty="0"/>
              <a:t>: Modeling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7467600" cy="4873752"/>
          </a:xfrm>
        </p:spPr>
        <p:txBody>
          <a:bodyPr>
            <a:normAutofit/>
          </a:bodyPr>
          <a:lstStyle/>
          <a:p>
            <a:r>
              <a:rPr lang="en-US" sz="2000" dirty="0"/>
              <a:t> 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 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 </a:t>
            </a:r>
          </a:p>
          <a:p>
            <a:endParaRPr lang="en-US" sz="2000" dirty="0"/>
          </a:p>
          <a:p>
            <a:r>
              <a:rPr lang="en-US" sz="2000" dirty="0"/>
              <a:t>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0"/>
            <a:ext cx="6400800" cy="959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815508"/>
            <a:ext cx="6400801" cy="604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663217"/>
            <a:ext cx="6400800" cy="84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4572000"/>
            <a:ext cx="6400798" cy="165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6213012"/>
            <a:ext cx="3657599" cy="6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Blind Image </a:t>
            </a:r>
            <a:r>
              <a:rPr lang="en-US" dirty="0" err="1"/>
              <a:t>Deblurring</a:t>
            </a:r>
            <a:r>
              <a:rPr lang="en-US" dirty="0"/>
              <a:t>: Algorithm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The optimization problem can be solved alternatively by minimizing each of the variables.</a:t>
            </a:r>
          </a:p>
          <a:p>
            <a:r>
              <a:rPr lang="en-US" sz="2200" dirty="0"/>
              <a:t>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438400"/>
            <a:ext cx="6781800" cy="56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1" y="2958265"/>
            <a:ext cx="6781799" cy="263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Blind Image </a:t>
            </a:r>
            <a:r>
              <a:rPr lang="en-US" dirty="0" err="1"/>
              <a:t>Deblurring</a:t>
            </a:r>
            <a:r>
              <a:rPr lang="en-US" dirty="0"/>
              <a:t>: Algorithm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The optimization problem can be solved alternatively by minimizing each of the variables.</a:t>
            </a:r>
          </a:p>
          <a:p>
            <a:r>
              <a:rPr lang="en-US" sz="2200" dirty="0"/>
              <a:t> 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451049"/>
            <a:ext cx="6781800" cy="56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1" y="2970326"/>
            <a:ext cx="6781799" cy="327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Blind Image </a:t>
            </a:r>
            <a:r>
              <a:rPr lang="en-US" dirty="0" err="1"/>
              <a:t>Deblurring</a:t>
            </a:r>
            <a:r>
              <a:rPr lang="en-US" dirty="0"/>
              <a:t>: Algorithm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14600"/>
            <a:ext cx="6858000" cy="1018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subproblem</a:t>
            </a:r>
            <a:r>
              <a:rPr lang="en-US" dirty="0"/>
              <a:t> can be solved by </a:t>
            </a:r>
            <a:r>
              <a:rPr lang="en-US" dirty="0" err="1">
                <a:solidFill>
                  <a:srgbClr val="0070C0"/>
                </a:solidFill>
              </a:rPr>
              <a:t>Linearized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Bregman</a:t>
            </a:r>
            <a:r>
              <a:rPr lang="en-US" dirty="0">
                <a:solidFill>
                  <a:srgbClr val="0070C0"/>
                </a:solidFill>
              </a:rPr>
              <a:t> Algorithm</a:t>
            </a:r>
          </a:p>
          <a:p>
            <a:r>
              <a:rPr lang="en-US" dirty="0"/>
              <a:t>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657600"/>
            <a:ext cx="4794250" cy="953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4648200"/>
            <a:ext cx="5661025" cy="82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65225" y="5536623"/>
            <a:ext cx="6858000" cy="116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Sparsity</a:t>
            </a:r>
            <a:r>
              <a:rPr lang="en-US" dirty="0"/>
              <a:t> and Sparse Approximation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4038600" y="3584448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962400" y="3215116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DCT</a:t>
            </a:r>
          </a:p>
        </p:txBody>
      </p:sp>
      <p:pic>
        <p:nvPicPr>
          <p:cNvPr id="67586" name="Picture 2" descr="E:\Work\Research in PKU\Experiments\figure.e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1080" y="2523744"/>
            <a:ext cx="3108667" cy="2432304"/>
          </a:xfrm>
          <a:prstGeom prst="rect">
            <a:avLst/>
          </a:prstGeom>
          <a:noFill/>
        </p:spPr>
      </p:pic>
      <p:pic>
        <p:nvPicPr>
          <p:cNvPr id="67587" name="Picture 3" descr="E:\Work\Research in PKU\Experiments\figure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514600"/>
            <a:ext cx="3095660" cy="2432304"/>
          </a:xfrm>
          <a:prstGeom prst="rect">
            <a:avLst/>
          </a:prstGeom>
          <a:noFill/>
        </p:spPr>
      </p:pic>
      <p:sp>
        <p:nvSpPr>
          <p:cNvPr id="8" name="Content Placeholder 9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 dirty="0"/>
              <a:t>Sparse approximation</a:t>
            </a:r>
          </a:p>
        </p:txBody>
      </p:sp>
    </p:spTree>
    <p:extLst>
      <p:ext uri="{BB962C8B-B14F-4D97-AF65-F5344CB8AC3E}">
        <p14:creationId xmlns:p14="http://schemas.microsoft.com/office/powerpoint/2010/main" val="10555581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Blind Image </a:t>
            </a:r>
            <a:r>
              <a:rPr lang="en-US" dirty="0" err="1"/>
              <a:t>Deblurring</a:t>
            </a:r>
            <a:r>
              <a:rPr lang="en-US" dirty="0"/>
              <a:t>: Algorithm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subproblem</a:t>
            </a:r>
            <a:r>
              <a:rPr lang="en-US" dirty="0"/>
              <a:t> can be solved by </a:t>
            </a:r>
            <a:r>
              <a:rPr lang="en-US" dirty="0" err="1">
                <a:solidFill>
                  <a:srgbClr val="0070C0"/>
                </a:solidFill>
              </a:rPr>
              <a:t>Linearized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Bregman</a:t>
            </a:r>
            <a:r>
              <a:rPr lang="en-US" dirty="0">
                <a:solidFill>
                  <a:srgbClr val="0070C0"/>
                </a:solidFill>
              </a:rPr>
              <a:t> Algorithm</a:t>
            </a:r>
          </a:p>
          <a:p>
            <a:r>
              <a:rPr lang="en-US" dirty="0"/>
              <a:t>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570233"/>
            <a:ext cx="6858000" cy="116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4815410"/>
            <a:ext cx="6934200" cy="181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1" y="2523390"/>
            <a:ext cx="5638799" cy="90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Blind Image </a:t>
            </a:r>
            <a:r>
              <a:rPr lang="en-US" dirty="0" err="1"/>
              <a:t>Deblurring</a:t>
            </a:r>
            <a:r>
              <a:rPr lang="en-US" dirty="0"/>
              <a:t>: Algorithm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subproblem</a:t>
            </a:r>
            <a:r>
              <a:rPr lang="en-US" dirty="0"/>
              <a:t> can be solved by </a:t>
            </a:r>
            <a:r>
              <a:rPr lang="en-US" dirty="0" err="1">
                <a:solidFill>
                  <a:srgbClr val="0070C0"/>
                </a:solidFill>
              </a:rPr>
              <a:t>Linearized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Bregman</a:t>
            </a:r>
            <a:r>
              <a:rPr lang="en-US" dirty="0">
                <a:solidFill>
                  <a:srgbClr val="0070C0"/>
                </a:solidFill>
              </a:rPr>
              <a:t> Algorithm</a:t>
            </a:r>
          </a:p>
          <a:p>
            <a:r>
              <a:rPr lang="en-US" dirty="0"/>
              <a:t>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29410"/>
            <a:ext cx="6934200" cy="181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480570"/>
            <a:ext cx="6553200" cy="1996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Blind Image </a:t>
            </a:r>
            <a:r>
              <a:rPr lang="en-US" dirty="0" err="1"/>
              <a:t>Deblurring</a:t>
            </a:r>
            <a:r>
              <a:rPr lang="en-US" dirty="0"/>
              <a:t>: Algorithm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subproblem</a:t>
            </a:r>
            <a:r>
              <a:rPr lang="en-US" dirty="0"/>
              <a:t> can be solved by </a:t>
            </a:r>
            <a:r>
              <a:rPr lang="en-US" dirty="0" err="1">
                <a:solidFill>
                  <a:srgbClr val="0070C0"/>
                </a:solidFill>
              </a:rPr>
              <a:t>Linearized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Bregman</a:t>
            </a:r>
            <a:r>
              <a:rPr lang="en-US" dirty="0">
                <a:solidFill>
                  <a:srgbClr val="0070C0"/>
                </a:solidFill>
              </a:rPr>
              <a:t> Algorithm</a:t>
            </a:r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191" y="2514600"/>
            <a:ext cx="7275209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728600"/>
            <a:ext cx="7315200" cy="888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Blind Image </a:t>
            </a:r>
            <a:r>
              <a:rPr lang="en-US" dirty="0" err="1"/>
              <a:t>Deblurring</a:t>
            </a:r>
            <a:r>
              <a:rPr lang="en-US" dirty="0"/>
              <a:t>: Algorithm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Back to Algorithm 4.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093388"/>
            <a:ext cx="6781799" cy="263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Blind Image </a:t>
            </a:r>
            <a:r>
              <a:rPr lang="en-US" dirty="0" err="1"/>
              <a:t>Deblurring</a:t>
            </a:r>
            <a:r>
              <a:rPr lang="en-US" dirty="0"/>
              <a:t>: Algorithm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Back to Algorithm 4.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057400"/>
            <a:ext cx="6781799" cy="327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Blind Image </a:t>
            </a:r>
            <a:r>
              <a:rPr lang="en-US" dirty="0" err="1"/>
              <a:t>Deblurring</a:t>
            </a:r>
            <a:r>
              <a:rPr lang="en-US" dirty="0"/>
              <a:t>: Algorithm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Algorithm 4, </a:t>
            </a:r>
            <a:r>
              <a:rPr lang="en-US" dirty="0" err="1"/>
              <a:t>subproblem</a:t>
            </a:r>
            <a:r>
              <a:rPr lang="en-US" dirty="0"/>
              <a:t> (9) can be solved by: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Algorithm 4, </a:t>
            </a:r>
            <a:r>
              <a:rPr lang="en-US" dirty="0" err="1"/>
              <a:t>subproblem</a:t>
            </a:r>
            <a:r>
              <a:rPr lang="en-US" dirty="0"/>
              <a:t> (10) can be solved by:</a:t>
            </a:r>
          </a:p>
          <a:p>
            <a:endParaRPr lang="en-US" dirty="0"/>
          </a:p>
          <a:p>
            <a:endParaRPr lang="en-US" dirty="0"/>
          </a:p>
          <a:p>
            <a:pPr marL="620713" indent="-273050">
              <a:buFont typeface="Arial" pitchFamily="34" charset="0"/>
              <a:buChar char="•"/>
            </a:pPr>
            <a:r>
              <a:rPr lang="en-US" dirty="0"/>
              <a:t> </a:t>
            </a:r>
          </a:p>
          <a:p>
            <a:r>
              <a:rPr lang="en-US" dirty="0"/>
              <a:t> Preconditioning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187923"/>
            <a:ext cx="6705600" cy="702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484683"/>
            <a:ext cx="6705600" cy="70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5287495"/>
            <a:ext cx="3657600" cy="88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4334738"/>
            <a:ext cx="6781799" cy="31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3549604"/>
            <a:ext cx="5943600" cy="64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2204280"/>
            <a:ext cx="6019800" cy="69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Blind Image </a:t>
            </a:r>
            <a:r>
              <a:rPr lang="en-US" dirty="0" err="1"/>
              <a:t>Deblurring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 Numerical results: </a:t>
            </a:r>
          </a:p>
        </p:txBody>
      </p:sp>
      <p:pic>
        <p:nvPicPr>
          <p:cNvPr id="7" name="Picture 2" descr="E:\Work\Research in UCSD\Documents\IAS Lecture Notes\References\BlindDeblur-Single\figures\lyndsey2_blur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114550"/>
            <a:ext cx="3733800" cy="4667250"/>
          </a:xfrm>
          <a:prstGeom prst="rect">
            <a:avLst/>
          </a:prstGeom>
          <a:noFill/>
        </p:spPr>
      </p:pic>
      <p:pic>
        <p:nvPicPr>
          <p:cNvPr id="8" name="Picture 2" descr="E:\Work\Research in UCSD\Documents\IAS Lecture Notes\References\BlindDeblur-Single\figures\lyndsey2_sparse_with_kern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114550"/>
            <a:ext cx="3732480" cy="466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Blind Image </a:t>
            </a:r>
            <a:r>
              <a:rPr lang="en-US" dirty="0" err="1"/>
              <a:t>Deblurring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 Numerical results: </a:t>
            </a:r>
          </a:p>
        </p:txBody>
      </p:sp>
      <p:pic>
        <p:nvPicPr>
          <p:cNvPr id="7" name="Picture 2" descr="E:\Work\Research in UCSD\Documents\IAS Lecture Notes\References\BlindDeblur-Single\figures\pink_sparse_with_kern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9600" y="2377800"/>
            <a:ext cx="3840000" cy="2880000"/>
          </a:xfrm>
          <a:prstGeom prst="rect">
            <a:avLst/>
          </a:prstGeom>
          <a:noFill/>
        </p:spPr>
      </p:pic>
      <p:pic>
        <p:nvPicPr>
          <p:cNvPr id="8" name="Picture 3" descr="E:\Work\Research in UCSD\Documents\IAS Lecture Notes\References\BlindDeblur-Single\figures\pink_blurr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600" y="2377800"/>
            <a:ext cx="3840000" cy="28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Blind Image </a:t>
            </a:r>
            <a:r>
              <a:rPr lang="en-US" dirty="0" err="1"/>
              <a:t>Deblurring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 Numerical results: </a:t>
            </a:r>
          </a:p>
        </p:txBody>
      </p:sp>
      <p:pic>
        <p:nvPicPr>
          <p:cNvPr id="7" name="Picture 2" descr="E:\Work\Research in UCSD\Documents\IAS Lecture Notes\References\BlindDeblur-Single\figures\Kent_sparse_with_kern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0800" y="2362200"/>
            <a:ext cx="3856587" cy="2880000"/>
          </a:xfrm>
          <a:prstGeom prst="rect">
            <a:avLst/>
          </a:prstGeom>
          <a:noFill/>
        </p:spPr>
      </p:pic>
      <p:pic>
        <p:nvPicPr>
          <p:cNvPr id="8" name="Picture 3" descr="E:\Work\Research in UCSD\Documents\IAS Lecture Notes\References\BlindDeblur-Single\figures\Kent_blurr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362200"/>
            <a:ext cx="3856588" cy="28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ℓ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dirty="0"/>
                  <a:t>-Minimization for Wavelet Frame Based Image Restoration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2270" b="-91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62200" y="4953000"/>
            <a:ext cx="6477000" cy="1905000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Nonconvex Optimization </a:t>
            </a:r>
          </a:p>
          <a:p>
            <a:pPr marL="355600" indent="-177800">
              <a:buClr>
                <a:schemeClr val="bg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1600" dirty="0"/>
              <a:t> Yong Zhang, Bin Dong and </a:t>
            </a:r>
            <a:r>
              <a:rPr lang="en-US" sz="1600" dirty="0" err="1"/>
              <a:t>Zhaosong</a:t>
            </a:r>
            <a:r>
              <a:rPr lang="en-US" sz="1600" dirty="0"/>
              <a:t> Lu, </a:t>
            </a:r>
            <a:r>
              <a:rPr lang="en-US" sz="1600" i="1" dirty="0"/>
              <a:t>l0 minimization of wavelet frame based image restoration</a:t>
            </a:r>
            <a:r>
              <a:rPr lang="en-US" sz="1600" dirty="0"/>
              <a:t>, Math. </a:t>
            </a:r>
            <a:r>
              <a:rPr lang="en-US" sz="1600" dirty="0" err="1"/>
              <a:t>Comput</a:t>
            </a:r>
            <a:r>
              <a:rPr lang="en-US" sz="1600" dirty="0"/>
              <a:t>. 2013.</a:t>
            </a:r>
          </a:p>
          <a:p>
            <a:pPr marL="355600" indent="-177800">
              <a:buClr>
                <a:schemeClr val="bg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1600" i="1" dirty="0"/>
              <a:t> </a:t>
            </a:r>
            <a:r>
              <a:rPr lang="en-US" sz="1600" dirty="0"/>
              <a:t>Yong Zhang and Bin Dong, </a:t>
            </a:r>
            <a:r>
              <a:rPr lang="en-US" sz="1600" i="1" dirty="0"/>
              <a:t>An efficient algorithm for l0 minimization in wavelet frame based image restoration</a:t>
            </a:r>
            <a:r>
              <a:rPr lang="en-US" sz="1600" dirty="0"/>
              <a:t>, JSC, 2013.</a:t>
            </a:r>
            <a:endParaRPr lang="en-US" sz="1600" i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Sparsity</a:t>
            </a:r>
            <a:r>
              <a:rPr lang="en-US" dirty="0"/>
              <a:t> and Sparse Approximation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4038600" y="3584448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962400" y="3215116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IDCT</a:t>
            </a:r>
          </a:p>
        </p:txBody>
      </p:sp>
      <p:pic>
        <p:nvPicPr>
          <p:cNvPr id="66562" name="Picture 2" descr="E:\Work\Research in PKU\Experiments\figure.e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514600"/>
            <a:ext cx="3108667" cy="2432304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886968" y="3337560"/>
            <a:ext cx="29260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86968" y="3639312"/>
            <a:ext cx="29260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563" name="Picture 3" descr="E:\Work\Research in PKU\Experiments\figure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1080" y="2523744"/>
            <a:ext cx="3095660" cy="2432304"/>
          </a:xfrm>
          <a:prstGeom prst="rect">
            <a:avLst/>
          </a:prstGeom>
          <a:noFill/>
        </p:spPr>
      </p:pic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Sparse approximation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Different signals may have rather different sparse approximation</a:t>
            </a:r>
          </a:p>
        </p:txBody>
      </p:sp>
    </p:spTree>
    <p:extLst>
      <p:ext uri="{BB962C8B-B14F-4D97-AF65-F5344CB8AC3E}">
        <p14:creationId xmlns:p14="http://schemas.microsoft.com/office/powerpoint/2010/main" val="53238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Frame Based Models: 0-Norm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200" dirty="0"/>
              <a:t>Nonconvex analysis based model [Zhang, Dong and Lu, Math. </a:t>
            </a:r>
            <a:r>
              <a:rPr lang="en-US" sz="2200" dirty="0" err="1"/>
              <a:t>Comput</a:t>
            </a:r>
            <a:r>
              <a:rPr lang="en-US" sz="2200" dirty="0"/>
              <a:t>. 2013]</a:t>
            </a:r>
          </a:p>
          <a:p>
            <a:endParaRPr lang="en-US" sz="2200" dirty="0"/>
          </a:p>
          <a:p>
            <a:r>
              <a:rPr lang="en-US" sz="2200" dirty="0"/>
              <a:t>Motivations: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Related work: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47800" y="3200400"/>
            <a:ext cx="480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/>
              <a:t> Restricted </a:t>
            </a:r>
            <a:r>
              <a:rPr lang="en-US" sz="1600" dirty="0" err="1"/>
              <a:t>isometry</a:t>
            </a:r>
            <a:r>
              <a:rPr lang="en-US" sz="1600" dirty="0"/>
              <a:t> property (RIP) is not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  satisfied for many applications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/>
              <a:t> Penalizing      “norm” of frame coefficients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  better balances sparsity and </a:t>
            </a:r>
            <a:r>
              <a:rPr lang="en-US" sz="1600" dirty="0" err="1"/>
              <a:t>smoothnes</a:t>
            </a:r>
            <a:endParaRPr lang="en-US" sz="1600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656" y="4068000"/>
            <a:ext cx="211618" cy="2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447800" y="5246638"/>
            <a:ext cx="60198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/>
              <a:t>         “norm” with            : </a:t>
            </a:r>
            <a:r>
              <a:rPr lang="en-US" sz="1400" b="1" dirty="0"/>
              <a:t>[</a:t>
            </a:r>
            <a:r>
              <a:rPr lang="en-US" sz="1400" b="1" dirty="0" err="1"/>
              <a:t>Blumensath</a:t>
            </a:r>
            <a:r>
              <a:rPr lang="en-US" sz="1400" b="1" dirty="0"/>
              <a:t> and Davies, 2008&amp;2009]</a:t>
            </a:r>
            <a:endParaRPr lang="en-US" sz="1600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b="1" dirty="0"/>
              <a:t>         </a:t>
            </a:r>
            <a:r>
              <a:rPr lang="en-US" sz="1600" dirty="0"/>
              <a:t>quasi-norm with              : </a:t>
            </a:r>
            <a:r>
              <a:rPr lang="en-US" sz="1400" b="1" dirty="0"/>
              <a:t>[</a:t>
            </a:r>
            <a:r>
              <a:rPr lang="en-US" sz="1400" b="1" dirty="0" err="1"/>
              <a:t>Chartrand</a:t>
            </a:r>
            <a:r>
              <a:rPr lang="en-US" sz="1400" b="1" dirty="0"/>
              <a:t>, 2007&amp;2008]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4400" y="5399038"/>
            <a:ext cx="541800" cy="19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5382238"/>
            <a:ext cx="210343" cy="24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0200" y="6063599"/>
            <a:ext cx="201000" cy="26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6096000"/>
            <a:ext cx="685800" cy="20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800" y="2335016"/>
            <a:ext cx="3429000" cy="61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Fast Algorithm: 0-Norm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 Penalty decomposition (PD) method [Lu and Zhang, 2010]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Algorithm: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8143" y="2514600"/>
            <a:ext cx="3048000" cy="55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137344" y="2666999"/>
            <a:ext cx="1878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Change of variables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7142" y="3124199"/>
            <a:ext cx="452057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914400" y="3200399"/>
            <a:ext cx="17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Quadratic penalty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4543" y="4267200"/>
            <a:ext cx="6747471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Fast Algorithm: 0-Norm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Step 1: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Subproblem</a:t>
            </a:r>
            <a:r>
              <a:rPr lang="en-US" sz="2000" dirty="0"/>
              <a:t> 1a): quadratic</a:t>
            </a:r>
          </a:p>
          <a:p>
            <a:endParaRPr lang="en-US" sz="2000" dirty="0"/>
          </a:p>
          <a:p>
            <a:r>
              <a:rPr lang="en-US" sz="2000" dirty="0" err="1"/>
              <a:t>Subproblem</a:t>
            </a:r>
            <a:r>
              <a:rPr lang="en-US" sz="2000" dirty="0"/>
              <a:t> 1b): hard-</a:t>
            </a:r>
            <a:r>
              <a:rPr lang="en-US" sz="2000" dirty="0" err="1"/>
              <a:t>thresholding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 Convergence Analysis: </a:t>
            </a:r>
          </a:p>
        </p:txBody>
      </p:sp>
      <p:pic>
        <p:nvPicPr>
          <p:cNvPr id="12" name="Picture 4" descr="C:\Users\Bin\Desktop\index_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2955334"/>
            <a:ext cx="2362200" cy="1769066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3156466"/>
            <a:ext cx="5137150" cy="42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799" y="3962400"/>
            <a:ext cx="3124201" cy="62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1524000"/>
            <a:ext cx="3345592" cy="56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5181600"/>
            <a:ext cx="6493172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ounded Rectangle 16"/>
          <p:cNvSpPr/>
          <p:nvPr/>
        </p:nvSpPr>
        <p:spPr>
          <a:xfrm>
            <a:off x="762000" y="5105400"/>
            <a:ext cx="67056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2999" y="2196025"/>
            <a:ext cx="5410201" cy="54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817791" y="6019800"/>
            <a:ext cx="42979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Open question: 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convergence of the entire algorithm?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without positive definiteness assumption?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7467600" cy="4873752"/>
          </a:xfrm>
        </p:spPr>
        <p:txBody>
          <a:bodyPr/>
          <a:lstStyle/>
          <a:p>
            <a:r>
              <a:rPr lang="en-US" dirty="0"/>
              <a:t>Comparisons (</a:t>
            </a:r>
            <a:r>
              <a:rPr lang="en-US" dirty="0" err="1"/>
              <a:t>Deblurring</a:t>
            </a:r>
            <a:r>
              <a:rPr lang="en-US" dirty="0"/>
              <a:t>)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" y="1905000"/>
            <a:ext cx="7353300" cy="3444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533400" y="2407800"/>
            <a:ext cx="7848600" cy="259200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33400" y="2895600"/>
            <a:ext cx="7848600" cy="228600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33400" y="3844800"/>
            <a:ext cx="7848600" cy="270000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5429177"/>
            <a:ext cx="3886200" cy="38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5867400"/>
            <a:ext cx="2438400" cy="424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6339000"/>
            <a:ext cx="2482472" cy="44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609600" y="5490865"/>
            <a:ext cx="848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Balanced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78528" y="5979261"/>
            <a:ext cx="779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Analysis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90070" y="6428601"/>
            <a:ext cx="767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0-Norm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86400" y="5456238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PFBS/FPC</a:t>
            </a:r>
            <a:r>
              <a:rPr lang="en-US" sz="1200" dirty="0"/>
              <a:t>: [</a:t>
            </a:r>
            <a:r>
              <a:rPr lang="en-US" sz="1200" dirty="0" err="1"/>
              <a:t>Combettes</a:t>
            </a:r>
            <a:r>
              <a:rPr lang="en-US" sz="1200" dirty="0"/>
              <a:t> and </a:t>
            </a:r>
            <a:r>
              <a:rPr lang="en-US" sz="1200" dirty="0" err="1"/>
              <a:t>Wajs</a:t>
            </a:r>
            <a:r>
              <a:rPr lang="en-US" sz="1200" dirty="0"/>
              <a:t>, 2006] /[Hale, Yin and Zhang, 2010]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953000" y="5913438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Split Bregman</a:t>
            </a:r>
            <a:r>
              <a:rPr lang="en-US" sz="1200" dirty="0"/>
              <a:t>: [Goldstein and </a:t>
            </a:r>
            <a:r>
              <a:rPr lang="en-US" sz="1200" dirty="0" err="1"/>
              <a:t>Osher</a:t>
            </a:r>
            <a:r>
              <a:rPr lang="en-US" sz="1200" dirty="0"/>
              <a:t>, 2008] &amp; [</a:t>
            </a:r>
            <a:r>
              <a:rPr lang="en-US" sz="1200" dirty="0" err="1"/>
              <a:t>Cai</a:t>
            </a:r>
            <a:r>
              <a:rPr lang="en-US" sz="1200" dirty="0"/>
              <a:t>, </a:t>
            </a:r>
            <a:r>
              <a:rPr lang="en-US" sz="1200" dirty="0" err="1"/>
              <a:t>Osher</a:t>
            </a:r>
            <a:r>
              <a:rPr lang="en-US" sz="1200" dirty="0"/>
              <a:t> and </a:t>
            </a:r>
            <a:r>
              <a:rPr lang="en-US" sz="1200" dirty="0" err="1"/>
              <a:t>Shen</a:t>
            </a:r>
            <a:r>
              <a:rPr lang="en-US" sz="1200" dirty="0"/>
              <a:t>, 2009]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953000" y="6446838"/>
            <a:ext cx="32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PD Method</a:t>
            </a:r>
            <a:r>
              <a:rPr lang="en-US" sz="1200" dirty="0"/>
              <a:t>: [Zhang, Dong and Lu, 2011]</a:t>
            </a:r>
          </a:p>
        </p:txBody>
      </p:sp>
      <p:sp>
        <p:nvSpPr>
          <p:cNvPr id="34" name="Title 3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Results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7467600" cy="4873752"/>
          </a:xfrm>
        </p:spPr>
        <p:txBody>
          <a:bodyPr/>
          <a:lstStyle/>
          <a:p>
            <a:r>
              <a:rPr lang="en-US" dirty="0"/>
              <a:t> Comparisons (</a:t>
            </a:r>
            <a:r>
              <a:rPr lang="en-US" dirty="0" err="1"/>
              <a:t>deblurring</a:t>
            </a:r>
            <a:r>
              <a:rPr lang="en-US" dirty="0"/>
              <a:t>)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Numerical Results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8038" y="2938046"/>
            <a:ext cx="917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Portrait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4238" y="5071646"/>
            <a:ext cx="881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Couple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08238" y="6443246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Balanced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08289" y="6443246"/>
            <a:ext cx="976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Analysis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2124" y="6443246"/>
            <a:ext cx="277714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8638" y="1988400"/>
            <a:ext cx="6772215" cy="22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9194" y="4252200"/>
            <a:ext cx="6778006" cy="222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/>
              <a:t>Faster and Better Algorithm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000" dirty="0"/>
              <a:t>Start with some fast optimization method for </a:t>
            </a:r>
            <a:r>
              <a:rPr lang="en-US" sz="2000" dirty="0" err="1">
                <a:solidFill>
                  <a:srgbClr val="00B0F0"/>
                </a:solidFill>
              </a:rPr>
              <a:t>nonsmooth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00B0F0"/>
                </a:solidFill>
              </a:rPr>
              <a:t>convex</a:t>
            </a:r>
            <a:r>
              <a:rPr lang="en-US" sz="2000" dirty="0"/>
              <a:t> optimizations: doubly augmented </a:t>
            </a:r>
            <a:r>
              <a:rPr lang="en-US" sz="2000" dirty="0" err="1"/>
              <a:t>Lagrangian</a:t>
            </a:r>
            <a:r>
              <a:rPr lang="en-US" sz="2000" dirty="0"/>
              <a:t> (DAL) method </a:t>
            </a:r>
            <a:r>
              <a:rPr lang="en-US" sz="2000" b="1" dirty="0"/>
              <a:t>[</a:t>
            </a:r>
            <a:r>
              <a:rPr lang="en-US" sz="2000" b="1" dirty="0" err="1"/>
              <a:t>Rockafellar</a:t>
            </a:r>
            <a:r>
              <a:rPr lang="en-US" sz="2000" b="1" dirty="0"/>
              <a:t>, 1976]</a:t>
            </a:r>
            <a:r>
              <a:rPr lang="en-US" sz="2000" dirty="0"/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0019" y="2801374"/>
            <a:ext cx="1832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Given the problem: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1219" y="2667000"/>
            <a:ext cx="2971800" cy="53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1131490" y="3559223"/>
            <a:ext cx="1678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The DAL method: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6419" y="3333600"/>
            <a:ext cx="4343400" cy="8219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667219" y="3943200"/>
            <a:ext cx="760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where 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4248000"/>
            <a:ext cx="677261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2657819" y="5391000"/>
            <a:ext cx="365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We solve the joint optimization problem of the DAL method using an inexact alternative optimization scheme</a:t>
            </a:r>
          </a:p>
        </p:txBody>
      </p:sp>
      <p:cxnSp>
        <p:nvCxnSpPr>
          <p:cNvPr id="24" name="Curved Connector 23"/>
          <p:cNvCxnSpPr>
            <a:stCxn id="25" idx="4"/>
            <a:endCxn id="23" idx="0"/>
          </p:cNvCxnSpPr>
          <p:nvPr/>
        </p:nvCxnSpPr>
        <p:spPr>
          <a:xfrm rot="5400000">
            <a:off x="4429469" y="3924150"/>
            <a:ext cx="1524000" cy="1409700"/>
          </a:xfrm>
          <a:prstGeom prst="curvedConnector3">
            <a:avLst>
              <a:gd name="adj1" fmla="val 50000"/>
            </a:avLst>
          </a:prstGeom>
          <a:ln w="12700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4486619" y="3333600"/>
            <a:ext cx="2819400" cy="533400"/>
          </a:xfrm>
          <a:prstGeom prst="ellipse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3" grpId="0"/>
      <p:bldP spid="2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zh-CN" dirty="0"/>
              <a:t>Faster and Better Algorithm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000" dirty="0"/>
              <a:t>Start with some fast optimization method for </a:t>
            </a:r>
            <a:r>
              <a:rPr lang="en-US" sz="2000" dirty="0" err="1">
                <a:solidFill>
                  <a:srgbClr val="00B0F0"/>
                </a:solidFill>
              </a:rPr>
              <a:t>nonsmooth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00B0F0"/>
                </a:solidFill>
              </a:rPr>
              <a:t>convex</a:t>
            </a:r>
            <a:r>
              <a:rPr lang="en-US" sz="2000" dirty="0"/>
              <a:t> optimizations: doubly augmented </a:t>
            </a:r>
            <a:r>
              <a:rPr lang="en-US" sz="2000" dirty="0" err="1"/>
              <a:t>Lagrangian</a:t>
            </a:r>
            <a:r>
              <a:rPr lang="en-US" sz="2000" dirty="0"/>
              <a:t> (DAL) method </a:t>
            </a:r>
            <a:r>
              <a:rPr lang="en-US" sz="2000" b="1" dirty="0"/>
              <a:t>[</a:t>
            </a:r>
            <a:r>
              <a:rPr lang="en-US" sz="2000" b="1" dirty="0" err="1"/>
              <a:t>Rockafellar</a:t>
            </a:r>
            <a:r>
              <a:rPr lang="en-US" sz="2000" b="1" dirty="0"/>
              <a:t>, 1976]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>
              <a:buNone/>
            </a:pP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1210019" y="2801374"/>
            <a:ext cx="1832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Given the problem: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1219" y="2667000"/>
            <a:ext cx="2971800" cy="53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1131490" y="3559223"/>
            <a:ext cx="1678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The DAL method: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6419" y="3333600"/>
            <a:ext cx="4343400" cy="8219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667219" y="3943200"/>
            <a:ext cx="760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where 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4248000"/>
            <a:ext cx="677261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2859" y="5209401"/>
            <a:ext cx="5638800" cy="100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659" y="5638800"/>
            <a:ext cx="379154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val 20"/>
          <p:cNvSpPr/>
          <p:nvPr/>
        </p:nvSpPr>
        <p:spPr>
          <a:xfrm>
            <a:off x="1847259" y="5514201"/>
            <a:ext cx="685800" cy="381000"/>
          </a:xfrm>
          <a:prstGeom prst="ellipse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hape 25"/>
          <p:cNvCxnSpPr>
            <a:stCxn id="21" idx="5"/>
            <a:endCxn id="15" idx="1"/>
          </p:cNvCxnSpPr>
          <p:nvPr/>
        </p:nvCxnSpPr>
        <p:spPr>
          <a:xfrm rot="16200000" flipH="1">
            <a:off x="3268945" y="5003085"/>
            <a:ext cx="180395" cy="1853033"/>
          </a:xfrm>
          <a:prstGeom prst="curvedConnector2">
            <a:avLst/>
          </a:prstGeom>
          <a:ln w="127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56043" y="6372999"/>
            <a:ext cx="1520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Hard thresholding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35570" y="6324600"/>
            <a:ext cx="3688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Open question: convergence?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/>
      <p:bldP spid="2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zh-CN" dirty="0"/>
              <a:t>Faster and Better Algorithm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However, the inexact DAL method does not seem to converge!! Nonetheless, the sequence oscillates and is bounded.</a:t>
            </a:r>
          </a:p>
          <a:p>
            <a:r>
              <a:rPr lang="en-US" sz="1800" dirty="0"/>
              <a:t>The mean doubly augmented </a:t>
            </a:r>
            <a:r>
              <a:rPr lang="en-US" sz="1800" dirty="0" err="1"/>
              <a:t>Lagrangian</a:t>
            </a:r>
            <a:r>
              <a:rPr lang="en-US" sz="1800" dirty="0"/>
              <a:t> method (MDAL) [Dong and Zhang, JSC, 2013] solve the convergence issue by using arithmetic means of the solution sequence as outputs instead: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3175430"/>
            <a:ext cx="5943600" cy="867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990600" y="3460908"/>
            <a:ext cx="792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MDAL: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4013630"/>
            <a:ext cx="6480557" cy="2539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3988" y="5842430"/>
            <a:ext cx="1090612" cy="428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11600" y="5899468"/>
            <a:ext cx="1033461" cy="4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/>
              <a:t>Comparisons: Deblurring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000" dirty="0"/>
              <a:t>Comparisons of </a:t>
            </a:r>
            <a:r>
              <a:rPr lang="en-US" sz="2000" dirty="0">
                <a:solidFill>
                  <a:srgbClr val="00B0F0"/>
                </a:solidFill>
              </a:rPr>
              <a:t>best </a:t>
            </a:r>
            <a:r>
              <a:rPr lang="en-US" sz="2000" dirty="0"/>
              <a:t>PSNR values </a:t>
            </a:r>
            <a:r>
              <a:rPr lang="en-US" sz="2000" dirty="0" err="1"/>
              <a:t>v.s</a:t>
            </a:r>
            <a:r>
              <a:rPr lang="en-US" sz="2000" dirty="0"/>
              <a:t>. various noise level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344" y="2057401"/>
            <a:ext cx="824326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/>
              <a:t>Comparisons: Deblurring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000" dirty="0"/>
              <a:t>Comparisons of computation time </a:t>
            </a:r>
            <a:r>
              <a:rPr lang="en-US" sz="2000" dirty="0" err="1"/>
              <a:t>v.s</a:t>
            </a:r>
            <a:r>
              <a:rPr lang="en-US" sz="2000" dirty="0"/>
              <a:t>. various noise level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344" y="2057400"/>
            <a:ext cx="8247888" cy="4678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Sparsity</a:t>
            </a:r>
            <a:r>
              <a:rPr lang="en-US" dirty="0"/>
              <a:t> and Sparse Approximation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4074987" y="3051048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692513" y="2743200"/>
            <a:ext cx="14128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/>
              <a:t>Wavelet Frame </a:t>
            </a:r>
          </a:p>
          <a:p>
            <a:pPr algn="ctr"/>
            <a:endParaRPr lang="en-US" sz="1500" dirty="0"/>
          </a:p>
          <a:p>
            <a:pPr algn="ctr"/>
            <a:endParaRPr lang="en-US" sz="1500" dirty="0"/>
          </a:p>
          <a:p>
            <a:pPr algn="ctr"/>
            <a:r>
              <a:rPr lang="en-US" sz="1500" dirty="0"/>
              <a:t>Transform</a:t>
            </a:r>
          </a:p>
        </p:txBody>
      </p:sp>
      <p:pic>
        <p:nvPicPr>
          <p:cNvPr id="68610" name="Picture 2" descr="E:\Work\Research in PKU\Experiments\figure.e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5587" y="2133600"/>
            <a:ext cx="2891148" cy="2194560"/>
          </a:xfrm>
          <a:prstGeom prst="rect">
            <a:avLst/>
          </a:prstGeom>
          <a:noFill/>
        </p:spPr>
      </p:pic>
      <p:pic>
        <p:nvPicPr>
          <p:cNvPr id="68611" name="Picture 3" descr="E:\Work\Research in PKU\Experiments\figure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489" y="2133600"/>
            <a:ext cx="2883550" cy="2194560"/>
          </a:xfrm>
          <a:prstGeom prst="rect">
            <a:avLst/>
          </a:prstGeom>
          <a:noFill/>
        </p:spPr>
      </p:pic>
      <p:sp>
        <p:nvSpPr>
          <p:cNvPr id="14" name="Right Arrow 13"/>
          <p:cNvSpPr/>
          <p:nvPr/>
        </p:nvSpPr>
        <p:spPr>
          <a:xfrm rot="9115223">
            <a:off x="4243163" y="4761866"/>
            <a:ext cx="1549565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181600" y="50292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Keeping 1% largest coefficients</a:t>
            </a:r>
          </a:p>
          <a:p>
            <a:r>
              <a:rPr lang="en-US" dirty="0"/>
              <a:t>Apply inverse wavelet transform</a:t>
            </a:r>
          </a:p>
        </p:txBody>
      </p:sp>
      <p:pic>
        <p:nvPicPr>
          <p:cNvPr id="68613" name="Picture 5" descr="E:\Work\Research in PKU\Experiments\figure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4495800"/>
            <a:ext cx="2883550" cy="2194560"/>
          </a:xfrm>
          <a:prstGeom prst="rect">
            <a:avLst/>
          </a:prstGeom>
          <a:noFill/>
        </p:spPr>
      </p:pic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en-US" dirty="0"/>
              <a:t>Sparse approximation of images</a:t>
            </a:r>
          </a:p>
        </p:txBody>
      </p:sp>
    </p:spTree>
    <p:extLst>
      <p:ext uri="{BB962C8B-B14F-4D97-AF65-F5344CB8AC3E}">
        <p14:creationId xmlns:p14="http://schemas.microsoft.com/office/powerpoint/2010/main" val="110905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14" grpId="0" animBg="1"/>
      <p:bldP spid="1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/>
              <a:t>Comparisons: Deblurring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419600" cy="4873752"/>
          </a:xfrm>
        </p:spPr>
        <p:txBody>
          <a:bodyPr>
            <a:normAutofit/>
          </a:bodyPr>
          <a:lstStyle/>
          <a:p>
            <a:r>
              <a:rPr lang="en-US" sz="2000" dirty="0"/>
              <a:t> What makes “</a:t>
            </a:r>
            <a:r>
              <a:rPr lang="en-US" sz="2000" dirty="0" err="1"/>
              <a:t>lena</a:t>
            </a:r>
            <a:r>
              <a:rPr lang="en-US" sz="2000" dirty="0"/>
              <a:t>” so special?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Decay of the magnitudes of the wavelet frame coefficients is very fast, which is what 0-norm prefers.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5829" y="2133600"/>
            <a:ext cx="717997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4397490"/>
            <a:ext cx="3124200" cy="246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899340" y="2344828"/>
            <a:ext cx="9578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1-norm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33800" y="2344828"/>
            <a:ext cx="13746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0-norm: PD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19800" y="2344828"/>
            <a:ext cx="17143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0-norm: MDAL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Piecewise Smooth Image Model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J.F. </a:t>
            </a:r>
            <a:r>
              <a:rPr lang="en-US" b="0" dirty="0" err="1"/>
              <a:t>Cai</a:t>
            </a:r>
            <a:r>
              <a:rPr lang="en-US" b="0" dirty="0"/>
              <a:t>, B. Dong and Z. Shen, </a:t>
            </a:r>
            <a:r>
              <a:rPr lang="en-US" b="0" i="1" dirty="0"/>
              <a:t>Image restoration: a wavelet frame based model for piecewise smooth functions and beyond</a:t>
            </a:r>
            <a:r>
              <a:rPr lang="en-US" b="0" dirty="0"/>
              <a:t>, ACHA, 2016.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Piecewise Smooth Image Model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How images are modeled: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Images are “</a:t>
            </a:r>
            <a:r>
              <a:rPr lang="en-US" dirty="0">
                <a:solidFill>
                  <a:srgbClr val="0070C0"/>
                </a:solidFill>
              </a:rPr>
              <a:t>piecewise smooth</a:t>
            </a:r>
            <a:r>
              <a:rPr lang="en-US" dirty="0"/>
              <a:t>” functions: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2055674"/>
            <a:ext cx="662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/>
              <a:t> Functions in BV space (variational and PDE models)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/>
              <a:t> Functions in bounded TGV space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/>
              <a:t> Functions in </a:t>
            </a:r>
            <a:r>
              <a:rPr lang="en-US" dirty="0" err="1"/>
              <a:t>Besov</a:t>
            </a:r>
            <a:r>
              <a:rPr lang="en-US" dirty="0"/>
              <a:t> spaces (wavelets and wavelet frames)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/>
              <a:t> Functions in SBV space (Mumford-Shah)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4419600"/>
            <a:ext cx="2157412" cy="2161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4419600"/>
            <a:ext cx="2895600" cy="217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419600"/>
            <a:ext cx="1524000" cy="211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Piecewise Smooth Image Model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Wavelet frame based image restoration model</a:t>
            </a:r>
          </a:p>
          <a:p>
            <a:endParaRPr lang="en-US" dirty="0"/>
          </a:p>
          <a:p>
            <a:endParaRPr lang="en-US" dirty="0"/>
          </a:p>
          <a:p>
            <a:pPr marL="620713" indent="-273050"/>
            <a:r>
              <a:rPr lang="en-US" sz="2000" dirty="0"/>
              <a:t> When            , the model reduces to </a:t>
            </a:r>
            <a:r>
              <a:rPr lang="en-US" sz="2000" dirty="0" err="1"/>
              <a:t>Tikhonov</a:t>
            </a:r>
            <a:r>
              <a:rPr lang="en-US" sz="2000" dirty="0"/>
              <a:t> regularization model (over-smoothing)</a:t>
            </a:r>
          </a:p>
          <a:p>
            <a:pPr marL="620713" indent="-273050"/>
            <a:r>
              <a:rPr lang="en-US" sz="2000" dirty="0"/>
              <a:t> When             , the model reduces to the analysis based model (introducing unwanted singularities)</a:t>
            </a:r>
          </a:p>
          <a:p>
            <a:pPr marL="620713" indent="-273050"/>
            <a:r>
              <a:rPr lang="en-US" sz="2000" dirty="0"/>
              <a:t> The term                       is to introduce enough smoothness away from singularities</a:t>
            </a:r>
          </a:p>
          <a:p>
            <a:pPr marL="620713" indent="-273050"/>
            <a:r>
              <a:rPr lang="en-US" sz="2000" dirty="0"/>
              <a:t> The term                     regularizes both jumps and hidden jumps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023646"/>
            <a:ext cx="5943600" cy="600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 18"/>
          <p:cNvSpPr/>
          <p:nvPr/>
        </p:nvSpPr>
        <p:spPr>
          <a:xfrm>
            <a:off x="1676400" y="2395729"/>
            <a:ext cx="2286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048000" y="2243329"/>
            <a:ext cx="304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029200" y="2243329"/>
            <a:ext cx="2286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706082" y="2667000"/>
            <a:ext cx="1066318" cy="33855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Jump set</a:t>
            </a:r>
          </a:p>
        </p:txBody>
      </p:sp>
      <p:cxnSp>
        <p:nvCxnSpPr>
          <p:cNvPr id="24" name="Curved Connector 13"/>
          <p:cNvCxnSpPr>
            <a:stCxn id="23" idx="1"/>
            <a:endCxn id="19" idx="5"/>
          </p:cNvCxnSpPr>
          <p:nvPr/>
        </p:nvCxnSpPr>
        <p:spPr>
          <a:xfrm rot="10800000">
            <a:off x="1871522" y="2590851"/>
            <a:ext cx="4834560" cy="245426"/>
          </a:xfrm>
          <a:prstGeom prst="curvedConnector2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13"/>
          <p:cNvCxnSpPr>
            <a:stCxn id="23" idx="1"/>
            <a:endCxn id="20" idx="5"/>
          </p:cNvCxnSpPr>
          <p:nvPr/>
        </p:nvCxnSpPr>
        <p:spPr>
          <a:xfrm rot="10800000">
            <a:off x="3308164" y="2503493"/>
            <a:ext cx="3397919" cy="332785"/>
          </a:xfrm>
          <a:prstGeom prst="curvedConnector2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13"/>
          <p:cNvCxnSpPr>
            <a:stCxn id="23" idx="1"/>
            <a:endCxn id="22" idx="5"/>
          </p:cNvCxnSpPr>
          <p:nvPr/>
        </p:nvCxnSpPr>
        <p:spPr>
          <a:xfrm rot="10800000">
            <a:off x="5224322" y="2503493"/>
            <a:ext cx="1481760" cy="332785"/>
          </a:xfrm>
          <a:prstGeom prst="curvedConnector2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6450" y="3017520"/>
            <a:ext cx="666750" cy="21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3703320"/>
            <a:ext cx="762000" cy="22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8400" y="4333336"/>
            <a:ext cx="1390650" cy="31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00300" y="5027295"/>
            <a:ext cx="1333500" cy="30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3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Algorithm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Alternative optimization</a:t>
            </a:r>
          </a:p>
          <a:p>
            <a:pPr marL="620713" indent="-273050"/>
            <a:r>
              <a:rPr lang="en-US" sz="2200" dirty="0"/>
              <a:t> Fixing jump set, recover image</a:t>
            </a:r>
          </a:p>
          <a:p>
            <a:pPr marL="620713" indent="-273050"/>
            <a:endParaRPr lang="en-US" sz="2200" dirty="0"/>
          </a:p>
          <a:p>
            <a:pPr marL="620713" indent="-273050"/>
            <a:endParaRPr lang="en-US" sz="2200" dirty="0"/>
          </a:p>
          <a:p>
            <a:pPr marL="620713" indent="-273050"/>
            <a:endParaRPr lang="en-US" sz="2200" dirty="0"/>
          </a:p>
          <a:p>
            <a:pPr marL="620713" indent="-273050"/>
            <a:endParaRPr lang="en-US" sz="2200" dirty="0"/>
          </a:p>
          <a:p>
            <a:pPr marL="620713" indent="-273050"/>
            <a:endParaRPr lang="en-US" sz="2200" dirty="0"/>
          </a:p>
          <a:p>
            <a:pPr marL="620713" indent="-273050"/>
            <a:r>
              <a:rPr lang="en-US" sz="2200" dirty="0"/>
              <a:t> Fixing image, estimate jump set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4673" y="2534158"/>
            <a:ext cx="683392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7074" y="3372358"/>
            <a:ext cx="6553200" cy="1047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Down Arrow 15"/>
          <p:cNvSpPr/>
          <p:nvPr/>
        </p:nvSpPr>
        <p:spPr>
          <a:xfrm>
            <a:off x="4138874" y="3143758"/>
            <a:ext cx="3048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4995089"/>
            <a:ext cx="4800600" cy="565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5757089"/>
            <a:ext cx="6400800" cy="71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Down Arrow 18"/>
          <p:cNvSpPr/>
          <p:nvPr/>
        </p:nvSpPr>
        <p:spPr>
          <a:xfrm>
            <a:off x="4191000" y="5604689"/>
            <a:ext cx="3048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Numerical Results: Deblurring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2435186"/>
            <a:ext cx="144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Analysis based model</a:t>
            </a:r>
          </a:p>
          <a:p>
            <a:endParaRPr lang="en-US" sz="1400" b="1" dirty="0"/>
          </a:p>
          <a:p>
            <a:r>
              <a:rPr lang="en-US" sz="1400" b="1" dirty="0"/>
              <a:t>PSNR=31.72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4989493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Piecewise smooth model</a:t>
            </a:r>
          </a:p>
          <a:p>
            <a:endParaRPr lang="en-US" sz="1400" b="1" dirty="0"/>
          </a:p>
          <a:p>
            <a:r>
              <a:rPr lang="en-US" sz="1400" b="1" dirty="0"/>
              <a:t>PSNR=34.27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1" y="1600200"/>
            <a:ext cx="5209023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4185600"/>
            <a:ext cx="5101091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Numerical Results: Deblurring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064993"/>
            <a:ext cx="6994525" cy="118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9650" y="4274793"/>
            <a:ext cx="6762750" cy="2049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549672" y="3284193"/>
            <a:ext cx="431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0400" y="3284193"/>
            <a:ext cx="861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Goldgate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913601" y="3284193"/>
            <a:ext cx="725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Interior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45462" y="3284193"/>
            <a:ext cx="436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Pitt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4200" y="3284193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Samantha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24200" y="3817593"/>
            <a:ext cx="234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Deblurring Results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Other Piecewise Smooth Image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altLang="zh-CN" sz="1800" dirty="0"/>
              <a:t>Ji, Luo and Shen, </a:t>
            </a:r>
            <a:r>
              <a:rPr lang="en-US" altLang="zh-CN" sz="1800" i="1" dirty="0"/>
              <a:t>Image Recovery via Geometrically Structured Approximation</a:t>
            </a:r>
            <a:r>
              <a:rPr lang="en-US" altLang="zh-CN" sz="1800" dirty="0"/>
              <a:t>, ACHA, 2016.</a:t>
            </a:r>
          </a:p>
          <a:p>
            <a:endParaRPr lang="en-US" altLang="zh-CN" sz="1800" dirty="0"/>
          </a:p>
          <a:p>
            <a:endParaRPr lang="en-US" altLang="zh-CN" sz="1800" dirty="0"/>
          </a:p>
          <a:p>
            <a:endParaRPr lang="en-US" altLang="zh-CN" sz="1800" dirty="0"/>
          </a:p>
          <a:p>
            <a:r>
              <a:rPr lang="en-US" altLang="zh-CN" sz="1800" dirty="0"/>
              <a:t>Choi, Dong and Zhang, </a:t>
            </a:r>
            <a:r>
              <a:rPr lang="en-US" altLang="zh-CN" sz="1800" i="1" dirty="0"/>
              <a:t>An Edge Driven Wavelet Frame Model for Image Restoration</a:t>
            </a:r>
            <a:r>
              <a:rPr lang="en-US" altLang="zh-CN" sz="1800" dirty="0"/>
              <a:t>, ACHA, 2020.</a:t>
            </a:r>
          </a:p>
          <a:p>
            <a:endParaRPr lang="en-US" altLang="zh-CN" sz="1800" dirty="0"/>
          </a:p>
          <a:p>
            <a:endParaRPr lang="en-US" altLang="zh-CN" sz="1800" dirty="0"/>
          </a:p>
          <a:p>
            <a:r>
              <a:rPr lang="en-US" altLang="zh-CN" sz="1800" dirty="0"/>
              <a:t>Comparisons: image </a:t>
            </a:r>
            <a:r>
              <a:rPr lang="en-US" altLang="zh-CN" sz="1800" dirty="0" err="1"/>
              <a:t>inpainting</a:t>
            </a:r>
            <a:endParaRPr lang="zh-CN" altLang="en-US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313548"/>
            <a:ext cx="3617912" cy="88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48134"/>
            <a:ext cx="6858000" cy="54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029200"/>
            <a:ext cx="7200000" cy="93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12805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Other Piecewise Smooth Image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altLang="zh-CN" sz="1800" dirty="0"/>
              <a:t>Ji, Luo and Shen, </a:t>
            </a:r>
            <a:r>
              <a:rPr lang="en-US" altLang="zh-CN" sz="1800" i="1" dirty="0"/>
              <a:t>Image Recovery via Geometrically Structured Approximation</a:t>
            </a:r>
            <a:r>
              <a:rPr lang="en-US" altLang="zh-CN" sz="1800" dirty="0"/>
              <a:t>, ACHA, 2016.</a:t>
            </a:r>
          </a:p>
          <a:p>
            <a:endParaRPr lang="en-US" altLang="zh-CN" sz="1800" dirty="0"/>
          </a:p>
          <a:p>
            <a:endParaRPr lang="en-US" altLang="zh-CN" sz="1800" dirty="0"/>
          </a:p>
          <a:p>
            <a:endParaRPr lang="en-US" altLang="zh-CN" sz="1800" dirty="0"/>
          </a:p>
          <a:p>
            <a:r>
              <a:rPr lang="en-US" altLang="zh-CN" sz="1800" dirty="0"/>
              <a:t>Choi, Dong and Zhang, </a:t>
            </a:r>
            <a:r>
              <a:rPr lang="en-US" altLang="zh-CN" sz="1800" i="1" dirty="0"/>
              <a:t>An Edge Driven Wavelet Frame Model for Image Restoration</a:t>
            </a:r>
            <a:r>
              <a:rPr lang="en-US" altLang="zh-CN" sz="1800" dirty="0"/>
              <a:t>, ACHA</a:t>
            </a:r>
            <a:r>
              <a:rPr lang="en-US" altLang="zh-CN" sz="1800"/>
              <a:t>, 2020.</a:t>
            </a:r>
            <a:endParaRPr lang="en-US" altLang="zh-CN" sz="1800" dirty="0"/>
          </a:p>
          <a:p>
            <a:endParaRPr lang="en-US" altLang="zh-CN" sz="1800" dirty="0"/>
          </a:p>
          <a:p>
            <a:endParaRPr lang="en-US" altLang="zh-CN" sz="1800" dirty="0"/>
          </a:p>
          <a:p>
            <a:r>
              <a:rPr lang="en-US" altLang="zh-CN" sz="1800" dirty="0"/>
              <a:t>Comparisons: image </a:t>
            </a:r>
            <a:r>
              <a:rPr lang="en-US" altLang="zh-CN" sz="1800" dirty="0" err="1"/>
              <a:t>inpainting</a:t>
            </a:r>
            <a:endParaRPr lang="zh-CN" altLang="en-US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313548"/>
            <a:ext cx="3617912" cy="88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48134"/>
            <a:ext cx="6858000" cy="54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001676"/>
            <a:ext cx="8280000" cy="167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53365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Connections: Wavelet Frame and PDE Based Approaches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5010150"/>
            <a:ext cx="6172200" cy="1371600"/>
          </a:xfrm>
        </p:spPr>
        <p:txBody>
          <a:bodyPr/>
          <a:lstStyle/>
          <a:p>
            <a:pPr algn="ctr"/>
            <a:r>
              <a:rPr lang="en-US" dirty="0"/>
              <a:t>Optimization models and iterative algorithms </a:t>
            </a:r>
          </a:p>
          <a:p>
            <a:pPr algn="ctr"/>
            <a:r>
              <a:rPr lang="en-US" dirty="0" err="1"/>
              <a:t>v.s</a:t>
            </a:r>
            <a:r>
              <a:rPr lang="en-US" dirty="0"/>
              <a:t>. </a:t>
            </a:r>
          </a:p>
          <a:p>
            <a:pPr algn="ctr"/>
            <a:r>
              <a:rPr lang="en-US" dirty="0" err="1"/>
              <a:t>Variational</a:t>
            </a:r>
            <a:r>
              <a:rPr lang="en-US" dirty="0"/>
              <a:t> and PDE models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bm,amssymb,amsfonts}&#10;\begin{document}&#10;$h_0=\frac14[1~2~1],\quad &#10;h_1=\frac{\sqrt2}{4}[1~0~-1]\quad&#10;h_2=\frac14[-1~2~-1]$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48"/>
  <p:tag name="BOXHEIGHT" val="323"/>
  <p:tag name="BOXFONT" val="10"/>
  <p:tag name="BOXWRAP" val="False"/>
  <p:tag name="WORKAROUNDTRANSPARENCYBUG" val="False"/>
  <p:tag name="BITMAPFORMAT" val="pngmono"/>
  <p:tag name="DEBUGINTERACTIVE" val="True"/>
  <p:tag name="ORIGWIDTH" val="232.9205"/>
  <p:tag name="PICTUREFILESIZE" val="263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17827</TotalTime>
  <Words>3867</Words>
  <Application>Microsoft Office PowerPoint</Application>
  <PresentationFormat>全屏显示(4:3)</PresentationFormat>
  <Paragraphs>1035</Paragraphs>
  <Slides>137</Slides>
  <Notes>29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137</vt:i4>
      </vt:variant>
    </vt:vector>
  </HeadingPairs>
  <TitlesOfParts>
    <vt:vector size="149" baseType="lpstr">
      <vt:lpstr>华文楷体</vt:lpstr>
      <vt:lpstr>宋体</vt:lpstr>
      <vt:lpstr>微软雅黑 Light</vt:lpstr>
      <vt:lpstr>Arial</vt:lpstr>
      <vt:lpstr>Calibri</vt:lpstr>
      <vt:lpstr>Cambria Math</vt:lpstr>
      <vt:lpstr>Century Schoolbook</vt:lpstr>
      <vt:lpstr>Courier New</vt:lpstr>
      <vt:lpstr>Wingdings</vt:lpstr>
      <vt:lpstr>Wingdings 2</vt:lpstr>
      <vt:lpstr>Oriel</vt:lpstr>
      <vt:lpstr>Acrobat Document</vt:lpstr>
      <vt:lpstr>Lecture 7</vt:lpstr>
      <vt:lpstr>Outline</vt:lpstr>
      <vt:lpstr>Idea</vt:lpstr>
      <vt:lpstr>Sparse Approximation</vt:lpstr>
      <vt:lpstr>Sparsity and Sparse Approximation</vt:lpstr>
      <vt:lpstr>Sparsity and Sparse Approximation</vt:lpstr>
      <vt:lpstr>Sparsity and Sparse Approximation</vt:lpstr>
      <vt:lpstr>Sparsity and Sparse Approximation</vt:lpstr>
      <vt:lpstr>Sparsity and Sparse Approximation</vt:lpstr>
      <vt:lpstr>Other Sparse Representations for Images</vt:lpstr>
      <vt:lpstr>Preliminaries</vt:lpstr>
      <vt:lpstr>Fast Wavelet Frame Transform</vt:lpstr>
      <vt:lpstr>Example: Decomposition</vt:lpstr>
      <vt:lpstr>Frame Based Image Restoration Models</vt:lpstr>
      <vt:lpstr>Analysis Based Approach and Algorithm</vt:lpstr>
      <vt:lpstr>Algorithm: Alternative Direction Minimization of Multipliers (ADMM)</vt:lpstr>
      <vt:lpstr>Algorithm: Alternative Direction Minimization of Multipliers (ADMM)</vt:lpstr>
      <vt:lpstr>Algorithm: Alternative Direction Minimization of Multipliers (ADMM)</vt:lpstr>
      <vt:lpstr>Algorithm: Alternative Direction Minimization of Multipliers (ADMM)</vt:lpstr>
      <vt:lpstr>Convergence of Split Bregman</vt:lpstr>
      <vt:lpstr>Balanced Approach and Algorithm</vt:lpstr>
      <vt:lpstr>Balanced Approach: Algorithm</vt:lpstr>
      <vt:lpstr>Balanced Approach: Algorithm</vt:lpstr>
      <vt:lpstr>Balanced Approach: Algorithm</vt:lpstr>
      <vt:lpstr>Balanced Approach: Algorithm</vt:lpstr>
      <vt:lpstr>Convergence of PFBS</vt:lpstr>
      <vt:lpstr>Balanced Approach: Algorithm</vt:lpstr>
      <vt:lpstr>Convergence of APG</vt:lpstr>
      <vt:lpstr>Further Extensions</vt:lpstr>
      <vt:lpstr>Further Extensions</vt:lpstr>
      <vt:lpstr>General Frame Based Model</vt:lpstr>
      <vt:lpstr>Wavelet Frame Based Segmentation</vt:lpstr>
      <vt:lpstr>Frame Based Segmentation</vt:lpstr>
      <vt:lpstr>Frame Based Segmentation</vt:lpstr>
      <vt:lpstr>Frame Based Segmentation</vt:lpstr>
      <vt:lpstr>Frame Based Segmentation</vt:lpstr>
      <vt:lpstr>Frame Based Segmentation</vt:lpstr>
      <vt:lpstr>Frame Based Segmentation: Wavelet Frame v.s. TV</vt:lpstr>
      <vt:lpstr>Frame Based Segmentation: Wavelet Frame v.s. TV</vt:lpstr>
      <vt:lpstr>Frame Based Segmentation: More Examples</vt:lpstr>
      <vt:lpstr>Segmentation with Shape Priors</vt:lpstr>
      <vt:lpstr>Why Shape Priors?</vt:lpstr>
      <vt:lpstr>Segmentation Model with Shape Priors</vt:lpstr>
      <vt:lpstr>Segmentation Model with Shape Priors</vt:lpstr>
      <vt:lpstr>The Shape Prior</vt:lpstr>
      <vt:lpstr>Optimization Algorithm</vt:lpstr>
      <vt:lpstr>PowerPoint 演示文稿</vt:lpstr>
      <vt:lpstr>Wavelet Frame Based Surface Reconstruction</vt:lpstr>
      <vt:lpstr>Surface Reconstruction</vt:lpstr>
      <vt:lpstr>Surface Reconstruction</vt:lpstr>
      <vt:lpstr>Surface Reconstruction</vt:lpstr>
      <vt:lpstr>Surface Reconstruction: More Results</vt:lpstr>
      <vt:lpstr>Homework 5</vt:lpstr>
      <vt:lpstr>Blind Inpainting</vt:lpstr>
      <vt:lpstr>Blind Image Inpainting</vt:lpstr>
      <vt:lpstr>Blind Image Inpainting</vt:lpstr>
      <vt:lpstr>Blind Image Inpainting</vt:lpstr>
      <vt:lpstr>Blind Image Inpainting</vt:lpstr>
      <vt:lpstr>Blind Image Inpainting</vt:lpstr>
      <vt:lpstr>Blind Image Inpainting</vt:lpstr>
      <vt:lpstr>Blind Image Deblurring</vt:lpstr>
      <vt:lpstr>Blind Image Deblurring</vt:lpstr>
      <vt:lpstr>Blind Image Deblurring</vt:lpstr>
      <vt:lpstr>Blind Image Deblurring</vt:lpstr>
      <vt:lpstr>Blind Image Deblurring</vt:lpstr>
      <vt:lpstr>Blind Image Deblurring: Modeling</vt:lpstr>
      <vt:lpstr>Blind Image Deblurring: Algorithm</vt:lpstr>
      <vt:lpstr>Blind Image Deblurring: Algorithm</vt:lpstr>
      <vt:lpstr>Blind Image Deblurring: Algorithm</vt:lpstr>
      <vt:lpstr>Blind Image Deblurring: Algorithm</vt:lpstr>
      <vt:lpstr>Blind Image Deblurring: Algorithm</vt:lpstr>
      <vt:lpstr>Blind Image Deblurring: Algorithm</vt:lpstr>
      <vt:lpstr>Blind Image Deblurring: Algorithm</vt:lpstr>
      <vt:lpstr>Blind Image Deblurring: Algorithm</vt:lpstr>
      <vt:lpstr>Blind Image Deblurring: Algorithm</vt:lpstr>
      <vt:lpstr>Blind Image Deblurring</vt:lpstr>
      <vt:lpstr>Blind Image Deblurring</vt:lpstr>
      <vt:lpstr>Blind Image Deblurring</vt:lpstr>
      <vt:lpstr>ℓ_0-Minimization for Wavelet Frame Based Image Restoration</vt:lpstr>
      <vt:lpstr>Frame Based Models: 0-Norm</vt:lpstr>
      <vt:lpstr>Fast Algorithm: 0-Norm</vt:lpstr>
      <vt:lpstr>Fast Algorithm: 0-Norm</vt:lpstr>
      <vt:lpstr>Numerical Results</vt:lpstr>
      <vt:lpstr>Numerical Results</vt:lpstr>
      <vt:lpstr>Faster and Better Algorithm</vt:lpstr>
      <vt:lpstr>Faster and Better Algorithm</vt:lpstr>
      <vt:lpstr>Faster and Better Algorithm</vt:lpstr>
      <vt:lpstr>Comparisons: Deblurring</vt:lpstr>
      <vt:lpstr>Comparisons: Deblurring</vt:lpstr>
      <vt:lpstr>Comparisons: Deblurring</vt:lpstr>
      <vt:lpstr>Piecewise Smooth Image Model</vt:lpstr>
      <vt:lpstr>Piecewise Smooth Image Model</vt:lpstr>
      <vt:lpstr>Piecewise Smooth Image Model</vt:lpstr>
      <vt:lpstr>Fast Algorithm</vt:lpstr>
      <vt:lpstr>Numerical Results: Deblurring</vt:lpstr>
      <vt:lpstr>Numerical Results: Deblurring</vt:lpstr>
      <vt:lpstr>Other Piecewise Smooth Image Model</vt:lpstr>
      <vt:lpstr>Other Piecewise Smooth Image Model</vt:lpstr>
      <vt:lpstr>Connections: Wavelet Frame and PDE Based Approaches</vt:lpstr>
      <vt:lpstr>Frame Based Image Restoration Models</vt:lpstr>
      <vt:lpstr>Iterative Shrinkage Algorithm</vt:lpstr>
      <vt:lpstr>Variational Models</vt:lpstr>
      <vt:lpstr>Variational Models</vt:lpstr>
      <vt:lpstr>PDE Models</vt:lpstr>
      <vt:lpstr>Connections?</vt:lpstr>
      <vt:lpstr>Connections?</vt:lpstr>
      <vt:lpstr>Connections?</vt:lpstr>
      <vt:lpstr>Connections?</vt:lpstr>
      <vt:lpstr>Connections?</vt:lpstr>
      <vt:lpstr>Connections</vt:lpstr>
      <vt:lpstr>Connections</vt:lpstr>
      <vt:lpstr>Connections Part I</vt:lpstr>
      <vt:lpstr>Tight Wavelet Frames - Review</vt:lpstr>
      <vt:lpstr>Connections: Motivations</vt:lpstr>
      <vt:lpstr>Connections: Motivations</vt:lpstr>
      <vt:lpstr>Connections: Motivations</vt:lpstr>
      <vt:lpstr>Connections: Analysis Based Model and Variational Model</vt:lpstr>
      <vt:lpstr>Connection II</vt:lpstr>
      <vt:lpstr>PDEs and Wavelet Shrinkage</vt:lpstr>
      <vt:lpstr>Motivations</vt:lpstr>
      <vt:lpstr>Wavelet Bi-Frames - Review</vt:lpstr>
      <vt:lpstr>Key Observations</vt:lpstr>
      <vt:lpstr>Key Observations</vt:lpstr>
      <vt:lpstr>Key Observations</vt:lpstr>
      <vt:lpstr>Key Observations</vt:lpstr>
      <vt:lpstr>Key Observations</vt:lpstr>
      <vt:lpstr>Key Observations</vt:lpstr>
      <vt:lpstr>Key Observations</vt:lpstr>
      <vt:lpstr>Key Observations</vt:lpstr>
      <vt:lpstr>Key Observations</vt:lpstr>
      <vt:lpstr>Examples</vt:lpstr>
      <vt:lpstr>Examples</vt:lpstr>
      <vt:lpstr>Differences from Existing Methods</vt:lpstr>
      <vt:lpstr>Main Findings</vt:lpstr>
      <vt:lpstr>Main Findings</vt:lpstr>
      <vt:lpstr>Main Findings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4</dc:title>
  <dc:creator>Bin Dong</dc:creator>
  <cp:lastModifiedBy>Bin Dong</cp:lastModifiedBy>
  <cp:revision>369</cp:revision>
  <dcterms:created xsi:type="dcterms:W3CDTF">2006-08-16T00:00:00Z</dcterms:created>
  <dcterms:modified xsi:type="dcterms:W3CDTF">2023-11-21T06:51:06Z</dcterms:modified>
</cp:coreProperties>
</file>