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avi" ContentType="video/x-msvideo"/>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40"/>
  </p:notesMasterIdLst>
  <p:sldIdLst>
    <p:sldId id="650" r:id="rId2"/>
    <p:sldId id="921" r:id="rId3"/>
    <p:sldId id="529" r:id="rId4"/>
    <p:sldId id="904" r:id="rId5"/>
    <p:sldId id="755" r:id="rId6"/>
    <p:sldId id="705" r:id="rId7"/>
    <p:sldId id="917" r:id="rId8"/>
    <p:sldId id="891" r:id="rId9"/>
    <p:sldId id="915" r:id="rId10"/>
    <p:sldId id="925" r:id="rId11"/>
    <p:sldId id="733" r:id="rId12"/>
    <p:sldId id="881" r:id="rId13"/>
    <p:sldId id="880" r:id="rId14"/>
    <p:sldId id="874" r:id="rId15"/>
    <p:sldId id="730" r:id="rId16"/>
    <p:sldId id="734" r:id="rId17"/>
    <p:sldId id="842" r:id="rId18"/>
    <p:sldId id="863" r:id="rId19"/>
    <p:sldId id="809" r:id="rId20"/>
    <p:sldId id="922" r:id="rId21"/>
    <p:sldId id="884" r:id="rId22"/>
    <p:sldId id="906" r:id="rId23"/>
    <p:sldId id="913" r:id="rId24"/>
    <p:sldId id="845" r:id="rId25"/>
    <p:sldId id="812" r:id="rId26"/>
    <p:sldId id="918" r:id="rId27"/>
    <p:sldId id="832" r:id="rId28"/>
    <p:sldId id="920" r:id="rId29"/>
    <p:sldId id="924" r:id="rId30"/>
    <p:sldId id="867" r:id="rId31"/>
    <p:sldId id="868" r:id="rId32"/>
    <p:sldId id="869" r:id="rId33"/>
    <p:sldId id="870" r:id="rId34"/>
    <p:sldId id="888" r:id="rId35"/>
    <p:sldId id="916" r:id="rId36"/>
    <p:sldId id="911" r:id="rId37"/>
    <p:sldId id="923" r:id="rId38"/>
    <p:sldId id="744" r:id="rId3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in Dong" initials="BD" lastIdx="0"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2218A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3087" autoAdjust="0"/>
  </p:normalViewPr>
  <p:slideViewPr>
    <p:cSldViewPr>
      <p:cViewPr varScale="1">
        <p:scale>
          <a:sx n="105" d="100"/>
          <a:sy n="105" d="100"/>
        </p:scale>
        <p:origin x="1029" y="42"/>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8C6837A-DE32-4120-A690-EBB73ECAA60D}" type="datetimeFigureOut">
              <a:rPr lang="zh-CN" altLang="en-US" smtClean="0"/>
              <a:t>2023/12/14</a:t>
            </a:fld>
            <a:endParaRPr lang="zh-CN" alt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ECC683A-F397-43E8-B1BA-101F17848AE2}" type="slidenum">
              <a:rPr lang="zh-CN" altLang="en-US" smtClean="0"/>
              <a:t>‹#›</a:t>
            </a:fld>
            <a:endParaRPr lang="zh-CN" altLang="en-US"/>
          </a:p>
        </p:txBody>
      </p:sp>
    </p:spTree>
    <p:extLst>
      <p:ext uri="{BB962C8B-B14F-4D97-AF65-F5344CB8AC3E}">
        <p14:creationId xmlns:p14="http://schemas.microsoft.com/office/powerpoint/2010/main" val="7202400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我今天会先给大家梳理一下基于神经网络的</a:t>
            </a:r>
            <a:r>
              <a:rPr lang="en-US" altLang="zh-CN" dirty="0"/>
              <a:t>PDE</a:t>
            </a:r>
            <a:r>
              <a:rPr lang="zh-CN" altLang="en-US" dirty="0"/>
              <a:t>数值求解的方法类型，他们之间的优点与缺点，可能的试用场景，这些都仅是我的个人观点。之后，我会介绍参数化</a:t>
            </a:r>
            <a:r>
              <a:rPr lang="en-US" altLang="zh-CN" dirty="0"/>
              <a:t>PDE</a:t>
            </a:r>
            <a:r>
              <a:rPr lang="zh-CN" altLang="en-US" dirty="0"/>
              <a:t>的求解，我们是从</a:t>
            </a:r>
            <a:r>
              <a:rPr lang="en-US" altLang="zh-CN" dirty="0"/>
              <a:t>meta-learning</a:t>
            </a:r>
            <a:r>
              <a:rPr lang="zh-CN" altLang="en-US" dirty="0"/>
              <a:t>角度出发，等下我会解释什么是</a:t>
            </a:r>
            <a:r>
              <a:rPr lang="en-US" altLang="zh-CN" dirty="0"/>
              <a:t>meta-learning</a:t>
            </a:r>
            <a:r>
              <a:rPr lang="zh-CN" altLang="en-US" dirty="0"/>
              <a:t>，以及它与基于深度学习的参数化</a:t>
            </a:r>
            <a:r>
              <a:rPr lang="en-US" altLang="zh-CN" dirty="0"/>
              <a:t>PDE</a:t>
            </a:r>
            <a:r>
              <a:rPr lang="zh-CN" altLang="en-US" dirty="0"/>
              <a:t>的求解的关系。</a:t>
            </a:r>
            <a:endParaRPr lang="en-US" altLang="zh-CN" dirty="0"/>
          </a:p>
          <a:p>
            <a:endParaRPr lang="en-US" altLang="zh-CN" dirty="0"/>
          </a:p>
          <a:p>
            <a:r>
              <a:rPr lang="zh-CN" altLang="en-US" dirty="0"/>
              <a:t>然后我会具体介绍我们两个系列工作，一个是从模型约简（</a:t>
            </a:r>
            <a:r>
              <a:rPr lang="en-US" altLang="zh-CN" dirty="0"/>
              <a:t>ROM</a:t>
            </a:r>
            <a:r>
              <a:rPr lang="zh-CN" altLang="en-US" dirty="0"/>
              <a:t>）和流形学习的角度探讨基于深度学习的参数化</a:t>
            </a:r>
            <a:r>
              <a:rPr lang="en-US" altLang="zh-CN" dirty="0"/>
              <a:t>PDE</a:t>
            </a:r>
            <a:r>
              <a:rPr lang="zh-CN" altLang="en-US" dirty="0"/>
              <a:t>求解，侧重算法和理论；第二个是面向落地，我们的做法要相对直接，侧重在数据、大模型和算力。当然我们也希望有一天理论算法和落地可以完美结合，但是现阶段看来落地主要还是要依赖数据、大模型和算力。</a:t>
            </a:r>
            <a:endParaRPr lang="en-US" altLang="zh-CN" dirty="0"/>
          </a:p>
          <a:p>
            <a:endParaRPr lang="en-US" altLang="zh-CN" dirty="0"/>
          </a:p>
          <a:p>
            <a:r>
              <a:rPr lang="zh-CN" altLang="en-US" dirty="0"/>
              <a:t>最后我会对我们的工作进行总结并展望未来。</a:t>
            </a:r>
            <a:endParaRPr lang="en-US" altLang="zh-CN" dirty="0"/>
          </a:p>
        </p:txBody>
      </p:sp>
      <p:sp>
        <p:nvSpPr>
          <p:cNvPr id="4" name="灯片编号占位符 3"/>
          <p:cNvSpPr>
            <a:spLocks noGrp="1"/>
          </p:cNvSpPr>
          <p:nvPr>
            <p:ph type="sldNum" sz="quarter" idx="5"/>
          </p:nvPr>
        </p:nvSpPr>
        <p:spPr/>
        <p:txBody>
          <a:bodyPr/>
          <a:lstStyle/>
          <a:p>
            <a:fld id="{5ECC683A-F397-43E8-B1BA-101F17848AE2}" type="slidenum">
              <a:rPr lang="zh-CN" altLang="en-US" smtClean="0"/>
              <a:t>2</a:t>
            </a:fld>
            <a:endParaRPr lang="zh-CN" altLang="en-US"/>
          </a:p>
        </p:txBody>
      </p:sp>
    </p:spTree>
    <p:extLst>
      <p:ext uri="{BB962C8B-B14F-4D97-AF65-F5344CB8AC3E}">
        <p14:creationId xmlns:p14="http://schemas.microsoft.com/office/powerpoint/2010/main" val="30932618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sz="1200" b="0" i="0" kern="1200" dirty="0">
                <a:solidFill>
                  <a:schemeClr val="tx1"/>
                </a:solidFill>
                <a:effectLst/>
                <a:latin typeface="+mn-lt"/>
                <a:ea typeface="+mn-ea"/>
                <a:cs typeface="+mn-cs"/>
              </a:rPr>
              <a:t>下面，我来梳理一下基于神经网络的</a:t>
            </a:r>
            <a:r>
              <a:rPr lang="en-US" altLang="zh-CN" sz="1200" b="0" i="0" kern="1200" dirty="0">
                <a:solidFill>
                  <a:schemeClr val="tx1"/>
                </a:solidFill>
                <a:effectLst/>
                <a:latin typeface="+mn-lt"/>
                <a:ea typeface="+mn-ea"/>
                <a:cs typeface="+mn-cs"/>
              </a:rPr>
              <a:t>PDE</a:t>
            </a:r>
            <a:r>
              <a:rPr lang="zh-CN" altLang="en-US" sz="1200" b="0" i="0" kern="1200" dirty="0">
                <a:solidFill>
                  <a:schemeClr val="tx1"/>
                </a:solidFill>
                <a:effectLst/>
                <a:latin typeface="+mn-lt"/>
                <a:ea typeface="+mn-ea"/>
                <a:cs typeface="+mn-cs"/>
              </a:rPr>
              <a:t>求解方法。我按照 神经网络逼近的目标的不同 来分类，总共分成三大类：逼近解、逼近解流形、逼近解映射</a:t>
            </a:r>
            <a:endParaRPr lang="en-US" altLang="zh-CN" sz="1200" b="0" i="0" kern="1200" dirty="0">
              <a:solidFill>
                <a:schemeClr val="tx1"/>
              </a:solidFill>
              <a:effectLst/>
              <a:latin typeface="+mn-lt"/>
              <a:ea typeface="+mn-ea"/>
              <a:cs typeface="+mn-cs"/>
            </a:endParaRPr>
          </a:p>
          <a:p>
            <a:endParaRPr lang="en-US" altLang="zh-CN" sz="1200" b="0" i="0" kern="1200" dirty="0">
              <a:solidFill>
                <a:schemeClr val="tx1"/>
              </a:solidFill>
              <a:effectLst/>
              <a:latin typeface="+mn-lt"/>
              <a:ea typeface="+mn-ea"/>
              <a:cs typeface="+mn-cs"/>
            </a:endParaRPr>
          </a:p>
          <a:p>
            <a:r>
              <a:rPr lang="zh-CN" altLang="en-US" sz="1200" b="0" i="0" kern="1200" dirty="0">
                <a:solidFill>
                  <a:schemeClr val="tx1"/>
                </a:solidFill>
                <a:effectLst/>
                <a:latin typeface="+mn-lt"/>
                <a:ea typeface="+mn-ea"/>
                <a:cs typeface="+mn-cs"/>
              </a:rPr>
              <a:t>第一类：逼近解，这也可能是最自然的想法，因为和我们传统的做法十分相容，可以理解为是把原来多项式逼近或者</a:t>
            </a:r>
            <a:r>
              <a:rPr lang="en-US" altLang="zh-CN" sz="1200" b="0" i="0" kern="1200" dirty="0">
                <a:solidFill>
                  <a:schemeClr val="tx1"/>
                </a:solidFill>
                <a:effectLst/>
                <a:latin typeface="+mn-lt"/>
                <a:ea typeface="+mn-ea"/>
                <a:cs typeface="+mn-cs"/>
              </a:rPr>
              <a:t>Fourier</a:t>
            </a:r>
            <a:r>
              <a:rPr lang="zh-CN" altLang="en-US" sz="1200" b="0" i="0" kern="1200" dirty="0">
                <a:solidFill>
                  <a:schemeClr val="tx1"/>
                </a:solidFill>
                <a:effectLst/>
                <a:latin typeface="+mn-lt"/>
                <a:ea typeface="+mn-ea"/>
                <a:cs typeface="+mn-cs"/>
              </a:rPr>
              <a:t>逼近替换成神经网络逼近，把原来求解方程组的算法替换成随机梯度优化。这种做法的优势是当</a:t>
            </a:r>
            <a:r>
              <a:rPr lang="en-US" altLang="zh-CN" sz="1200" b="0" i="0" kern="1200" dirty="0">
                <a:solidFill>
                  <a:schemeClr val="tx1"/>
                </a:solidFill>
                <a:effectLst/>
                <a:latin typeface="+mn-lt"/>
                <a:ea typeface="+mn-ea"/>
                <a:cs typeface="+mn-cs"/>
              </a:rPr>
              <a:t>d</a:t>
            </a:r>
            <a:r>
              <a:rPr lang="zh-CN" altLang="en-US" sz="1200" b="0" i="0" kern="1200" dirty="0">
                <a:solidFill>
                  <a:schemeClr val="tx1"/>
                </a:solidFill>
                <a:effectLst/>
                <a:latin typeface="+mn-lt"/>
                <a:ea typeface="+mn-ea"/>
                <a:cs typeface="+mn-cs"/>
              </a:rPr>
              <a:t>非常大的时候，传统多项式逼近就无效了，然而神经网络逼近就有了明显的优势，此外，对于一些复杂的场景，比如多孔介质、或者明平兵老师做的刚体大形变，神经网络也有优势，此外，在</a:t>
            </a:r>
            <a:r>
              <a:rPr lang="en-US" altLang="zh-CN" sz="1200" b="0" i="0" kern="1200" dirty="0">
                <a:solidFill>
                  <a:schemeClr val="tx1"/>
                </a:solidFill>
                <a:effectLst/>
                <a:latin typeface="+mn-lt"/>
                <a:ea typeface="+mn-ea"/>
                <a:cs typeface="+mn-cs"/>
              </a:rPr>
              <a:t>d</a:t>
            </a:r>
            <a:r>
              <a:rPr lang="zh-CN" altLang="en-US" sz="1200" b="0" i="0" kern="1200" dirty="0">
                <a:solidFill>
                  <a:schemeClr val="tx1"/>
                </a:solidFill>
                <a:effectLst/>
                <a:latin typeface="+mn-lt"/>
                <a:ea typeface="+mn-ea"/>
                <a:cs typeface="+mn-cs"/>
              </a:rPr>
              <a:t>较小的情况下，这种方法没有逼近上的优势，反而有难以训练的劣势。也是为了克服这一点，最近陈景润和鄂老师团队合作提出用</a:t>
            </a:r>
            <a:r>
              <a:rPr lang="en-US" altLang="zh-CN" sz="1200" b="0" i="0" kern="1200" dirty="0">
                <a:solidFill>
                  <a:schemeClr val="tx1"/>
                </a:solidFill>
                <a:effectLst/>
                <a:latin typeface="+mn-lt"/>
                <a:ea typeface="+mn-ea"/>
                <a:cs typeface="+mn-cs"/>
              </a:rPr>
              <a:t>Random Feature Model</a:t>
            </a:r>
            <a:r>
              <a:rPr lang="zh-CN" altLang="en-US" sz="1200" b="0" i="0" kern="1200" dirty="0">
                <a:solidFill>
                  <a:schemeClr val="tx1"/>
                </a:solidFill>
                <a:effectLst/>
                <a:latin typeface="+mn-lt"/>
                <a:ea typeface="+mn-ea"/>
                <a:cs typeface="+mn-cs"/>
              </a:rPr>
              <a:t>来作为</a:t>
            </a:r>
            <a:r>
              <a:rPr lang="en-US" altLang="zh-CN" sz="1200" b="0" i="0" kern="1200" dirty="0">
                <a:solidFill>
                  <a:schemeClr val="tx1"/>
                </a:solidFill>
                <a:effectLst/>
                <a:latin typeface="+mn-lt"/>
                <a:ea typeface="+mn-ea"/>
                <a:cs typeface="+mn-cs"/>
              </a:rPr>
              <a:t>ansatz</a:t>
            </a:r>
            <a:r>
              <a:rPr lang="zh-CN" altLang="en-US" sz="1200" b="0" i="0" kern="1200" dirty="0">
                <a:solidFill>
                  <a:schemeClr val="tx1"/>
                </a:solidFill>
                <a:effectLst/>
                <a:latin typeface="+mn-lt"/>
                <a:ea typeface="+mn-ea"/>
                <a:cs typeface="+mn-cs"/>
              </a:rPr>
              <a:t>，得到了很好的效果。最后我提一句，这类方法还一个缺点就是如果</a:t>
            </a:r>
            <a:r>
              <a:rPr lang="en-US" altLang="zh-CN" sz="1200" b="0" i="0" kern="1200" dirty="0">
                <a:solidFill>
                  <a:schemeClr val="tx1"/>
                </a:solidFill>
                <a:effectLst/>
                <a:latin typeface="+mn-lt"/>
                <a:ea typeface="+mn-ea"/>
                <a:cs typeface="+mn-cs"/>
              </a:rPr>
              <a:t>PDE</a:t>
            </a:r>
            <a:r>
              <a:rPr lang="zh-CN" altLang="en-US" sz="1200" b="0" i="0" kern="1200" dirty="0">
                <a:solidFill>
                  <a:schemeClr val="tx1"/>
                </a:solidFill>
                <a:effectLst/>
                <a:latin typeface="+mn-lt"/>
                <a:ea typeface="+mn-ea"/>
                <a:cs typeface="+mn-cs"/>
              </a:rPr>
              <a:t>的参数（比如初边值条件，边界形状等）变了，就要重新训练，这进一步的限制了这类方法的计算效率，不适合参数化</a:t>
            </a:r>
            <a:r>
              <a:rPr lang="en-US" altLang="zh-CN" sz="1200" b="0" i="0" kern="1200" dirty="0">
                <a:solidFill>
                  <a:schemeClr val="tx1"/>
                </a:solidFill>
                <a:effectLst/>
                <a:latin typeface="+mn-lt"/>
                <a:ea typeface="+mn-ea"/>
                <a:cs typeface="+mn-cs"/>
              </a:rPr>
              <a:t>PDE</a:t>
            </a:r>
            <a:r>
              <a:rPr lang="zh-CN" altLang="en-US" sz="1200" b="0" i="0" kern="1200" dirty="0">
                <a:solidFill>
                  <a:schemeClr val="tx1"/>
                </a:solidFill>
                <a:effectLst/>
                <a:latin typeface="+mn-lt"/>
                <a:ea typeface="+mn-ea"/>
                <a:cs typeface="+mn-cs"/>
              </a:rPr>
              <a:t>的求解。</a:t>
            </a:r>
            <a:endParaRPr lang="en-US" altLang="zh-CN" sz="1200" b="0" i="0" kern="1200" dirty="0">
              <a:solidFill>
                <a:schemeClr val="tx1"/>
              </a:solidFill>
              <a:effectLst/>
              <a:latin typeface="+mn-lt"/>
              <a:ea typeface="+mn-ea"/>
              <a:cs typeface="+mn-cs"/>
            </a:endParaRPr>
          </a:p>
          <a:p>
            <a:endParaRPr lang="en-US" altLang="zh-CN" sz="1200" b="0" i="0" kern="1200" dirty="0">
              <a:solidFill>
                <a:schemeClr val="tx1"/>
              </a:solidFill>
              <a:effectLst/>
              <a:latin typeface="+mn-lt"/>
              <a:ea typeface="+mn-ea"/>
              <a:cs typeface="+mn-cs"/>
            </a:endParaRPr>
          </a:p>
          <a:p>
            <a:r>
              <a:rPr lang="zh-CN" altLang="en-US" sz="1200" b="0" i="0" kern="1200" dirty="0">
                <a:solidFill>
                  <a:schemeClr val="tx1"/>
                </a:solidFill>
                <a:effectLst/>
                <a:latin typeface="+mn-lt"/>
                <a:ea typeface="+mn-ea"/>
                <a:cs typeface="+mn-cs"/>
              </a:rPr>
              <a:t>第二类方法：逼近解流形</a:t>
            </a:r>
            <a:r>
              <a:rPr lang="en-US" altLang="zh-CN" sz="1200" b="0" i="0" kern="1200" dirty="0">
                <a:solidFill>
                  <a:schemeClr val="tx1"/>
                </a:solidFill>
                <a:effectLst/>
                <a:latin typeface="+mn-lt"/>
                <a:ea typeface="+mn-ea"/>
                <a:cs typeface="+mn-cs"/>
              </a:rPr>
              <a:t>M</a:t>
            </a:r>
            <a:r>
              <a:rPr lang="zh-CN" altLang="en-US" sz="1200" b="0" i="0" kern="1200" dirty="0">
                <a:solidFill>
                  <a:schemeClr val="tx1"/>
                </a:solidFill>
                <a:effectLst/>
                <a:latin typeface="+mn-lt"/>
                <a:ea typeface="+mn-ea"/>
                <a:cs typeface="+mn-cs"/>
              </a:rPr>
              <a:t>，就是面向参数化</a:t>
            </a:r>
            <a:r>
              <a:rPr lang="en-US" altLang="zh-CN" sz="1200" b="0" i="0" kern="1200" dirty="0">
                <a:solidFill>
                  <a:schemeClr val="tx1"/>
                </a:solidFill>
                <a:effectLst/>
                <a:latin typeface="+mn-lt"/>
                <a:ea typeface="+mn-ea"/>
                <a:cs typeface="+mn-cs"/>
              </a:rPr>
              <a:t>PDE</a:t>
            </a:r>
            <a:r>
              <a:rPr lang="zh-CN" altLang="en-US" sz="1200" b="0" i="0" kern="1200" dirty="0">
                <a:solidFill>
                  <a:schemeClr val="tx1"/>
                </a:solidFill>
                <a:effectLst/>
                <a:latin typeface="+mn-lt"/>
                <a:ea typeface="+mn-ea"/>
                <a:cs typeface="+mn-cs"/>
              </a:rPr>
              <a:t>的求解。</a:t>
            </a:r>
            <a:r>
              <a:rPr lang="en-US" altLang="zh-CN" sz="1200" b="0" i="0" kern="1200" dirty="0">
                <a:solidFill>
                  <a:schemeClr val="tx1"/>
                </a:solidFill>
                <a:effectLst/>
                <a:latin typeface="+mn-lt"/>
                <a:ea typeface="+mn-ea"/>
                <a:cs typeface="+mn-cs"/>
              </a:rPr>
              <a:t>M</a:t>
            </a:r>
            <a:r>
              <a:rPr lang="zh-CN" altLang="en-US" sz="1200" b="0" i="0" kern="1200" dirty="0">
                <a:solidFill>
                  <a:schemeClr val="tx1"/>
                </a:solidFill>
                <a:effectLst/>
                <a:latin typeface="+mn-lt"/>
                <a:ea typeface="+mn-ea"/>
                <a:cs typeface="+mn-cs"/>
              </a:rPr>
              <a:t>通常是函数空间</a:t>
            </a:r>
            <a:r>
              <a:rPr lang="en-US" altLang="zh-CN" sz="1200" b="0" i="0" kern="1200" dirty="0">
                <a:solidFill>
                  <a:schemeClr val="tx1"/>
                </a:solidFill>
                <a:effectLst/>
                <a:latin typeface="+mn-lt"/>
                <a:ea typeface="+mn-ea"/>
                <a:cs typeface="+mn-cs"/>
              </a:rPr>
              <a:t>U</a:t>
            </a:r>
            <a:r>
              <a:rPr lang="zh-CN" altLang="en-US" sz="1200" b="0" i="0" kern="1200" dirty="0">
                <a:solidFill>
                  <a:schemeClr val="tx1"/>
                </a:solidFill>
                <a:effectLst/>
                <a:latin typeface="+mn-lt"/>
                <a:ea typeface="+mn-ea"/>
                <a:cs typeface="+mn-cs"/>
              </a:rPr>
              <a:t>一个高维甚至无穷维的子集，经典的</a:t>
            </a:r>
            <a:r>
              <a:rPr lang="en-US" altLang="zh-CN" sz="1200" b="0" i="0" kern="1200" dirty="0">
                <a:solidFill>
                  <a:schemeClr val="tx1"/>
                </a:solidFill>
                <a:effectLst/>
                <a:latin typeface="+mn-lt"/>
                <a:ea typeface="+mn-ea"/>
                <a:cs typeface="+mn-cs"/>
              </a:rPr>
              <a:t>ROM</a:t>
            </a:r>
            <a:r>
              <a:rPr lang="zh-CN" altLang="en-US" sz="1200" b="0" i="0" kern="1200" dirty="0">
                <a:solidFill>
                  <a:schemeClr val="tx1"/>
                </a:solidFill>
                <a:effectLst/>
                <a:latin typeface="+mn-lt"/>
                <a:ea typeface="+mn-ea"/>
                <a:cs typeface="+mn-cs"/>
              </a:rPr>
              <a:t>，比如</a:t>
            </a:r>
            <a:r>
              <a:rPr lang="en-US" altLang="zh-CN" sz="1200" b="0" i="0" kern="1200" dirty="0">
                <a:solidFill>
                  <a:schemeClr val="tx1"/>
                </a:solidFill>
                <a:effectLst/>
                <a:latin typeface="+mn-lt"/>
                <a:ea typeface="+mn-ea"/>
                <a:cs typeface="+mn-cs"/>
              </a:rPr>
              <a:t>POD</a:t>
            </a:r>
            <a:r>
              <a:rPr lang="zh-CN" altLang="en-US" sz="1200" b="0" i="0" kern="1200" dirty="0">
                <a:solidFill>
                  <a:schemeClr val="tx1"/>
                </a:solidFill>
                <a:effectLst/>
                <a:latin typeface="+mn-lt"/>
                <a:ea typeface="+mn-ea"/>
                <a:cs typeface="+mn-cs"/>
              </a:rPr>
              <a:t>，用的是对</a:t>
            </a:r>
            <a:r>
              <a:rPr lang="en-US" altLang="zh-CN" sz="1200" b="0" i="0" kern="1200" dirty="0">
                <a:solidFill>
                  <a:schemeClr val="tx1"/>
                </a:solidFill>
                <a:effectLst/>
                <a:latin typeface="+mn-lt"/>
                <a:ea typeface="+mn-ea"/>
                <a:cs typeface="+mn-cs"/>
              </a:rPr>
              <a:t>M</a:t>
            </a:r>
            <a:r>
              <a:rPr lang="zh-CN" altLang="en-US" sz="1200" b="0" i="0" kern="1200" dirty="0">
                <a:solidFill>
                  <a:schemeClr val="tx1"/>
                </a:solidFill>
                <a:effectLst/>
                <a:latin typeface="+mn-lt"/>
                <a:ea typeface="+mn-ea"/>
                <a:cs typeface="+mn-cs"/>
              </a:rPr>
              <a:t>的线性逼近，这类逼近当</a:t>
            </a:r>
            <a:r>
              <a:rPr lang="en-US" altLang="zh-CN" sz="1200" b="0" i="0" kern="1200" dirty="0">
                <a:solidFill>
                  <a:schemeClr val="tx1"/>
                </a:solidFill>
                <a:effectLst/>
                <a:latin typeface="+mn-lt"/>
                <a:ea typeface="+mn-ea"/>
                <a:cs typeface="+mn-cs"/>
              </a:rPr>
              <a:t>PDE</a:t>
            </a:r>
            <a:r>
              <a:rPr lang="zh-CN" altLang="en-US" sz="1200" b="0" i="0" kern="1200" dirty="0">
                <a:solidFill>
                  <a:schemeClr val="tx1"/>
                </a:solidFill>
                <a:effectLst/>
                <a:latin typeface="+mn-lt"/>
                <a:ea typeface="+mn-ea"/>
                <a:cs typeface="+mn-cs"/>
              </a:rPr>
              <a:t>是</a:t>
            </a:r>
            <a:r>
              <a:rPr lang="en-US" altLang="zh-CN" sz="1200" b="0" i="0" kern="1200" dirty="0">
                <a:solidFill>
                  <a:schemeClr val="tx1"/>
                </a:solidFill>
                <a:effectLst/>
                <a:latin typeface="+mn-lt"/>
                <a:ea typeface="+mn-ea"/>
                <a:cs typeface="+mn-cs"/>
              </a:rPr>
              <a:t>diffusion-dominated</a:t>
            </a:r>
            <a:r>
              <a:rPr lang="zh-CN" altLang="en-US" sz="1200" b="0" i="0" kern="1200" dirty="0">
                <a:solidFill>
                  <a:schemeClr val="tx1"/>
                </a:solidFill>
                <a:effectLst/>
                <a:latin typeface="+mn-lt"/>
                <a:ea typeface="+mn-ea"/>
                <a:cs typeface="+mn-cs"/>
              </a:rPr>
              <a:t>的问题是的确有效，但是对于</a:t>
            </a:r>
            <a:r>
              <a:rPr lang="en-US" altLang="zh-CN" sz="1200" b="0" i="0" kern="1200" dirty="0">
                <a:solidFill>
                  <a:schemeClr val="tx1"/>
                </a:solidFill>
                <a:effectLst/>
                <a:latin typeface="+mn-lt"/>
                <a:ea typeface="+mn-ea"/>
                <a:cs typeface="+mn-cs"/>
              </a:rPr>
              <a:t>advection-dominated problem</a:t>
            </a:r>
            <a:r>
              <a:rPr lang="zh-CN" altLang="en-US" sz="1200" b="0" i="0" kern="1200" dirty="0">
                <a:solidFill>
                  <a:schemeClr val="tx1"/>
                </a:solidFill>
                <a:effectLst/>
                <a:latin typeface="+mn-lt"/>
                <a:ea typeface="+mn-ea"/>
                <a:cs typeface="+mn-cs"/>
              </a:rPr>
              <a:t>的时候效果就大打折扣，这点后面我会具体介绍我们在这方面的一些思考和成果，也就是我此前说的第一个系列工作</a:t>
            </a:r>
            <a:r>
              <a:rPr lang="en-US" altLang="zh-CN" sz="1200" b="0" i="0" kern="1200" dirty="0">
                <a:solidFill>
                  <a:schemeClr val="tx1"/>
                </a:solidFill>
                <a:effectLst/>
                <a:latin typeface="+mn-lt"/>
                <a:ea typeface="+mn-ea"/>
                <a:cs typeface="+mn-cs"/>
              </a:rPr>
              <a:t>Meta-Auto-Decoder</a:t>
            </a:r>
            <a:r>
              <a:rPr lang="zh-CN" altLang="en-US" sz="1200" b="0" i="0" kern="1200" dirty="0">
                <a:solidFill>
                  <a:schemeClr val="tx1"/>
                </a:solidFill>
                <a:effectLst/>
                <a:latin typeface="+mn-lt"/>
                <a:ea typeface="+mn-ea"/>
                <a:cs typeface="+mn-cs"/>
              </a:rPr>
              <a:t>。</a:t>
            </a:r>
            <a:endParaRPr lang="en-US" altLang="zh-CN" sz="1200" b="0" i="0" kern="1200" dirty="0">
              <a:solidFill>
                <a:schemeClr val="tx1"/>
              </a:solidFill>
              <a:effectLst/>
              <a:latin typeface="+mn-lt"/>
              <a:ea typeface="+mn-ea"/>
              <a:cs typeface="+mn-cs"/>
            </a:endParaRPr>
          </a:p>
          <a:p>
            <a:endParaRPr lang="en-US" altLang="zh-CN" sz="1200" b="0" i="0" kern="1200" dirty="0">
              <a:solidFill>
                <a:schemeClr val="tx1"/>
              </a:solidFill>
              <a:effectLst/>
              <a:latin typeface="+mn-lt"/>
              <a:ea typeface="+mn-ea"/>
              <a:cs typeface="+mn-cs"/>
            </a:endParaRPr>
          </a:p>
          <a:p>
            <a:r>
              <a:rPr lang="zh-CN" altLang="en-US" sz="1200" b="0" i="0" kern="1200" dirty="0">
                <a:solidFill>
                  <a:schemeClr val="tx1"/>
                </a:solidFill>
                <a:effectLst/>
                <a:latin typeface="+mn-lt"/>
                <a:ea typeface="+mn-ea"/>
                <a:cs typeface="+mn-cs"/>
              </a:rPr>
              <a:t>第三类方法：逼近结算子，也是面向参数化</a:t>
            </a:r>
            <a:r>
              <a:rPr lang="en-US" altLang="zh-CN" sz="1200" b="0" i="0" kern="1200" dirty="0">
                <a:solidFill>
                  <a:schemeClr val="tx1"/>
                </a:solidFill>
                <a:effectLst/>
                <a:latin typeface="+mn-lt"/>
                <a:ea typeface="+mn-ea"/>
                <a:cs typeface="+mn-cs"/>
              </a:rPr>
              <a:t>PDE</a:t>
            </a:r>
            <a:r>
              <a:rPr lang="zh-CN" altLang="en-US" sz="1200" b="0" i="0" kern="1200" dirty="0">
                <a:solidFill>
                  <a:schemeClr val="tx1"/>
                </a:solidFill>
                <a:effectLst/>
                <a:latin typeface="+mn-lt"/>
                <a:ea typeface="+mn-ea"/>
                <a:cs typeface="+mn-cs"/>
              </a:rPr>
              <a:t>的求解。这当然也是一个无穷维的映射，用神经网络去逼近也有一定的优势。这里面还可以分成两个小类，一类是我们在现有的算法（即人工设计的解映射）基础上，用神经网络替换掉其中的某些算子，从而实现算法加速。由于这类方法是基于传统算法做的局部的调整，因此也可以有一些理论上保证；另一个子类就更加直接一些，用的基本上是</a:t>
            </a:r>
            <a:r>
              <a:rPr lang="en-US" altLang="zh-CN" sz="1200" b="0" i="0" kern="1200" dirty="0">
                <a:solidFill>
                  <a:schemeClr val="tx1"/>
                </a:solidFill>
                <a:effectLst/>
                <a:latin typeface="+mn-lt"/>
                <a:ea typeface="+mn-ea"/>
                <a:cs typeface="+mn-cs"/>
              </a:rPr>
              <a:t>black-box</a:t>
            </a:r>
            <a:r>
              <a:rPr lang="zh-CN" altLang="en-US" sz="1200" b="0" i="0" kern="1200" dirty="0">
                <a:solidFill>
                  <a:schemeClr val="tx1"/>
                </a:solidFill>
                <a:effectLst/>
                <a:latin typeface="+mn-lt"/>
                <a:ea typeface="+mn-ea"/>
                <a:cs typeface="+mn-cs"/>
              </a:rPr>
              <a:t>或者</a:t>
            </a:r>
            <a:r>
              <a:rPr lang="en-US" altLang="zh-CN" sz="1200" b="0" i="0" kern="1200" dirty="0">
                <a:solidFill>
                  <a:schemeClr val="tx1"/>
                </a:solidFill>
                <a:effectLst/>
                <a:latin typeface="+mn-lt"/>
                <a:ea typeface="+mn-ea"/>
                <a:cs typeface="+mn-cs"/>
              </a:rPr>
              <a:t>gray-box</a:t>
            </a:r>
            <a:r>
              <a:rPr lang="zh-CN" altLang="en-US" sz="1200" b="0" i="0" kern="1200" dirty="0">
                <a:solidFill>
                  <a:schemeClr val="tx1"/>
                </a:solidFill>
                <a:effectLst/>
                <a:latin typeface="+mn-lt"/>
                <a:ea typeface="+mn-ea"/>
                <a:cs typeface="+mn-cs"/>
              </a:rPr>
              <a:t>来近似解映射，虽然理论上要比上一个子类欠缺一些，但是在精度适中的情况下（</a:t>
            </a:r>
            <a:r>
              <a:rPr lang="en-US" altLang="zh-CN" sz="1200" b="0" i="0" kern="1200" dirty="0">
                <a:solidFill>
                  <a:schemeClr val="tx1"/>
                </a:solidFill>
                <a:effectLst/>
                <a:latin typeface="+mn-lt"/>
                <a:ea typeface="+mn-ea"/>
                <a:cs typeface="+mn-cs"/>
              </a:rPr>
              <a:t>1e-2-1e-4</a:t>
            </a:r>
            <a:r>
              <a:rPr lang="zh-CN" altLang="en-US" sz="1200" b="0" i="0" kern="1200" dirty="0">
                <a:solidFill>
                  <a:schemeClr val="tx1"/>
                </a:solidFill>
                <a:effectLst/>
                <a:latin typeface="+mn-lt"/>
                <a:ea typeface="+mn-ea"/>
                <a:cs typeface="+mn-cs"/>
              </a:rPr>
              <a:t>）可以实现几个数量级的加速，在很多实际工程问题中是十分有效的，比如我要介绍的第二个系列工作，利用深度学习大模型加速机翼的流体仿真。</a:t>
            </a:r>
            <a:endParaRPr lang="en-US" altLang="zh-CN" sz="1200" b="0" i="0" kern="1200" dirty="0">
              <a:solidFill>
                <a:schemeClr val="tx1"/>
              </a:solidFill>
              <a:effectLst/>
              <a:latin typeface="+mn-lt"/>
              <a:ea typeface="+mn-ea"/>
              <a:cs typeface="+mn-cs"/>
            </a:endParaRPr>
          </a:p>
          <a:p>
            <a:endParaRPr lang="en-US" altLang="zh-CN" sz="1200" b="0" i="0" kern="1200" dirty="0">
              <a:solidFill>
                <a:schemeClr val="tx1"/>
              </a:solidFill>
              <a:effectLst/>
              <a:latin typeface="+mn-lt"/>
              <a:ea typeface="+mn-ea"/>
              <a:cs typeface="+mn-cs"/>
            </a:endParaRPr>
          </a:p>
          <a:p>
            <a:r>
              <a:rPr lang="zh-CN" altLang="en-US" sz="1200" b="0" i="0" kern="1200" dirty="0">
                <a:solidFill>
                  <a:schemeClr val="tx1"/>
                </a:solidFill>
                <a:effectLst/>
                <a:latin typeface="+mn-lt"/>
                <a:ea typeface="+mn-ea"/>
                <a:cs typeface="+mn-cs"/>
              </a:rPr>
              <a:t>下面我先介绍一下参数化</a:t>
            </a:r>
            <a:r>
              <a:rPr lang="en-US" altLang="zh-CN" sz="1200" b="0" i="0" kern="1200" dirty="0">
                <a:solidFill>
                  <a:schemeClr val="tx1"/>
                </a:solidFill>
                <a:effectLst/>
                <a:latin typeface="+mn-lt"/>
                <a:ea typeface="+mn-ea"/>
                <a:cs typeface="+mn-cs"/>
              </a:rPr>
              <a:t>PDE</a:t>
            </a:r>
            <a:r>
              <a:rPr lang="zh-CN" altLang="en-US" sz="1200" b="0" i="0" kern="1200" dirty="0">
                <a:solidFill>
                  <a:schemeClr val="tx1"/>
                </a:solidFill>
                <a:effectLst/>
                <a:latin typeface="+mn-lt"/>
                <a:ea typeface="+mn-ea"/>
                <a:cs typeface="+mn-cs"/>
              </a:rPr>
              <a:t>的一些背景，然后从解流形逼近和解映射逼近两个角度去介绍我们的两个系列工作。</a:t>
            </a:r>
            <a:endParaRPr lang="en-US" altLang="zh-CN" sz="1200" b="0" i="0" kern="1200">
              <a:solidFill>
                <a:schemeClr val="tx1"/>
              </a:solidFill>
              <a:effectLst/>
              <a:latin typeface="+mn-lt"/>
              <a:ea typeface="+mn-ea"/>
              <a:cs typeface="+mn-cs"/>
            </a:endParaRPr>
          </a:p>
          <a:p>
            <a:endParaRPr lang="en-US" altLang="zh-CN" sz="1200" b="0" i="0" kern="1200" dirty="0">
              <a:solidFill>
                <a:schemeClr val="tx1"/>
              </a:solidFill>
              <a:effectLst/>
              <a:latin typeface="+mn-lt"/>
              <a:ea typeface="+mn-ea"/>
              <a:cs typeface="+mn-cs"/>
            </a:endParaRPr>
          </a:p>
        </p:txBody>
      </p:sp>
      <p:sp>
        <p:nvSpPr>
          <p:cNvPr id="4" name="灯片编号占位符 3"/>
          <p:cNvSpPr>
            <a:spLocks noGrp="1"/>
          </p:cNvSpPr>
          <p:nvPr>
            <p:ph type="sldNum" sz="quarter" idx="5"/>
          </p:nvPr>
        </p:nvSpPr>
        <p:spPr/>
        <p:txBody>
          <a:bodyPr/>
          <a:lstStyle/>
          <a:p>
            <a:fld id="{5ECC683A-F397-43E8-B1BA-101F17848AE2}" type="slidenum">
              <a:rPr lang="zh-CN" altLang="en-US" smtClean="0"/>
              <a:t>8</a:t>
            </a:fld>
            <a:endParaRPr lang="zh-CN" altLang="en-US"/>
          </a:p>
        </p:txBody>
      </p:sp>
    </p:spTree>
    <p:extLst>
      <p:ext uri="{BB962C8B-B14F-4D97-AF65-F5344CB8AC3E}">
        <p14:creationId xmlns:p14="http://schemas.microsoft.com/office/powerpoint/2010/main" val="2718962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我和华为</a:t>
            </a:r>
            <a:r>
              <a:rPr lang="en-US" altLang="zh-CN" dirty="0" err="1"/>
              <a:t>MindSpore</a:t>
            </a:r>
            <a:r>
              <a:rPr lang="zh-CN" altLang="en-US" dirty="0"/>
              <a:t>以及商飞的合作已经持续了两年，终极目标是实现全机体和全飞行包线的高速</a:t>
            </a:r>
            <a:r>
              <a:rPr lang="en-US" altLang="zh-CN" dirty="0"/>
              <a:t>CFD</a:t>
            </a:r>
            <a:r>
              <a:rPr lang="zh-CN" altLang="en-US" dirty="0"/>
              <a:t>仿真，最终支撑机型的设计。当然现在距离目标还差的很远，我们去年主要是对</a:t>
            </a:r>
            <a:r>
              <a:rPr lang="en-US" altLang="zh-CN" dirty="0"/>
              <a:t>2D</a:t>
            </a:r>
            <a:r>
              <a:rPr lang="zh-CN" altLang="en-US" dirty="0"/>
              <a:t>机翼仿真进行了探索，确定了整个方法论，今年推广到了</a:t>
            </a:r>
            <a:r>
              <a:rPr lang="en-US" altLang="zh-CN" dirty="0"/>
              <a:t>3D</a:t>
            </a:r>
            <a:r>
              <a:rPr lang="zh-CN" altLang="en-US"/>
              <a:t>的机翼的模拟。下面我就逐一汇报我的目前的研究进展。</a:t>
            </a:r>
          </a:p>
          <a:p>
            <a:endParaRPr lang="zh-CN" altLang="en-US"/>
          </a:p>
        </p:txBody>
      </p:sp>
      <p:sp>
        <p:nvSpPr>
          <p:cNvPr id="4" name="灯片编号占位符 3"/>
          <p:cNvSpPr>
            <a:spLocks noGrp="1"/>
          </p:cNvSpPr>
          <p:nvPr>
            <p:ph type="sldNum" sz="quarter" idx="5"/>
          </p:nvPr>
        </p:nvSpPr>
        <p:spPr/>
        <p:txBody>
          <a:bodyPr/>
          <a:lstStyle/>
          <a:p>
            <a:fld id="{5ECC683A-F397-43E8-B1BA-101F17848AE2}" type="slidenum">
              <a:rPr lang="zh-CN" altLang="en-US" smtClean="0"/>
              <a:t>30</a:t>
            </a:fld>
            <a:endParaRPr lang="zh-CN" altLang="en-US"/>
          </a:p>
        </p:txBody>
      </p:sp>
    </p:spTree>
    <p:extLst>
      <p:ext uri="{BB962C8B-B14F-4D97-AF65-F5344CB8AC3E}">
        <p14:creationId xmlns:p14="http://schemas.microsoft.com/office/powerpoint/2010/main" val="16650869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altLang="zh-CN" dirty="0"/>
              <a:t>Unsupervised pretraining: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1200" b="0" i="1"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0" i="1"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a) </a:t>
            </a:r>
            <a:r>
              <a:rPr kumimoji="0" lang="zh-CN" altLang="en-US" sz="1200" b="0" i="1"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基于</a:t>
            </a:r>
            <a:r>
              <a:rPr kumimoji="0" lang="zh-CN" altLang="en-US" sz="1200" b="1" i="1"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区域感知多块分解</a:t>
            </a:r>
            <a:r>
              <a:rPr kumimoji="0" lang="zh-CN" altLang="en-US" sz="1200" b="0" i="1"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技术，分解原始流场区域；</a:t>
            </a:r>
            <a:endParaRPr kumimoji="0" lang="en-US" altLang="zh-CN" sz="1200" b="0" i="1"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0" i="1"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b) </a:t>
            </a:r>
            <a:r>
              <a:rPr kumimoji="0" lang="zh-CN" altLang="en-US" sz="1200" b="0" i="1"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基于</a:t>
            </a:r>
            <a:r>
              <a:rPr kumimoji="0" lang="zh-CN" altLang="en-US" sz="1200" b="1" i="1"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雅格比坐标转换</a:t>
            </a:r>
            <a:r>
              <a:rPr kumimoji="0" lang="zh-CN" altLang="en-US" sz="1200" b="0" i="1"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变换计算域，融合多块流场，构建</a:t>
            </a:r>
            <a:r>
              <a:rPr kumimoji="0" lang="en-US" altLang="zh-CN" sz="1200" b="0" i="1"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AI</a:t>
            </a:r>
            <a:r>
              <a:rPr kumimoji="0" lang="zh-CN" altLang="en-US" sz="1200" b="0" i="1"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张量化数据输入；</a:t>
            </a:r>
            <a:endParaRPr kumimoji="0" lang="en-US" altLang="zh-CN" sz="1200" b="0" i="1"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0" i="1"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c) </a:t>
            </a:r>
            <a:r>
              <a:rPr kumimoji="0" lang="zh-CN" altLang="en-US" sz="1200" b="0" i="1"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构建</a:t>
            </a:r>
            <a:r>
              <a:rPr kumimoji="0" lang="en-US" altLang="zh-CN" sz="1200" b="1" i="1" u="none" strike="noStrike" kern="1200" cap="none" spc="0" normalizeH="0" baseline="0" noProof="0" dirty="0" err="1">
                <a:ln>
                  <a:noFill/>
                </a:ln>
                <a:solidFill>
                  <a:srgbClr val="FF0000"/>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AutoEncoder</a:t>
            </a:r>
            <a:r>
              <a:rPr kumimoji="0" lang="zh-CN" altLang="en-US" sz="1200" b="0" i="1"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模型，寻找高维流场特征的</a:t>
            </a:r>
            <a:r>
              <a:rPr kumimoji="0" lang="zh-CN" altLang="en-US" sz="1200" b="1" i="1"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隐式空间的低维表征</a:t>
            </a:r>
            <a:endParaRPr lang="en-US" altLang="zh-CN" dirty="0"/>
          </a:p>
          <a:p>
            <a:pPr marL="0" indent="0">
              <a:buNone/>
            </a:pPr>
            <a:endParaRPr lang="en-US" altLang="zh-CN" dirty="0"/>
          </a:p>
          <a:p>
            <a:pPr marL="0" indent="0">
              <a:buNone/>
            </a:pPr>
            <a:r>
              <a:rPr lang="en-US" altLang="zh-CN" dirty="0"/>
              <a:t>2. Supervised finetuning</a:t>
            </a:r>
          </a:p>
          <a:p>
            <a:pPr marL="0" indent="0">
              <a:buNone/>
            </a:pPr>
            <a:endParaRPr lang="en-US" altLang="zh-CN" dirty="0"/>
          </a:p>
          <a:p>
            <a:pPr marL="228600" marR="0" lvl="0" indent="-228600" algn="l" defTabSz="914400" rtl="0" eaLnBrk="1" fontAlgn="auto" latinLnBrk="0" hangingPunct="1">
              <a:lnSpc>
                <a:spcPct val="100000"/>
              </a:lnSpc>
              <a:spcBef>
                <a:spcPts val="0"/>
              </a:spcBef>
              <a:spcAft>
                <a:spcPts val="0"/>
              </a:spcAft>
              <a:buClrTx/>
              <a:buSzTx/>
              <a:buFontTx/>
              <a:buAutoNum type="alphaLcPeriod"/>
              <a:tabLst/>
              <a:defRPr/>
            </a:pPr>
            <a:r>
              <a:rPr kumimoji="0" lang="zh-CN" altLang="en-US" sz="1200" b="1" i="1"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保留</a:t>
            </a:r>
            <a:r>
              <a:rPr kumimoji="0" lang="en-US" altLang="zh-CN" sz="1200" b="0" i="1"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AE</a:t>
            </a:r>
            <a:r>
              <a:rPr kumimoji="0" lang="zh-CN" altLang="en-US" sz="1200" b="0" i="1"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模型中</a:t>
            </a:r>
            <a:r>
              <a:rPr kumimoji="0" lang="en-US" altLang="zh-CN" sz="1200" b="0" i="1"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Decoder</a:t>
            </a:r>
            <a:r>
              <a:rPr kumimoji="0" lang="zh-CN" altLang="en-US" sz="1200" b="0" i="1"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模型</a:t>
            </a:r>
            <a:r>
              <a:rPr kumimoji="0" lang="zh-CN" altLang="en-US" sz="1200" b="0" i="1"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部分，进行微调；</a:t>
            </a:r>
            <a:endParaRPr kumimoji="0" lang="en-US" altLang="zh-CN" sz="1200" b="0" i="1"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603050405020304" pitchFamily="18" charset="0"/>
            </a:endParaRPr>
          </a:p>
          <a:p>
            <a:pPr marL="228600" marR="0" lvl="0" indent="-228600" algn="l" defTabSz="914400" rtl="0" eaLnBrk="1" fontAlgn="auto" latinLnBrk="0" hangingPunct="1">
              <a:lnSpc>
                <a:spcPct val="100000"/>
              </a:lnSpc>
              <a:spcBef>
                <a:spcPts val="0"/>
              </a:spcBef>
              <a:spcAft>
                <a:spcPts val="0"/>
              </a:spcAft>
              <a:buClrTx/>
              <a:buSzTx/>
              <a:buFontTx/>
              <a:buAutoNum type="alphaLcPeriod"/>
              <a:tabLst/>
              <a:defRPr/>
            </a:pPr>
            <a:r>
              <a:rPr kumimoji="0" lang="zh-CN" altLang="en-US" sz="1200" b="0" i="1"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设计</a:t>
            </a:r>
            <a:r>
              <a:rPr kumimoji="0" lang="en-US" altLang="zh-CN" sz="1200" b="0" i="1" u="none" strike="noStrike" kern="1200" cap="none" spc="0" normalizeH="0" baseline="0" noProof="0" dirty="0" err="1">
                <a:ln>
                  <a:noFill/>
                </a:ln>
                <a:solidFill>
                  <a:srgbClr val="FF0000"/>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MoE</a:t>
            </a:r>
            <a:r>
              <a:rPr kumimoji="0" lang="en-US" altLang="zh-CN" sz="1200" b="0" i="1"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-Decode</a:t>
            </a:r>
            <a:r>
              <a:rPr kumimoji="0" lang="en-US" altLang="zh-CN" sz="1200" b="0" i="1"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r</a:t>
            </a:r>
            <a:r>
              <a:rPr kumimoji="0" lang="zh-CN" altLang="en-US" sz="1200" b="0" i="1"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模型，构建</a:t>
            </a:r>
            <a:r>
              <a:rPr kumimoji="0" lang="zh-CN" altLang="en-US" sz="1200" b="1" i="1"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飞行参数和翼型几何</a:t>
            </a:r>
            <a:r>
              <a:rPr kumimoji="0" lang="zh-CN" altLang="en-US" sz="1200" b="0" i="1"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与流场</a:t>
            </a:r>
            <a:r>
              <a:rPr kumimoji="0" lang="zh-CN" altLang="en-US" sz="1200" b="1" i="1"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隐式空间低维特征</a:t>
            </a:r>
            <a:r>
              <a:rPr kumimoji="0" lang="zh-CN" altLang="en-US" sz="1200" b="0" i="1"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间的映射；</a:t>
            </a:r>
            <a:endParaRPr kumimoji="0" lang="en-US" altLang="zh-CN" sz="1200" b="0" i="1"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603050405020304" pitchFamily="18" charset="0"/>
            </a:endParaRPr>
          </a:p>
          <a:p>
            <a:pPr marL="228600" marR="0" lvl="0" indent="-228600" algn="l" defTabSz="914400" rtl="0" eaLnBrk="1" fontAlgn="auto" latinLnBrk="0" hangingPunct="1">
              <a:lnSpc>
                <a:spcPct val="100000"/>
              </a:lnSpc>
              <a:spcBef>
                <a:spcPts val="0"/>
              </a:spcBef>
              <a:spcAft>
                <a:spcPts val="0"/>
              </a:spcAft>
              <a:buClrTx/>
              <a:buSzTx/>
              <a:buFontTx/>
              <a:buAutoNum type="alphaLcPeriod"/>
              <a:tabLst/>
              <a:defRPr/>
            </a:pPr>
            <a:r>
              <a:rPr kumimoji="0" lang="zh-CN" altLang="en-US" sz="1200" b="0" i="1"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基于仿真经验，</a:t>
            </a:r>
            <a:r>
              <a:rPr kumimoji="0" lang="en-US" altLang="zh-CN" sz="1200" b="0" i="1" u="none" strike="noStrike" kern="1200" cap="none" spc="0" normalizeH="0" baseline="0" noProof="0" dirty="0" err="1">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MoE</a:t>
            </a:r>
            <a:r>
              <a:rPr kumimoji="0" lang="zh-CN" altLang="en-US" sz="1200" b="0" i="1"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部分区分不同飞行参数之间的流场区别，提升模型的表达能力</a:t>
            </a:r>
            <a:endParaRPr lang="en-US" altLang="zh-CN" dirty="0"/>
          </a:p>
          <a:p>
            <a:pPr marL="0" indent="0">
              <a:buNone/>
            </a:pPr>
            <a:endParaRPr lang="en-US" altLang="zh-CN" dirty="0"/>
          </a:p>
          <a:p>
            <a:pPr marL="0" indent="0">
              <a:buNone/>
            </a:pPr>
            <a:r>
              <a:rPr lang="en-US" altLang="zh-CN" dirty="0"/>
              <a:t>3. </a:t>
            </a:r>
            <a:r>
              <a:rPr lang="en-US" altLang="zh-CN" dirty="0" err="1"/>
              <a:t>MoE</a:t>
            </a:r>
            <a:r>
              <a:rPr lang="en-US" altLang="zh-CN" dirty="0"/>
              <a:t> deployment</a:t>
            </a:r>
            <a:endParaRPr lang="zh-CN" altLang="en-US" dirty="0"/>
          </a:p>
        </p:txBody>
      </p:sp>
      <p:sp>
        <p:nvSpPr>
          <p:cNvPr id="4" name="灯片编号占位符 3"/>
          <p:cNvSpPr>
            <a:spLocks noGrp="1"/>
          </p:cNvSpPr>
          <p:nvPr>
            <p:ph type="sldNum" sz="quarter" idx="5"/>
          </p:nvPr>
        </p:nvSpPr>
        <p:spPr/>
        <p:txBody>
          <a:bodyPr/>
          <a:lstStyle/>
          <a:p>
            <a:fld id="{5ECC683A-F397-43E8-B1BA-101F17848AE2}" type="slidenum">
              <a:rPr lang="zh-CN" altLang="en-US" smtClean="0"/>
              <a:t>36</a:t>
            </a:fld>
            <a:endParaRPr lang="zh-CN" altLang="en-US"/>
          </a:p>
        </p:txBody>
      </p:sp>
    </p:spTree>
    <p:extLst>
      <p:ext uri="{BB962C8B-B14F-4D97-AF65-F5344CB8AC3E}">
        <p14:creationId xmlns:p14="http://schemas.microsoft.com/office/powerpoint/2010/main" val="15093239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1"/>
      </p:bgRef>
    </p:bg>
    <p:spTree>
      <p:nvGrpSpPr>
        <p:cNvPr id="1" name=""/>
        <p:cNvGrpSpPr/>
        <p:nvPr/>
      </p:nvGrpSpPr>
      <p:grpSpPr>
        <a:xfrm>
          <a:off x="0" y="0"/>
          <a:ext cx="0" cy="0"/>
          <a:chOff x="0" y="0"/>
          <a:chExt cx="0" cy="0"/>
        </a:xfrm>
      </p:grpSpPr>
      <p:sp>
        <p:nvSpPr>
          <p:cNvPr id="8" name="Title 7"/>
          <p:cNvSpPr>
            <a:spLocks noGrp="1"/>
          </p:cNvSpPr>
          <p:nvPr>
            <p:ph type="ctrTitle"/>
          </p:nvPr>
        </p:nvSpPr>
        <p:spPr>
          <a:xfrm>
            <a:off x="2286000" y="3124200"/>
            <a:ext cx="6172200" cy="1894362"/>
          </a:xfrm>
        </p:spPr>
        <p:txBody>
          <a:bodyPr/>
          <a:lstStyle>
            <a:lvl1pPr>
              <a:defRPr b="1"/>
            </a:lvl1pPr>
          </a:lstStyle>
          <a:p>
            <a:r>
              <a:rPr kumimoji="0" lang="en-US" altLang="zh-CN"/>
              <a:t>Click to edit Master title style</a:t>
            </a:r>
            <a:endParaRPr kumimoji="0" lang="en-US"/>
          </a:p>
        </p:txBody>
      </p:sp>
      <p:sp>
        <p:nvSpPr>
          <p:cNvPr id="9" name="Subtitle 8"/>
          <p:cNvSpPr>
            <a:spLocks noGrp="1"/>
          </p:cNvSpPr>
          <p:nvPr>
            <p:ph type="subTitle" idx="1"/>
          </p:nvPr>
        </p:nvSpPr>
        <p:spPr>
          <a:xfrm>
            <a:off x="2286000" y="5003322"/>
            <a:ext cx="6172200" cy="1371600"/>
          </a:xfrm>
        </p:spPr>
        <p:txBody>
          <a:bodyPr/>
          <a:lstStyle>
            <a:lvl1pPr marL="0" indent="0" algn="l">
              <a:buNone/>
              <a:defRPr sz="1800" b="1">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ltLang="zh-CN"/>
              <a:t>Click to edit Master subtitle style</a:t>
            </a:r>
            <a:endParaRPr kumimoji="0" lang="en-US"/>
          </a:p>
        </p:txBody>
      </p:sp>
      <p:sp>
        <p:nvSpPr>
          <p:cNvPr id="28" name="Date Placeholder 27"/>
          <p:cNvSpPr>
            <a:spLocks noGrp="1"/>
          </p:cNvSpPr>
          <p:nvPr>
            <p:ph type="dt" sz="half" idx="10"/>
          </p:nvPr>
        </p:nvSpPr>
        <p:spPr bwMode="auto">
          <a:xfrm rot="5400000">
            <a:off x="7764621" y="1174097"/>
            <a:ext cx="2286000" cy="381000"/>
          </a:xfrm>
        </p:spPr>
        <p:txBody>
          <a:bodyPr/>
          <a:lstStyle/>
          <a:p>
            <a:fld id="{1D8BD707-D9CF-40AE-B4C6-C98DA3205C09}" type="datetimeFigureOut">
              <a:rPr lang="en-US" smtClean="0"/>
              <a:pPr/>
              <a:t>12/14/2023</a:t>
            </a:fld>
            <a:endParaRPr lang="en-US"/>
          </a:p>
        </p:txBody>
      </p:sp>
      <p:sp>
        <p:nvSpPr>
          <p:cNvPr id="17" name="Footer Placeholder 16"/>
          <p:cNvSpPr>
            <a:spLocks noGrp="1"/>
          </p:cNvSpPr>
          <p:nvPr>
            <p:ph type="ftr" sz="quarter" idx="11"/>
          </p:nvPr>
        </p:nvSpPr>
        <p:spPr bwMode="auto">
          <a:xfrm rot="5400000">
            <a:off x="7077269" y="4181669"/>
            <a:ext cx="3657600" cy="384048"/>
          </a:xfrm>
        </p:spPr>
        <p:txBody>
          <a:bodyPr/>
          <a:lstStyle/>
          <a:p>
            <a:endParaRPr lang="en-US"/>
          </a:p>
        </p:txBody>
      </p:sp>
      <p:sp>
        <p:nvSpPr>
          <p:cNvPr id="10" name="Rectangle 9"/>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Rectangle 11"/>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4" name="Rectangle 13"/>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9" name="Rectangle 18"/>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Straight Connector 10"/>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8" name="Straight Connector 17"/>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0" name="Straight Connector 19"/>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6" name="Straight Connector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5" name="Straight Connector 14"/>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2" name="Straight Connector 21"/>
          <p:cNvSpPr>
            <a:spLocks noChangeShapeType="1"/>
          </p:cNvSpPr>
          <p:nvPr/>
        </p:nvSpPr>
        <p:spPr bwMode="auto">
          <a:xfrm>
            <a:off x="9113856"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7" name="Rectangle 26"/>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Oval 20"/>
          <p:cNvSpPr/>
          <p:nvPr/>
        </p:nvSpPr>
        <p:spPr bwMode="auto">
          <a:xfrm>
            <a:off x="609600" y="3429000"/>
            <a:ext cx="1295400" cy="1295400"/>
          </a:xfrm>
          <a:prstGeom prst="ellipse">
            <a:avLst/>
          </a:prstGeom>
          <a:solidFill>
            <a:schemeClr val="accent1"/>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Oval 22"/>
          <p:cNvSpPr/>
          <p:nvPr/>
        </p:nvSpPr>
        <p:spPr bwMode="auto">
          <a:xfrm>
            <a:off x="1309632"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4" name="Oval 23"/>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6" name="Oval 25"/>
          <p:cNvSpPr/>
          <p:nvPr/>
        </p:nvSpPr>
        <p:spPr bwMode="auto">
          <a:xfrm>
            <a:off x="1664208" y="5788152"/>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5" name="Oval 24"/>
          <p:cNvSpPr/>
          <p:nvPr/>
        </p:nvSpPr>
        <p:spPr>
          <a:xfrm>
            <a:off x="1905000" y="4495800"/>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9" name="Slide Number Placeholder 28"/>
          <p:cNvSpPr>
            <a:spLocks noGrp="1"/>
          </p:cNvSpPr>
          <p:nvPr>
            <p:ph type="sldNum" sz="quarter" idx="12"/>
          </p:nvPr>
        </p:nvSpPr>
        <p:spPr bwMode="auto">
          <a:xfrm>
            <a:off x="1325544" y="4928702"/>
            <a:ext cx="609600" cy="517524"/>
          </a:xfrm>
        </p:spPr>
        <p:txBody>
          <a:bodyPr/>
          <a:lstStyle/>
          <a:p>
            <a:fld id="{B6F15528-21DE-4FAA-801E-634DDDAF4B2B}"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ltLang="zh-CN"/>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altLang="zh-CN"/>
              <a:t>Click to edit Master text styles</a:t>
            </a:r>
          </a:p>
          <a:p>
            <a:pPr lvl="1" eaLnBrk="1" latinLnBrk="0" hangingPunct="1"/>
            <a:r>
              <a:rPr lang="en-US" altLang="zh-CN"/>
              <a:t>Second level</a:t>
            </a:r>
          </a:p>
          <a:p>
            <a:pPr lvl="2" eaLnBrk="1" latinLnBrk="0" hangingPunct="1"/>
            <a:r>
              <a:rPr lang="en-US" altLang="zh-CN"/>
              <a:t>Third level</a:t>
            </a:r>
          </a:p>
          <a:p>
            <a:pPr lvl="3" eaLnBrk="1" latinLnBrk="0" hangingPunct="1"/>
            <a:r>
              <a:rPr lang="en-US" altLang="zh-CN"/>
              <a:t>Fourth level</a:t>
            </a:r>
          </a:p>
          <a:p>
            <a:pPr lvl="4" eaLnBrk="1" latinLnBrk="0" hangingPunct="1"/>
            <a:r>
              <a:rPr lang="en-US" altLang="zh-CN"/>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pPr/>
              <a:t>12/14/2023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1676400" cy="5851525"/>
          </a:xfrm>
        </p:spPr>
        <p:txBody>
          <a:bodyPr vert="eaVert"/>
          <a:lstStyle/>
          <a:p>
            <a:r>
              <a:rPr kumimoji="0" lang="en-US" altLang="zh-CN"/>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altLang="zh-CN"/>
              <a:t>Click to edit Master text styles</a:t>
            </a:r>
          </a:p>
          <a:p>
            <a:pPr lvl="1" eaLnBrk="1" latinLnBrk="0" hangingPunct="1"/>
            <a:r>
              <a:rPr lang="en-US" altLang="zh-CN"/>
              <a:t>Second level</a:t>
            </a:r>
          </a:p>
          <a:p>
            <a:pPr lvl="2" eaLnBrk="1" latinLnBrk="0" hangingPunct="1"/>
            <a:r>
              <a:rPr lang="en-US" altLang="zh-CN"/>
              <a:t>Third level</a:t>
            </a:r>
          </a:p>
          <a:p>
            <a:pPr lvl="3" eaLnBrk="1" latinLnBrk="0" hangingPunct="1"/>
            <a:r>
              <a:rPr lang="en-US" altLang="zh-CN"/>
              <a:t>Fourth level</a:t>
            </a:r>
          </a:p>
          <a:p>
            <a:pPr lvl="4" eaLnBrk="1" latinLnBrk="0" hangingPunct="1"/>
            <a:r>
              <a:rPr lang="en-US" altLang="zh-CN"/>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pPr/>
              <a:t>12/14/2023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ltLang="zh-CN"/>
              <a:t>Click to edit Master title style</a:t>
            </a:r>
            <a:endParaRPr kumimoji="0" lang="en-US"/>
          </a:p>
        </p:txBody>
      </p:sp>
      <p:sp>
        <p:nvSpPr>
          <p:cNvPr id="8" name="Content Placeholder 7"/>
          <p:cNvSpPr>
            <a:spLocks noGrp="1"/>
          </p:cNvSpPr>
          <p:nvPr>
            <p:ph sz="quarter" idx="1"/>
          </p:nvPr>
        </p:nvSpPr>
        <p:spPr>
          <a:xfrm>
            <a:off x="457200" y="1600200"/>
            <a:ext cx="7467600" cy="4873752"/>
          </a:xfrm>
        </p:spPr>
        <p:txBody>
          <a:bodyPr/>
          <a:lstStyle/>
          <a:p>
            <a:pPr lvl="0" eaLnBrk="1" latinLnBrk="0" hangingPunct="1"/>
            <a:r>
              <a:rPr lang="en-US" altLang="zh-CN"/>
              <a:t>Click to edit Master text styles</a:t>
            </a:r>
          </a:p>
          <a:p>
            <a:pPr lvl="1" eaLnBrk="1" latinLnBrk="0" hangingPunct="1"/>
            <a:r>
              <a:rPr lang="en-US" altLang="zh-CN"/>
              <a:t>Second level</a:t>
            </a:r>
          </a:p>
          <a:p>
            <a:pPr lvl="2" eaLnBrk="1" latinLnBrk="0" hangingPunct="1"/>
            <a:r>
              <a:rPr lang="en-US" altLang="zh-CN"/>
              <a:t>Third level</a:t>
            </a:r>
          </a:p>
          <a:p>
            <a:pPr lvl="3" eaLnBrk="1" latinLnBrk="0" hangingPunct="1"/>
            <a:r>
              <a:rPr lang="en-US" altLang="zh-CN"/>
              <a:t>Fourth level</a:t>
            </a:r>
          </a:p>
          <a:p>
            <a:pPr lvl="4" eaLnBrk="1" latinLnBrk="0" hangingPunct="1"/>
            <a:r>
              <a:rPr lang="en-US" altLang="zh-CN"/>
              <a:t>Fifth level</a:t>
            </a:r>
            <a:endParaRPr kumimoji="0" lang="en-US"/>
          </a:p>
        </p:txBody>
      </p:sp>
      <p:sp>
        <p:nvSpPr>
          <p:cNvPr id="7" name="Date Placeholder 6"/>
          <p:cNvSpPr>
            <a:spLocks noGrp="1"/>
          </p:cNvSpPr>
          <p:nvPr>
            <p:ph type="dt" sz="half" idx="14"/>
          </p:nvPr>
        </p:nvSpPr>
        <p:spPr/>
        <p:txBody>
          <a:bodyPr rtlCol="0"/>
          <a:lstStyle/>
          <a:p>
            <a:fld id="{1D8BD707-D9CF-40AE-B4C6-C98DA3205C09}" type="datetimeFigureOut">
              <a:rPr lang="en-US" smtClean="0"/>
              <a:pPr/>
              <a:t>12/14/2023</a:t>
            </a:fld>
            <a:endParaRPr lang="en-US"/>
          </a:p>
        </p:txBody>
      </p:sp>
      <p:sp>
        <p:nvSpPr>
          <p:cNvPr id="9" name="Slide Number Placeholder 8"/>
          <p:cNvSpPr>
            <a:spLocks noGrp="1"/>
          </p:cNvSpPr>
          <p:nvPr>
            <p:ph type="sldNum" sz="quarter" idx="15"/>
          </p:nvPr>
        </p:nvSpPr>
        <p:spPr/>
        <p:txBody>
          <a:bodyPr rtlCol="0"/>
          <a:lstStyle/>
          <a:p>
            <a:fld id="{B6F15528-21DE-4FAA-801E-634DDDAF4B2B}" type="slidenum">
              <a:rPr lang="en-US" smtClean="0"/>
              <a:pPr/>
              <a:t>‹#›</a:t>
            </a:fld>
            <a:endParaRPr lang="en-US"/>
          </a:p>
        </p:txBody>
      </p:sp>
      <p:sp>
        <p:nvSpPr>
          <p:cNvPr id="10" name="Footer Placeholder 9"/>
          <p:cNvSpPr>
            <a:spLocks noGrp="1"/>
          </p:cNvSpPr>
          <p:nvPr>
            <p:ph type="ftr" sz="quarter" idx="16"/>
          </p:nvPr>
        </p:nvSpPr>
        <p:spPr/>
        <p:txBody>
          <a:bodyPr rtlCol="0"/>
          <a:lstStyle/>
          <a:p>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2286000" y="2895600"/>
            <a:ext cx="6172200" cy="2053590"/>
          </a:xfrm>
        </p:spPr>
        <p:txBody>
          <a:bodyPr/>
          <a:lstStyle>
            <a:lvl1pPr algn="l">
              <a:buNone/>
              <a:defRPr sz="3000" b="1" cap="small" baseline="0"/>
            </a:lvl1pPr>
          </a:lstStyle>
          <a:p>
            <a:r>
              <a:rPr kumimoji="0" lang="en-US" altLang="zh-CN"/>
              <a:t>Click to edit Master title style</a:t>
            </a:r>
            <a:endParaRPr kumimoji="0" lang="en-US"/>
          </a:p>
        </p:txBody>
      </p:sp>
      <p:sp>
        <p:nvSpPr>
          <p:cNvPr id="3" name="Text Placeholder 2"/>
          <p:cNvSpPr>
            <a:spLocks noGrp="1"/>
          </p:cNvSpPr>
          <p:nvPr>
            <p:ph type="body" idx="1"/>
          </p:nvPr>
        </p:nvSpPr>
        <p:spPr>
          <a:xfrm>
            <a:off x="2286000" y="5010150"/>
            <a:ext cx="6172200" cy="1371600"/>
          </a:xfrm>
        </p:spPr>
        <p:txBody>
          <a:bodyPr anchor="t"/>
          <a:lstStyle>
            <a:lvl1pPr marL="0" indent="0">
              <a:buNone/>
              <a:defRPr sz="1800" b="1">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ltLang="zh-CN"/>
              <a:t>Click to edit Master text styles</a:t>
            </a:r>
          </a:p>
        </p:txBody>
      </p:sp>
      <p:sp>
        <p:nvSpPr>
          <p:cNvPr id="4" name="Date Placeholder 3"/>
          <p:cNvSpPr>
            <a:spLocks noGrp="1"/>
          </p:cNvSpPr>
          <p:nvPr>
            <p:ph type="dt" sz="half" idx="10"/>
          </p:nvPr>
        </p:nvSpPr>
        <p:spPr bwMode="auto">
          <a:xfrm rot="5400000">
            <a:off x="7763256" y="1170432"/>
            <a:ext cx="2286000" cy="381000"/>
          </a:xfrm>
        </p:spPr>
        <p:txBody>
          <a:bodyPr/>
          <a:lstStyle/>
          <a:p>
            <a:fld id="{1D8BD707-D9CF-40AE-B4C6-C98DA3205C09}" type="datetimeFigureOut">
              <a:rPr lang="en-US" smtClean="0"/>
              <a:pPr/>
              <a:t>12/14/2023</a:t>
            </a:fld>
            <a:endParaRPr lang="en-US"/>
          </a:p>
        </p:txBody>
      </p:sp>
      <p:sp>
        <p:nvSpPr>
          <p:cNvPr id="5" name="Footer Placeholder 4"/>
          <p:cNvSpPr>
            <a:spLocks noGrp="1"/>
          </p:cNvSpPr>
          <p:nvPr>
            <p:ph type="ftr" sz="quarter" idx="11"/>
          </p:nvPr>
        </p:nvSpPr>
        <p:spPr bwMode="auto">
          <a:xfrm rot="5400000">
            <a:off x="7077456" y="4178808"/>
            <a:ext cx="3657600" cy="384048"/>
          </a:xfrm>
        </p:spPr>
        <p:txBody>
          <a:bodyPr/>
          <a:lstStyle/>
          <a:p>
            <a:endParaRPr lang="en-US"/>
          </a:p>
        </p:txBody>
      </p:sp>
      <p:sp>
        <p:nvSpPr>
          <p:cNvPr id="9" name="Rectangle 8"/>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Rectangle 11"/>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Straight Connector 12"/>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Straight Connector 13"/>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5" name="Straight Connector 14"/>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6" name="Straight Connector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7" name="Straight Connector 16"/>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8" name="Rectangle 17"/>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9" name="Oval 18"/>
          <p:cNvSpPr/>
          <p:nvPr/>
        </p:nvSpPr>
        <p:spPr bwMode="auto">
          <a:xfrm>
            <a:off x="609600" y="3429000"/>
            <a:ext cx="1295400" cy="129540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0" name="Oval 19"/>
          <p:cNvSpPr/>
          <p:nvPr/>
        </p:nvSpPr>
        <p:spPr bwMode="auto">
          <a:xfrm>
            <a:off x="1324704"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Oval 20"/>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2" name="Oval 21"/>
          <p:cNvSpPr/>
          <p:nvPr/>
        </p:nvSpPr>
        <p:spPr bwMode="auto">
          <a:xfrm>
            <a:off x="1664208" y="5791200"/>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Oval 22"/>
          <p:cNvSpPr/>
          <p:nvPr/>
        </p:nvSpPr>
        <p:spPr bwMode="auto">
          <a:xfrm>
            <a:off x="1879040" y="4479888"/>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6" name="Straight Connector 25"/>
          <p:cNvSpPr>
            <a:spLocks noChangeShapeType="1"/>
          </p:cNvSpPr>
          <p:nvPr/>
        </p:nvSpPr>
        <p:spPr bwMode="auto">
          <a:xfrm>
            <a:off x="9097944"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6" name="Slide Number Placeholder 5"/>
          <p:cNvSpPr>
            <a:spLocks noGrp="1"/>
          </p:cNvSpPr>
          <p:nvPr>
            <p:ph type="sldNum" sz="quarter" idx="12"/>
          </p:nvPr>
        </p:nvSpPr>
        <p:spPr bwMode="auto">
          <a:xfrm>
            <a:off x="1340616" y="4928702"/>
            <a:ext cx="609600" cy="517524"/>
          </a:xfrm>
        </p:spPr>
        <p:txBody>
          <a:bodyPr/>
          <a:lstStyle/>
          <a:p>
            <a:fld id="{B6F15528-21DE-4FAA-801E-634DDDAF4B2B}"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ltLang="zh-CN"/>
              <a:t>Click to edit Master title style</a:t>
            </a:r>
            <a:endParaRPr kumimoji="0" lang="en-US"/>
          </a:p>
        </p:txBody>
      </p:sp>
      <p:sp>
        <p:nvSpPr>
          <p:cNvPr id="5" name="Date Placeholder 4"/>
          <p:cNvSpPr>
            <a:spLocks noGrp="1"/>
          </p:cNvSpPr>
          <p:nvPr>
            <p:ph type="dt" sz="half" idx="10"/>
          </p:nvPr>
        </p:nvSpPr>
        <p:spPr/>
        <p:txBody>
          <a:bodyPr/>
          <a:lstStyle/>
          <a:p>
            <a:fld id="{1D8BD707-D9CF-40AE-B4C6-C98DA3205C09}" type="datetimeFigureOut">
              <a:rPr lang="en-US" smtClean="0"/>
              <a:pPr/>
              <a:t>12/14/2023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
        <p:nvSpPr>
          <p:cNvPr id="9" name="Content Placeholder 8"/>
          <p:cNvSpPr>
            <a:spLocks noGrp="1"/>
          </p:cNvSpPr>
          <p:nvPr>
            <p:ph sz="quarter" idx="1"/>
          </p:nvPr>
        </p:nvSpPr>
        <p:spPr>
          <a:xfrm>
            <a:off x="457200" y="1600200"/>
            <a:ext cx="3657600" cy="4572000"/>
          </a:xfrm>
        </p:spPr>
        <p:txBody>
          <a:bodyPr/>
          <a:lstStyle/>
          <a:p>
            <a:pPr lvl="0" eaLnBrk="1" latinLnBrk="0" hangingPunct="1"/>
            <a:r>
              <a:rPr lang="en-US" altLang="zh-CN"/>
              <a:t>Click to edit Master text styles</a:t>
            </a:r>
          </a:p>
          <a:p>
            <a:pPr lvl="1" eaLnBrk="1" latinLnBrk="0" hangingPunct="1"/>
            <a:r>
              <a:rPr lang="en-US" altLang="zh-CN"/>
              <a:t>Second level</a:t>
            </a:r>
          </a:p>
          <a:p>
            <a:pPr lvl="2" eaLnBrk="1" latinLnBrk="0" hangingPunct="1"/>
            <a:r>
              <a:rPr lang="en-US" altLang="zh-CN"/>
              <a:t>Third level</a:t>
            </a:r>
          </a:p>
          <a:p>
            <a:pPr lvl="3" eaLnBrk="1" latinLnBrk="0" hangingPunct="1"/>
            <a:r>
              <a:rPr lang="en-US" altLang="zh-CN"/>
              <a:t>Fourth level</a:t>
            </a:r>
          </a:p>
          <a:p>
            <a:pPr lvl="4" eaLnBrk="1" latinLnBrk="0" hangingPunct="1"/>
            <a:r>
              <a:rPr lang="en-US" altLang="zh-CN"/>
              <a:t>Fifth level</a:t>
            </a:r>
            <a:endParaRPr kumimoji="0" lang="en-US"/>
          </a:p>
        </p:txBody>
      </p:sp>
      <p:sp>
        <p:nvSpPr>
          <p:cNvPr id="11" name="Content Placeholder 10"/>
          <p:cNvSpPr>
            <a:spLocks noGrp="1"/>
          </p:cNvSpPr>
          <p:nvPr>
            <p:ph sz="quarter" idx="2"/>
          </p:nvPr>
        </p:nvSpPr>
        <p:spPr>
          <a:xfrm>
            <a:off x="4270248" y="1600200"/>
            <a:ext cx="3657600" cy="4572000"/>
          </a:xfrm>
        </p:spPr>
        <p:txBody>
          <a:bodyPr/>
          <a:lstStyle/>
          <a:p>
            <a:pPr lvl="0" eaLnBrk="1" latinLnBrk="0" hangingPunct="1"/>
            <a:r>
              <a:rPr lang="en-US" altLang="zh-CN"/>
              <a:t>Click to edit Master text styles</a:t>
            </a:r>
          </a:p>
          <a:p>
            <a:pPr lvl="1" eaLnBrk="1" latinLnBrk="0" hangingPunct="1"/>
            <a:r>
              <a:rPr lang="en-US" altLang="zh-CN"/>
              <a:t>Second level</a:t>
            </a:r>
          </a:p>
          <a:p>
            <a:pPr lvl="2" eaLnBrk="1" latinLnBrk="0" hangingPunct="1"/>
            <a:r>
              <a:rPr lang="en-US" altLang="zh-CN"/>
              <a:t>Third level</a:t>
            </a:r>
          </a:p>
          <a:p>
            <a:pPr lvl="3" eaLnBrk="1" latinLnBrk="0" hangingPunct="1"/>
            <a:r>
              <a:rPr lang="en-US" altLang="zh-CN"/>
              <a:t>Fourth level</a:t>
            </a:r>
          </a:p>
          <a:p>
            <a:pPr lvl="4" eaLnBrk="1" latinLnBrk="0" hangingPunct="1"/>
            <a:r>
              <a:rPr lang="en-US" altLang="zh-CN"/>
              <a:t>Fifth level</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7543800" cy="1143000"/>
          </a:xfrm>
        </p:spPr>
        <p:txBody>
          <a:bodyPr anchor="b"/>
          <a:lstStyle>
            <a:lvl1pPr>
              <a:defRPr/>
            </a:lvl1pPr>
          </a:lstStyle>
          <a:p>
            <a:r>
              <a:rPr kumimoji="0" lang="en-US" altLang="zh-CN"/>
              <a:t>Click to edit Master title style</a:t>
            </a:r>
            <a:endParaRPr kumimoji="0" lang="en-US"/>
          </a:p>
        </p:txBody>
      </p:sp>
      <p:sp>
        <p:nvSpPr>
          <p:cNvPr id="7" name="Date Placeholder 6"/>
          <p:cNvSpPr>
            <a:spLocks noGrp="1"/>
          </p:cNvSpPr>
          <p:nvPr>
            <p:ph type="dt" sz="half" idx="10"/>
          </p:nvPr>
        </p:nvSpPr>
        <p:spPr/>
        <p:txBody>
          <a:bodyPr/>
          <a:lstStyle/>
          <a:p>
            <a:fld id="{1D8BD707-D9CF-40AE-B4C6-C98DA3205C09}" type="datetimeFigureOut">
              <a:rPr lang="en-US" smtClean="0"/>
              <a:pPr/>
              <a:t>12/14/2023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
        <p:nvSpPr>
          <p:cNvPr id="11" name="Content Placeholder 10"/>
          <p:cNvSpPr>
            <a:spLocks noGrp="1"/>
          </p:cNvSpPr>
          <p:nvPr>
            <p:ph sz="quarter" idx="2"/>
          </p:nvPr>
        </p:nvSpPr>
        <p:spPr>
          <a:xfrm>
            <a:off x="457200" y="2362200"/>
            <a:ext cx="3657600" cy="3886200"/>
          </a:xfrm>
        </p:spPr>
        <p:txBody>
          <a:bodyPr/>
          <a:lstStyle/>
          <a:p>
            <a:pPr lvl="0" eaLnBrk="1" latinLnBrk="0" hangingPunct="1"/>
            <a:r>
              <a:rPr lang="en-US" altLang="zh-CN"/>
              <a:t>Click to edit Master text styles</a:t>
            </a:r>
          </a:p>
          <a:p>
            <a:pPr lvl="1" eaLnBrk="1" latinLnBrk="0" hangingPunct="1"/>
            <a:r>
              <a:rPr lang="en-US" altLang="zh-CN"/>
              <a:t>Second level</a:t>
            </a:r>
          </a:p>
          <a:p>
            <a:pPr lvl="2" eaLnBrk="1" latinLnBrk="0" hangingPunct="1"/>
            <a:r>
              <a:rPr lang="en-US" altLang="zh-CN"/>
              <a:t>Third level</a:t>
            </a:r>
          </a:p>
          <a:p>
            <a:pPr lvl="3" eaLnBrk="1" latinLnBrk="0" hangingPunct="1"/>
            <a:r>
              <a:rPr lang="en-US" altLang="zh-CN"/>
              <a:t>Fourth level</a:t>
            </a:r>
          </a:p>
          <a:p>
            <a:pPr lvl="4" eaLnBrk="1" latinLnBrk="0" hangingPunct="1"/>
            <a:r>
              <a:rPr lang="en-US" altLang="zh-CN"/>
              <a:t>Fifth level</a:t>
            </a:r>
            <a:endParaRPr kumimoji="0" lang="en-US"/>
          </a:p>
        </p:txBody>
      </p:sp>
      <p:sp>
        <p:nvSpPr>
          <p:cNvPr id="13" name="Content Placeholder 12"/>
          <p:cNvSpPr>
            <a:spLocks noGrp="1"/>
          </p:cNvSpPr>
          <p:nvPr>
            <p:ph sz="quarter" idx="4"/>
          </p:nvPr>
        </p:nvSpPr>
        <p:spPr>
          <a:xfrm>
            <a:off x="4371975" y="2362200"/>
            <a:ext cx="3657600" cy="3886200"/>
          </a:xfrm>
        </p:spPr>
        <p:txBody>
          <a:bodyPr/>
          <a:lstStyle/>
          <a:p>
            <a:pPr lvl="0" eaLnBrk="1" latinLnBrk="0" hangingPunct="1"/>
            <a:r>
              <a:rPr lang="en-US" altLang="zh-CN"/>
              <a:t>Click to edit Master text styles</a:t>
            </a:r>
          </a:p>
          <a:p>
            <a:pPr lvl="1" eaLnBrk="1" latinLnBrk="0" hangingPunct="1"/>
            <a:r>
              <a:rPr lang="en-US" altLang="zh-CN"/>
              <a:t>Second level</a:t>
            </a:r>
          </a:p>
          <a:p>
            <a:pPr lvl="2" eaLnBrk="1" latinLnBrk="0" hangingPunct="1"/>
            <a:r>
              <a:rPr lang="en-US" altLang="zh-CN"/>
              <a:t>Third level</a:t>
            </a:r>
          </a:p>
          <a:p>
            <a:pPr lvl="3" eaLnBrk="1" latinLnBrk="0" hangingPunct="1"/>
            <a:r>
              <a:rPr lang="en-US" altLang="zh-CN"/>
              <a:t>Fourth level</a:t>
            </a:r>
          </a:p>
          <a:p>
            <a:pPr lvl="4" eaLnBrk="1" latinLnBrk="0" hangingPunct="1"/>
            <a:r>
              <a:rPr lang="en-US" altLang="zh-CN"/>
              <a:t>Fifth level</a:t>
            </a:r>
            <a:endParaRPr kumimoji="0" lang="en-US"/>
          </a:p>
        </p:txBody>
      </p:sp>
      <p:sp>
        <p:nvSpPr>
          <p:cNvPr id="12" name="Text Placeholder 11"/>
          <p:cNvSpPr>
            <a:spLocks noGrp="1"/>
          </p:cNvSpPr>
          <p:nvPr>
            <p:ph type="body" sz="quarter" idx="1"/>
          </p:nvPr>
        </p:nvSpPr>
        <p:spPr>
          <a:xfrm>
            <a:off x="4572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en-US" altLang="zh-CN"/>
              <a:t>Click to edit Master text styles</a:t>
            </a:r>
          </a:p>
        </p:txBody>
      </p:sp>
      <p:sp>
        <p:nvSpPr>
          <p:cNvPr id="14" name="Text Placeholder 13"/>
          <p:cNvSpPr>
            <a:spLocks noGrp="1"/>
          </p:cNvSpPr>
          <p:nvPr>
            <p:ph type="body" sz="quarter" idx="3"/>
          </p:nvPr>
        </p:nvSpPr>
        <p:spPr>
          <a:xfrm>
            <a:off x="43434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en-US" altLang="zh-CN"/>
              <a:t>Click to edit Master text styles</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ltLang="zh-CN"/>
              <a:t>Click to edit Master title style</a:t>
            </a:r>
            <a:endParaRPr kumimoji="0" lang="en-US"/>
          </a:p>
        </p:txBody>
      </p:sp>
      <p:sp>
        <p:nvSpPr>
          <p:cNvPr id="6" name="Date Placeholder 5"/>
          <p:cNvSpPr>
            <a:spLocks noGrp="1"/>
          </p:cNvSpPr>
          <p:nvPr>
            <p:ph type="dt" sz="half" idx="10"/>
          </p:nvPr>
        </p:nvSpPr>
        <p:spPr/>
        <p:txBody>
          <a:bodyPr rtlCol="0"/>
          <a:lstStyle/>
          <a:p>
            <a:fld id="{1D8BD707-D9CF-40AE-B4C6-C98DA3205C09}" type="datetimeFigureOut">
              <a:rPr lang="en-US" smtClean="0"/>
              <a:pPr/>
              <a:t>12/14/2023</a:t>
            </a:fld>
            <a:endParaRPr lang="en-US"/>
          </a:p>
        </p:txBody>
      </p:sp>
      <p:sp>
        <p:nvSpPr>
          <p:cNvPr id="7" name="Slide Number Placeholder 6"/>
          <p:cNvSpPr>
            <a:spLocks noGrp="1"/>
          </p:cNvSpPr>
          <p:nvPr>
            <p:ph type="sldNum" sz="quarter" idx="11"/>
          </p:nvPr>
        </p:nvSpPr>
        <p:spPr/>
        <p:txBody>
          <a:bodyPr rtlCol="0"/>
          <a:lstStyle/>
          <a:p>
            <a:fld id="{B6F15528-21DE-4FAA-801E-634DDDAF4B2B}" type="slidenum">
              <a:rPr lang="en-US" smtClean="0"/>
              <a:pPr/>
              <a:t>‹#›</a:t>
            </a:fld>
            <a:endParaRPr lang="en-US"/>
          </a:p>
        </p:txBody>
      </p:sp>
      <p:sp>
        <p:nvSpPr>
          <p:cNvPr id="8" name="Footer Placeholder 7"/>
          <p:cNvSpPr>
            <a:spLocks noGrp="1"/>
          </p:cNvSpPr>
          <p:nvPr>
            <p:ph type="ftr" sz="quarter" idx="12"/>
          </p:nvPr>
        </p:nvSpPr>
        <p:spPr/>
        <p:txBody>
          <a:bodyPr rtlCol="0"/>
          <a:lstStyle/>
          <a:p>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12/14/2023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1">
        <a:schemeClr val="bg1"/>
      </p:bgRef>
    </p:bg>
    <p:spTree>
      <p:nvGrpSpPr>
        <p:cNvPr id="1" name=""/>
        <p:cNvGrpSpPr/>
        <p:nvPr/>
      </p:nvGrpSpPr>
      <p:grpSpPr>
        <a:xfrm>
          <a:off x="0" y="0"/>
          <a:ext cx="0" cy="0"/>
          <a:chOff x="0" y="0"/>
          <a:chExt cx="0" cy="0"/>
        </a:xfrm>
      </p:grpSpPr>
      <p:sp>
        <p:nvSpPr>
          <p:cNvPr id="10" name="Straight Connector 9"/>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 name="Title 1"/>
          <p:cNvSpPr>
            <a:spLocks noGrp="1"/>
          </p:cNvSpPr>
          <p:nvPr>
            <p:ph type="title"/>
          </p:nvPr>
        </p:nvSpPr>
        <p:spPr>
          <a:xfrm rot="5400000">
            <a:off x="3371850" y="3200400"/>
            <a:ext cx="6309360" cy="457200"/>
          </a:xfrm>
        </p:spPr>
        <p:txBody>
          <a:bodyPr anchor="b"/>
          <a:lstStyle>
            <a:lvl1pPr algn="l">
              <a:buNone/>
              <a:defRPr sz="2000" b="1" cap="small" baseline="0"/>
            </a:lvl1pPr>
          </a:lstStyle>
          <a:p>
            <a:r>
              <a:rPr kumimoji="0" lang="en-US" altLang="zh-CN"/>
              <a:t>Click to edit Master title style</a:t>
            </a:r>
            <a:endParaRPr kumimoji="0" lang="en-US"/>
          </a:p>
        </p:txBody>
      </p:sp>
      <p:sp>
        <p:nvSpPr>
          <p:cNvPr id="3" name="Text Placeholder 2"/>
          <p:cNvSpPr>
            <a:spLocks noGrp="1"/>
          </p:cNvSpPr>
          <p:nvPr>
            <p:ph type="body" idx="2"/>
          </p:nvPr>
        </p:nvSpPr>
        <p:spPr>
          <a:xfrm>
            <a:off x="6812280" y="274320"/>
            <a:ext cx="1527048" cy="4983480"/>
          </a:xfrm>
        </p:spPr>
        <p:txBody>
          <a:bodyPr/>
          <a:lstStyle>
            <a:lvl1pPr marL="0" indent="0">
              <a:spcBef>
                <a:spcPts val="400"/>
              </a:spcBef>
              <a:spcAft>
                <a:spcPts val="1000"/>
              </a:spcAft>
              <a:buNone/>
              <a:defRPr sz="1200"/>
            </a:lvl1pPr>
            <a:lvl2pPr>
              <a:buNone/>
              <a:defRPr sz="1200"/>
            </a:lvl2pPr>
            <a:lvl3pPr>
              <a:buNone/>
              <a:defRPr sz="1000"/>
            </a:lvl3pPr>
            <a:lvl4pPr>
              <a:buNone/>
              <a:defRPr sz="900"/>
            </a:lvl4pPr>
            <a:lvl5pPr>
              <a:buNone/>
              <a:defRPr sz="900"/>
            </a:lvl5pPr>
          </a:lstStyle>
          <a:p>
            <a:pPr lvl="0" eaLnBrk="1" latinLnBrk="0" hangingPunct="1"/>
            <a:r>
              <a:rPr kumimoji="0" lang="en-US" altLang="zh-CN"/>
              <a:t>Click to edit Master text styles</a:t>
            </a:r>
          </a:p>
        </p:txBody>
      </p:sp>
      <p:sp>
        <p:nvSpPr>
          <p:cNvPr id="8" name="Straight Connector 7"/>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9" name="Straight Connector 8"/>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1" name="Straight Connector 10"/>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Rectangle 11"/>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Straight Connector 12"/>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Oval 13"/>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8" name="Content Placeholder 17"/>
          <p:cNvSpPr>
            <a:spLocks noGrp="1"/>
          </p:cNvSpPr>
          <p:nvPr>
            <p:ph sz="quarter" idx="1"/>
          </p:nvPr>
        </p:nvSpPr>
        <p:spPr>
          <a:xfrm>
            <a:off x="304800" y="274320"/>
            <a:ext cx="5638800" cy="6327648"/>
          </a:xfrm>
        </p:spPr>
        <p:txBody>
          <a:bodyPr/>
          <a:lstStyle/>
          <a:p>
            <a:pPr lvl="0" eaLnBrk="1" latinLnBrk="0" hangingPunct="1"/>
            <a:r>
              <a:rPr lang="en-US" altLang="zh-CN"/>
              <a:t>Click to edit Master text styles</a:t>
            </a:r>
          </a:p>
          <a:p>
            <a:pPr lvl="1" eaLnBrk="1" latinLnBrk="0" hangingPunct="1"/>
            <a:r>
              <a:rPr lang="en-US" altLang="zh-CN"/>
              <a:t>Second level</a:t>
            </a:r>
          </a:p>
          <a:p>
            <a:pPr lvl="2" eaLnBrk="1" latinLnBrk="0" hangingPunct="1"/>
            <a:r>
              <a:rPr lang="en-US" altLang="zh-CN"/>
              <a:t>Third level</a:t>
            </a:r>
          </a:p>
          <a:p>
            <a:pPr lvl="3" eaLnBrk="1" latinLnBrk="0" hangingPunct="1"/>
            <a:r>
              <a:rPr lang="en-US" altLang="zh-CN"/>
              <a:t>Fourth level</a:t>
            </a:r>
          </a:p>
          <a:p>
            <a:pPr lvl="4" eaLnBrk="1" latinLnBrk="0" hangingPunct="1"/>
            <a:r>
              <a:rPr lang="en-US" altLang="zh-CN"/>
              <a:t>Fifth level</a:t>
            </a:r>
            <a:endParaRPr kumimoji="0" lang="en-US"/>
          </a:p>
        </p:txBody>
      </p:sp>
      <p:sp>
        <p:nvSpPr>
          <p:cNvPr id="21" name="Date Placeholder 20"/>
          <p:cNvSpPr>
            <a:spLocks noGrp="1"/>
          </p:cNvSpPr>
          <p:nvPr>
            <p:ph type="dt" sz="half" idx="14"/>
          </p:nvPr>
        </p:nvSpPr>
        <p:spPr/>
        <p:txBody>
          <a:bodyPr rtlCol="0"/>
          <a:lstStyle/>
          <a:p>
            <a:fld id="{1D8BD707-D9CF-40AE-B4C6-C98DA3205C09}" type="datetimeFigureOut">
              <a:rPr lang="en-US" smtClean="0"/>
              <a:pPr/>
              <a:t>12/14/2023</a:t>
            </a:fld>
            <a:endParaRPr lang="en-US"/>
          </a:p>
        </p:txBody>
      </p:sp>
      <p:sp>
        <p:nvSpPr>
          <p:cNvPr id="22" name="Slide Number Placeholder 21"/>
          <p:cNvSpPr>
            <a:spLocks noGrp="1"/>
          </p:cNvSpPr>
          <p:nvPr>
            <p:ph type="sldNum" sz="quarter" idx="15"/>
          </p:nvPr>
        </p:nvSpPr>
        <p:spPr/>
        <p:txBody>
          <a:bodyPr rtlCol="0"/>
          <a:lstStyle/>
          <a:p>
            <a:fld id="{B6F15528-21DE-4FAA-801E-634DDDAF4B2B}" type="slidenum">
              <a:rPr lang="en-US" smtClean="0"/>
              <a:pPr/>
              <a:t>‹#›</a:t>
            </a:fld>
            <a:endParaRPr lang="en-US"/>
          </a:p>
        </p:txBody>
      </p:sp>
      <p:sp>
        <p:nvSpPr>
          <p:cNvPr id="23" name="Footer Placeholder 22"/>
          <p:cNvSpPr>
            <a:spLocks noGrp="1"/>
          </p:cNvSpPr>
          <p:nvPr>
            <p:ph type="ftr" sz="quarter" idx="16"/>
          </p:nvPr>
        </p:nvSpPr>
        <p:spPr/>
        <p:txBody>
          <a:bodyPr rtlCol="0"/>
          <a:lstStyle/>
          <a:p>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traight Connector 8"/>
          <p:cNvSpPr>
            <a:spLocks noChangeShapeType="1"/>
          </p:cNvSpPr>
          <p:nvPr/>
        </p:nvSpPr>
        <p:spPr bwMode="auto">
          <a:xfrm>
            <a:off x="87630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Oval 12"/>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 name="Title 1"/>
          <p:cNvSpPr>
            <a:spLocks noGrp="1"/>
          </p:cNvSpPr>
          <p:nvPr>
            <p:ph type="title"/>
          </p:nvPr>
        </p:nvSpPr>
        <p:spPr>
          <a:xfrm rot="5400000">
            <a:off x="3350133" y="3200400"/>
            <a:ext cx="6309360" cy="457200"/>
          </a:xfrm>
        </p:spPr>
        <p:txBody>
          <a:bodyPr anchor="b"/>
          <a:lstStyle>
            <a:lvl1pPr algn="l">
              <a:buNone/>
              <a:defRPr sz="2000" b="1"/>
            </a:lvl1pPr>
          </a:lstStyle>
          <a:p>
            <a:r>
              <a:rPr kumimoji="0" lang="en-US" altLang="zh-CN"/>
              <a:t>Click to edit Master title style</a:t>
            </a:r>
            <a:endParaRPr kumimoji="0" lang="en-US"/>
          </a:p>
        </p:txBody>
      </p:sp>
      <p:sp>
        <p:nvSpPr>
          <p:cNvPr id="3" name="Picture Placeholder 2"/>
          <p:cNvSpPr>
            <a:spLocks noGrp="1"/>
          </p:cNvSpPr>
          <p:nvPr>
            <p:ph type="pic" idx="1"/>
          </p:nvPr>
        </p:nvSpPr>
        <p:spPr>
          <a:xfrm>
            <a:off x="0" y="0"/>
            <a:ext cx="6172200" cy="6858000"/>
          </a:xfrm>
          <a:solidFill>
            <a:schemeClr val="bg2"/>
          </a:solidFill>
          <a:ln w="1270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lstStyle>
            <a:lvl1pPr marL="0" indent="0">
              <a:buNone/>
              <a:defRPr sz="3200"/>
            </a:lvl1pPr>
          </a:lstStyle>
          <a:p>
            <a:pPr algn="ctr" eaLnBrk="1" latinLnBrk="0" hangingPunct="1">
              <a:buFontTx/>
              <a:buNone/>
            </a:pPr>
            <a:r>
              <a:rPr kumimoji="0" lang="en-US" altLang="zh-CN"/>
              <a:t>Click icon to add picture</a:t>
            </a:r>
            <a:endParaRPr kumimoji="0" lang="en-US" dirty="0"/>
          </a:p>
        </p:txBody>
      </p:sp>
      <p:sp>
        <p:nvSpPr>
          <p:cNvPr id="4" name="Text Placeholder 3"/>
          <p:cNvSpPr>
            <a:spLocks noGrp="1"/>
          </p:cNvSpPr>
          <p:nvPr>
            <p:ph type="body" sz="half" idx="2"/>
          </p:nvPr>
        </p:nvSpPr>
        <p:spPr>
          <a:xfrm>
            <a:off x="6765798" y="264795"/>
            <a:ext cx="1524000" cy="4956048"/>
          </a:xfrm>
        </p:spPr>
        <p:txBody>
          <a:bodyPr rot="0" spcFirstLastPara="0" vertOverflow="overflow" horzOverflow="overflow" vert="horz" wrap="square" lIns="91440" tIns="45720" rIns="91440" bIns="45720" numCol="1" spcCol="274320" rtlCol="0" fromWordArt="0" anchor="t" anchorCtr="0" forceAA="0" compatLnSpc="1">
            <a:normAutofit/>
          </a:bodyPr>
          <a:lstStyle>
            <a:lvl1pPr marL="0" indent="0">
              <a:spcBef>
                <a:spcPts val="100"/>
              </a:spcBef>
              <a:spcAft>
                <a:spcPts val="400"/>
              </a:spcAft>
              <a:buFontTx/>
              <a:buNone/>
              <a:defRPr sz="1200"/>
            </a:lvl1pPr>
            <a:lvl2pPr>
              <a:defRPr sz="1200"/>
            </a:lvl2pPr>
            <a:lvl3pPr>
              <a:defRPr sz="1000"/>
            </a:lvl3pPr>
            <a:lvl4pPr>
              <a:defRPr sz="900"/>
            </a:lvl4pPr>
            <a:lvl5pPr>
              <a:defRPr sz="900"/>
            </a:lvl5pPr>
          </a:lstStyle>
          <a:p>
            <a:pPr lvl="0" eaLnBrk="1" latinLnBrk="0" hangingPunct="1"/>
            <a:r>
              <a:rPr kumimoji="0" lang="en-US" altLang="zh-CN"/>
              <a:t>Click to edit Master text styles</a:t>
            </a:r>
          </a:p>
        </p:txBody>
      </p:sp>
      <p:sp>
        <p:nvSpPr>
          <p:cNvPr id="10" name="Straight Connector 9"/>
          <p:cNvSpPr>
            <a:spLocks noChangeShapeType="1"/>
          </p:cNvSpPr>
          <p:nvPr/>
        </p:nvSpPr>
        <p:spPr bwMode="auto">
          <a:xfrm>
            <a:off x="8991600" y="0"/>
            <a:ext cx="0" cy="6858000"/>
          </a:xfrm>
          <a:prstGeom prst="lin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1" name="Rectangle 10"/>
          <p:cNvSpPr/>
          <p:nvPr/>
        </p:nvSpPr>
        <p:spPr bwMode="auto">
          <a:xfrm>
            <a:off x="8839200" y="0"/>
            <a:ext cx="304800" cy="6858000"/>
          </a:xfrm>
          <a:prstGeom prst="rect">
            <a:avLst/>
          </a:prstGeom>
          <a:solidFill>
            <a:schemeClr val="accent1">
              <a:tint val="6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Straight Connector 11"/>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9" name="Straight Connector 18"/>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0" name="Straight Connector 19"/>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7" name="Date Placeholder 16"/>
          <p:cNvSpPr>
            <a:spLocks noGrp="1"/>
          </p:cNvSpPr>
          <p:nvPr>
            <p:ph type="dt" sz="half" idx="10"/>
          </p:nvPr>
        </p:nvSpPr>
        <p:spPr/>
        <p:txBody>
          <a:bodyPr rtlCol="0"/>
          <a:lstStyle/>
          <a:p>
            <a:fld id="{1D8BD707-D9CF-40AE-B4C6-C98DA3205C09}" type="datetimeFigureOut">
              <a:rPr lang="en-US" smtClean="0"/>
              <a:pPr/>
              <a:t>12/14/2023</a:t>
            </a:fld>
            <a:endParaRPr lang="en-US"/>
          </a:p>
        </p:txBody>
      </p:sp>
      <p:sp>
        <p:nvSpPr>
          <p:cNvPr id="18" name="Slide Number Placeholder 17"/>
          <p:cNvSpPr>
            <a:spLocks noGrp="1"/>
          </p:cNvSpPr>
          <p:nvPr>
            <p:ph type="sldNum" sz="quarter" idx="11"/>
          </p:nvPr>
        </p:nvSpPr>
        <p:spPr/>
        <p:txBody>
          <a:bodyPr rtlCol="0"/>
          <a:lstStyle/>
          <a:p>
            <a:fld id="{B6F15528-21DE-4FAA-801E-634DDDAF4B2B}" type="slidenum">
              <a:rPr lang="en-US" smtClean="0"/>
              <a:pPr/>
              <a:t>‹#›</a:t>
            </a:fld>
            <a:endParaRPr lang="en-US"/>
          </a:p>
        </p:txBody>
      </p:sp>
      <p:sp>
        <p:nvSpPr>
          <p:cNvPr id="21" name="Footer Placeholder 20"/>
          <p:cNvSpPr>
            <a:spLocks noGrp="1"/>
          </p:cNvSpPr>
          <p:nvPr>
            <p:ph type="ftr" sz="quarter" idx="12"/>
          </p:nvPr>
        </p:nvSpPr>
        <p:spPr/>
        <p:txBody>
          <a:bodyPr rtlCol="0"/>
          <a:lstStyle/>
          <a:p>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Straight Connector 15"/>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2" name="Title Placeholder 21"/>
          <p:cNvSpPr>
            <a:spLocks noGrp="1"/>
          </p:cNvSpPr>
          <p:nvPr>
            <p:ph type="title"/>
          </p:nvPr>
        </p:nvSpPr>
        <p:spPr>
          <a:xfrm>
            <a:off x="457200" y="274638"/>
            <a:ext cx="7467600" cy="1143000"/>
          </a:xfrm>
          <a:prstGeom prst="rect">
            <a:avLst/>
          </a:prstGeom>
        </p:spPr>
        <p:txBody>
          <a:bodyPr vert="horz" anchor="b">
            <a:normAutofit/>
          </a:bodyPr>
          <a:lstStyle/>
          <a:p>
            <a:r>
              <a:rPr kumimoji="0" lang="en-US" altLang="zh-CN"/>
              <a:t>Click to edit Master title style</a:t>
            </a:r>
            <a:endParaRPr kumimoji="0" lang="en-US"/>
          </a:p>
        </p:txBody>
      </p:sp>
      <p:sp>
        <p:nvSpPr>
          <p:cNvPr id="13" name="Text Placeholder 12"/>
          <p:cNvSpPr>
            <a:spLocks noGrp="1"/>
          </p:cNvSpPr>
          <p:nvPr>
            <p:ph type="body" idx="1"/>
          </p:nvPr>
        </p:nvSpPr>
        <p:spPr>
          <a:xfrm>
            <a:off x="457200" y="1600200"/>
            <a:ext cx="7467600" cy="4873752"/>
          </a:xfrm>
          <a:prstGeom prst="rect">
            <a:avLst/>
          </a:prstGeom>
        </p:spPr>
        <p:txBody>
          <a:bodyPr vert="horz">
            <a:normAutofit/>
          </a:bodyPr>
          <a:lstStyle/>
          <a:p>
            <a:pPr lvl="0" eaLnBrk="1" latinLnBrk="0" hangingPunct="1"/>
            <a:r>
              <a:rPr kumimoji="0" lang="en-US" altLang="zh-CN"/>
              <a:t>Click to edit Master text styles</a:t>
            </a:r>
          </a:p>
          <a:p>
            <a:pPr lvl="1" eaLnBrk="1" latinLnBrk="0" hangingPunct="1"/>
            <a:r>
              <a:rPr kumimoji="0" lang="en-US" altLang="zh-CN"/>
              <a:t>Second level</a:t>
            </a:r>
          </a:p>
          <a:p>
            <a:pPr lvl="2" eaLnBrk="1" latinLnBrk="0" hangingPunct="1"/>
            <a:r>
              <a:rPr kumimoji="0" lang="en-US" altLang="zh-CN"/>
              <a:t>Third level</a:t>
            </a:r>
          </a:p>
          <a:p>
            <a:pPr lvl="3" eaLnBrk="1" latinLnBrk="0" hangingPunct="1"/>
            <a:r>
              <a:rPr kumimoji="0" lang="en-US" altLang="zh-CN"/>
              <a:t>Fourth level</a:t>
            </a:r>
          </a:p>
          <a:p>
            <a:pPr lvl="4" eaLnBrk="1" latinLnBrk="0" hangingPunct="1"/>
            <a:r>
              <a:rPr kumimoji="0" lang="en-US" altLang="zh-CN"/>
              <a:t>Fifth level</a:t>
            </a:r>
            <a:endParaRPr kumimoji="0" lang="en-US"/>
          </a:p>
        </p:txBody>
      </p:sp>
      <p:sp>
        <p:nvSpPr>
          <p:cNvPr id="14" name="Date Placeholder 13"/>
          <p:cNvSpPr>
            <a:spLocks noGrp="1"/>
          </p:cNvSpPr>
          <p:nvPr>
            <p:ph type="dt" sz="half" idx="2"/>
          </p:nvPr>
        </p:nvSpPr>
        <p:spPr>
          <a:xfrm rot="5400000">
            <a:off x="7589520" y="1081851"/>
            <a:ext cx="2011680" cy="384048"/>
          </a:xfrm>
          <a:prstGeom prst="rect">
            <a:avLst/>
          </a:prstGeom>
        </p:spPr>
        <p:txBody>
          <a:bodyPr vert="horz" anchor="ctr" anchorCtr="0"/>
          <a:lstStyle>
            <a:lvl1pPr algn="r" eaLnBrk="1" latinLnBrk="0" hangingPunct="1">
              <a:defRPr kumimoji="0" sz="1200">
                <a:solidFill>
                  <a:schemeClr val="tx2"/>
                </a:solidFill>
              </a:defRPr>
            </a:lvl1pPr>
          </a:lstStyle>
          <a:p>
            <a:fld id="{1D8BD707-D9CF-40AE-B4C6-C98DA3205C09}" type="datetimeFigureOut">
              <a:rPr lang="en-US" smtClean="0"/>
              <a:pPr/>
              <a:t>12/14/2023</a:t>
            </a:fld>
            <a:endParaRPr lang="en-US"/>
          </a:p>
        </p:txBody>
      </p:sp>
      <p:sp>
        <p:nvSpPr>
          <p:cNvPr id="3" name="Footer Placeholder 2"/>
          <p:cNvSpPr>
            <a:spLocks noGrp="1"/>
          </p:cNvSpPr>
          <p:nvPr>
            <p:ph type="ftr" sz="quarter" idx="3"/>
          </p:nvPr>
        </p:nvSpPr>
        <p:spPr>
          <a:xfrm rot="5400000">
            <a:off x="6990186" y="3737240"/>
            <a:ext cx="3200400" cy="365760"/>
          </a:xfrm>
          <a:prstGeom prst="rect">
            <a:avLst/>
          </a:prstGeom>
        </p:spPr>
        <p:txBody>
          <a:bodyPr vert="horz" anchor="ctr" anchorCtr="0"/>
          <a:lstStyle>
            <a:lvl1pPr algn="l" eaLnBrk="1" latinLnBrk="0" hangingPunct="1">
              <a:defRPr kumimoji="0" sz="1200">
                <a:solidFill>
                  <a:schemeClr val="tx2"/>
                </a:solidFill>
              </a:defRPr>
            </a:lvl1pPr>
          </a:lstStyle>
          <a:p>
            <a:endParaRPr lang="en-US"/>
          </a:p>
        </p:txBody>
      </p:sp>
      <p:sp>
        <p:nvSpPr>
          <p:cNvPr id="7" name="Straight Connector 6"/>
          <p:cNvSpPr>
            <a:spLocks noChangeShapeType="1"/>
          </p:cNvSpPr>
          <p:nvPr/>
        </p:nvSpPr>
        <p:spPr bwMode="auto">
          <a:xfrm>
            <a:off x="76200"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9" name="Straight Connector 8"/>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0" name="Rectangle 9"/>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Straight Connector 10"/>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Oval 11"/>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Slide Number Placeholder 22"/>
          <p:cNvSpPr>
            <a:spLocks noGrp="1"/>
          </p:cNvSpPr>
          <p:nvPr>
            <p:ph type="sldNum" sz="quarter" idx="4"/>
          </p:nvPr>
        </p:nvSpPr>
        <p:spPr>
          <a:xfrm>
            <a:off x="8129016" y="5734050"/>
            <a:ext cx="609600" cy="521208"/>
          </a:xfrm>
          <a:prstGeom prst="rect">
            <a:avLst/>
          </a:prstGeom>
        </p:spPr>
        <p:txBody>
          <a:bodyPr vert="horz" anchor="ctr"/>
          <a:lstStyle>
            <a:lvl1pPr algn="ctr" eaLnBrk="1" latinLnBrk="0" hangingPunct="1">
              <a:defRPr kumimoji="0" sz="1400" b="1">
                <a:solidFill>
                  <a:srgbClr val="FFFFFF"/>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rtl="0" eaLnBrk="1" latinLnBrk="0" hangingPunct="1">
        <a:spcBef>
          <a:spcPct val="0"/>
        </a:spcBef>
        <a:buNone/>
        <a:defRPr kumimoji="0" sz="3000" b="0" kern="1200" cap="small" baseline="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5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NUL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NULL"/><Relationship Id="rId2" Type="http://schemas.openxmlformats.org/officeDocument/2006/relationships/image" Target="NUL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NULL"/><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NUL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NULL"/><Relationship Id="rId1" Type="http://schemas.openxmlformats.org/officeDocument/2006/relationships/slideLayout" Target="../slideLayouts/slideLayout2.xml"/><Relationship Id="rId6" Type="http://schemas.openxmlformats.org/officeDocument/2006/relationships/image" Target="NULL"/><Relationship Id="rId5" Type="http://schemas.openxmlformats.org/officeDocument/2006/relationships/image" Target="../media/image31.png"/><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20.png"/><Relationship Id="rId1" Type="http://schemas.openxmlformats.org/officeDocument/2006/relationships/slideLayout" Target="../slideLayouts/slideLayout2.xml"/><Relationship Id="rId6" Type="http://schemas.openxmlformats.org/officeDocument/2006/relationships/image" Target="../media/image260.png"/><Relationship Id="rId5" Type="http://schemas.openxmlformats.org/officeDocument/2006/relationships/image" Target="../media/image33.png"/><Relationship Id="rId4" Type="http://schemas.openxmlformats.org/officeDocument/2006/relationships/image" Target="../media/image170.png"/></Relationships>
</file>

<file path=ppt/slides/_rels/slide21.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9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5.png"/><Relationship Id="rId7" Type="http://schemas.openxmlformats.org/officeDocument/2006/relationships/image" Target="../media/image37.png"/><Relationship Id="rId2" Type="http://schemas.openxmlformats.org/officeDocument/2006/relationships/image" Target="../media/image200.png"/><Relationship Id="rId1" Type="http://schemas.openxmlformats.org/officeDocument/2006/relationships/slideLayout" Target="../slideLayouts/slideLayout2.xml"/><Relationship Id="rId6" Type="http://schemas.openxmlformats.org/officeDocument/2006/relationships/image" Target="../media/image103.png"/><Relationship Id="rId4" Type="http://schemas.openxmlformats.org/officeDocument/2006/relationships/image" Target="../media/image36.png"/></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41.png"/></Relationships>
</file>

<file path=ppt/slides/_rels/slide25.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slideLayout" Target="../slideLayouts/slideLayout2.xml"/><Relationship Id="rId7" Type="http://schemas.openxmlformats.org/officeDocument/2006/relationships/image" Target="../media/image45.png"/><Relationship Id="rId2" Type="http://schemas.openxmlformats.org/officeDocument/2006/relationships/video" Target="../media/media1.avi"/><Relationship Id="rId1" Type="http://schemas.microsoft.com/office/2007/relationships/media" Target="../media/media1.avi"/><Relationship Id="rId6" Type="http://schemas.openxmlformats.org/officeDocument/2006/relationships/image" Target="../media/image44.png"/><Relationship Id="rId11" Type="http://schemas.openxmlformats.org/officeDocument/2006/relationships/image" Target="../media/image380.png"/><Relationship Id="rId5" Type="http://schemas.openxmlformats.org/officeDocument/2006/relationships/image" Target="../media/image43.png"/><Relationship Id="rId10" Type="http://schemas.openxmlformats.org/officeDocument/2006/relationships/image" Target="../media/image48.png"/><Relationship Id="rId4" Type="http://schemas.openxmlformats.org/officeDocument/2006/relationships/image" Target="../media/image360.png"/><Relationship Id="rId9" Type="http://schemas.openxmlformats.org/officeDocument/2006/relationships/image" Target="../media/image47.png"/></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20.png"/><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5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4.gif"/><Relationship Id="rId2" Type="http://schemas.openxmlformats.org/officeDocument/2006/relationships/image" Target="../media/image520.png"/><Relationship Id="rId1" Type="http://schemas.openxmlformats.org/officeDocument/2006/relationships/slideLayout" Target="../slideLayouts/slideLayout2.xml"/><Relationship Id="rId5" Type="http://schemas.openxmlformats.org/officeDocument/2006/relationships/image" Target="../media/image540.png"/><Relationship Id="rId4" Type="http://schemas.openxmlformats.org/officeDocument/2006/relationships/image" Target="../media/image530.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80.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571.png"/><Relationship Id="rId5" Type="http://schemas.openxmlformats.org/officeDocument/2006/relationships/image" Target="../media/image55.png"/><Relationship Id="rId4" Type="http://schemas.openxmlformats.org/officeDocument/2006/relationships/image" Target="../media/image551.png"/></Relationships>
</file>

<file path=ppt/slides/_rels/slide3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 Id="rId4" Type="http://schemas.openxmlformats.org/officeDocument/2006/relationships/image" Target="../media/image640.png"/></Relationships>
</file>

<file path=ppt/slides/_rels/slide35.xml.rels><?xml version="1.0" encoding="UTF-8" standalone="yes"?>
<Relationships xmlns="http://schemas.openxmlformats.org/package/2006/relationships"><Relationship Id="rId3" Type="http://schemas.openxmlformats.org/officeDocument/2006/relationships/image" Target="../media/image59.gif"/><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37.xml.rels><?xml version="1.0" encoding="UTF-8" standalone="yes"?>
<Relationships xmlns="http://schemas.openxmlformats.org/package/2006/relationships"><Relationship Id="rId2" Type="http://schemas.openxmlformats.org/officeDocument/2006/relationships/image" Target="../media/image600.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hyperlink" Target="http://bicmr.pku.edu.cn/~dongbin" TargetMode="Externa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10.pn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1.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10.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altLang="zh-CN" dirty="0"/>
              <a:t>Learning to Solve Parametric PDEs</a:t>
            </a:r>
            <a:endParaRPr lang="zh-CN" altLang="en-US" dirty="0"/>
          </a:p>
        </p:txBody>
      </p:sp>
      <p:sp>
        <p:nvSpPr>
          <p:cNvPr id="15" name="Subtitle 5">
            <a:extLst>
              <a:ext uri="{FF2B5EF4-FFF2-40B4-BE49-F238E27FC236}">
                <a16:creationId xmlns:a16="http://schemas.microsoft.com/office/drawing/2014/main" id="{D9ABE58B-2DAA-4718-8AAC-001601A30E0B}"/>
              </a:ext>
            </a:extLst>
          </p:cNvPr>
          <p:cNvSpPr>
            <a:spLocks noGrp="1"/>
          </p:cNvSpPr>
          <p:nvPr>
            <p:ph type="subTitle" idx="1"/>
          </p:nvPr>
        </p:nvSpPr>
        <p:spPr>
          <a:xfrm>
            <a:off x="2286000" y="5003322"/>
            <a:ext cx="6172200" cy="1702278"/>
          </a:xfrm>
        </p:spPr>
        <p:txBody>
          <a:bodyPr>
            <a:normAutofit/>
          </a:bodyPr>
          <a:lstStyle/>
          <a:p>
            <a:pPr lvl="0">
              <a:buClr>
                <a:srgbClr val="FE8637"/>
              </a:buClr>
            </a:pPr>
            <a:r>
              <a:rPr lang="en-US" altLang="zh-CN" dirty="0">
                <a:solidFill>
                  <a:srgbClr val="575F6D"/>
                </a:solidFill>
              </a:rPr>
              <a:t>Bin Dong (</a:t>
            </a:r>
            <a:r>
              <a:rPr lang="zh-CN" altLang="en-US" dirty="0">
                <a:solidFill>
                  <a:srgbClr val="575F6D"/>
                </a:solidFill>
              </a:rPr>
              <a:t>董彬</a:t>
            </a:r>
            <a:r>
              <a:rPr lang="en-US" altLang="zh-CN" dirty="0">
                <a:solidFill>
                  <a:srgbClr val="575F6D"/>
                </a:solidFill>
              </a:rPr>
              <a:t>)</a:t>
            </a:r>
          </a:p>
          <a:p>
            <a:pPr lvl="0">
              <a:buClr>
                <a:srgbClr val="FE8637"/>
              </a:buClr>
            </a:pPr>
            <a:r>
              <a:rPr lang="en-US" altLang="zh-CN" sz="1400" dirty="0">
                <a:solidFill>
                  <a:srgbClr val="575F6D"/>
                </a:solidFill>
              </a:rPr>
              <a:t>Beijing International Center for Mathematical Research &amp;</a:t>
            </a:r>
          </a:p>
          <a:p>
            <a:pPr lvl="0">
              <a:buClr>
                <a:srgbClr val="FE8637"/>
              </a:buClr>
            </a:pPr>
            <a:r>
              <a:rPr lang="en-US" altLang="zh-CN" sz="1400" dirty="0">
                <a:solidFill>
                  <a:srgbClr val="575F6D"/>
                </a:solidFill>
              </a:rPr>
              <a:t>Center for Machine Learning Research,</a:t>
            </a:r>
          </a:p>
          <a:p>
            <a:pPr lvl="0">
              <a:buClr>
                <a:srgbClr val="FE8637"/>
              </a:buClr>
            </a:pPr>
            <a:r>
              <a:rPr lang="en-US" altLang="zh-CN" sz="1400" dirty="0">
                <a:solidFill>
                  <a:srgbClr val="575F6D"/>
                </a:solidFill>
              </a:rPr>
              <a:t>Peking University</a:t>
            </a:r>
          </a:p>
        </p:txBody>
      </p:sp>
      <p:pic>
        <p:nvPicPr>
          <p:cNvPr id="5" name="图片 4">
            <a:extLst>
              <a:ext uri="{FF2B5EF4-FFF2-40B4-BE49-F238E27FC236}">
                <a16:creationId xmlns:a16="http://schemas.microsoft.com/office/drawing/2014/main" id="{CA6F14B8-9670-4230-8B92-65CFFC65878F}"/>
              </a:ext>
            </a:extLst>
          </p:cNvPr>
          <p:cNvPicPr>
            <a:picLocks noChangeAspect="1"/>
          </p:cNvPicPr>
          <p:nvPr/>
        </p:nvPicPr>
        <p:blipFill>
          <a:blip r:embed="rId2"/>
          <a:stretch>
            <a:fillRect/>
          </a:stretch>
        </p:blipFill>
        <p:spPr>
          <a:xfrm>
            <a:off x="3494006" y="83295"/>
            <a:ext cx="2297194" cy="610217"/>
          </a:xfrm>
          <a:prstGeom prst="rect">
            <a:avLst/>
          </a:prstGeom>
          <a:effectLst>
            <a:softEdge rad="25400"/>
          </a:effectLst>
        </p:spPr>
      </p:pic>
      <p:pic>
        <p:nvPicPr>
          <p:cNvPr id="6" name="图片 5">
            <a:extLst>
              <a:ext uri="{FF2B5EF4-FFF2-40B4-BE49-F238E27FC236}">
                <a16:creationId xmlns:a16="http://schemas.microsoft.com/office/drawing/2014/main" id="{AC3B1BE7-28F5-4C39-92AE-C996410741C5}"/>
              </a:ext>
            </a:extLst>
          </p:cNvPr>
          <p:cNvPicPr>
            <a:picLocks noChangeAspect="1"/>
          </p:cNvPicPr>
          <p:nvPr/>
        </p:nvPicPr>
        <p:blipFill>
          <a:blip r:embed="rId3"/>
          <a:stretch>
            <a:fillRect/>
          </a:stretch>
        </p:blipFill>
        <p:spPr>
          <a:xfrm>
            <a:off x="1480444" y="120129"/>
            <a:ext cx="1948556" cy="573378"/>
          </a:xfrm>
          <a:prstGeom prst="rect">
            <a:avLst/>
          </a:prstGeom>
          <a:effectLst>
            <a:softEdge rad="25400"/>
          </a:effectLst>
        </p:spPr>
      </p:pic>
      <p:pic>
        <p:nvPicPr>
          <p:cNvPr id="7" name="Picture 4">
            <a:extLst>
              <a:ext uri="{FF2B5EF4-FFF2-40B4-BE49-F238E27FC236}">
                <a16:creationId xmlns:a16="http://schemas.microsoft.com/office/drawing/2014/main" id="{A8911184-3B51-49B0-8F2F-97BA0364C7CA}"/>
              </a:ext>
            </a:extLst>
          </p:cNvPr>
          <p:cNvPicPr>
            <a:picLocks noChangeAspect="1" noChangeArrowheads="1"/>
          </p:cNvPicPr>
          <p:nvPr/>
        </p:nvPicPr>
        <p:blipFill>
          <a:blip r:embed="rId4"/>
          <a:stretch>
            <a:fillRect/>
          </a:stretch>
        </p:blipFill>
        <p:spPr bwMode="auto">
          <a:xfrm>
            <a:off x="5867400" y="228600"/>
            <a:ext cx="3059318" cy="2738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3829680"/>
      </p:ext>
    </p:extLst>
  </p:cSld>
  <p:clrMapOvr>
    <a:masterClrMapping/>
  </p:clrMapOvr>
  <mc:AlternateContent xmlns:mc="http://schemas.openxmlformats.org/markup-compatibility/2006" xmlns:p14="http://schemas.microsoft.com/office/powerpoint/2010/main">
    <mc:Choice Requires="p14">
      <p:transition spd="slow" p14:dur="2000" advTm="8388"/>
    </mc:Choice>
    <mc:Fallback xmlns="">
      <p:transition spd="slow" advTm="8388"/>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E3174721-581E-4846-B487-04D5906F36CC}"/>
              </a:ext>
            </a:extLst>
          </p:cNvPr>
          <p:cNvSpPr>
            <a:spLocks noGrp="1"/>
          </p:cNvSpPr>
          <p:nvPr>
            <p:ph type="title"/>
          </p:nvPr>
        </p:nvSpPr>
        <p:spPr/>
        <p:txBody>
          <a:bodyPr>
            <a:normAutofit/>
          </a:bodyPr>
          <a:lstStyle/>
          <a:p>
            <a:r>
              <a:rPr lang="en-US" altLang="zh-CN" dirty="0"/>
              <a:t>Neural Networks-Based PDE Solvers – A Highly incomplete List</a:t>
            </a:r>
            <a:endParaRPr lang="zh-CN" altLang="en-US" dirty="0"/>
          </a:p>
        </p:txBody>
      </p:sp>
      <mc:AlternateContent xmlns:mc="http://schemas.openxmlformats.org/markup-compatibility/2006" xmlns:a14="http://schemas.microsoft.com/office/drawing/2010/main">
        <mc:Choice Requires="a14">
          <p:sp>
            <p:nvSpPr>
              <p:cNvPr id="4" name="内容占位符 3">
                <a:extLst>
                  <a:ext uri="{FF2B5EF4-FFF2-40B4-BE49-F238E27FC236}">
                    <a16:creationId xmlns:a16="http://schemas.microsoft.com/office/drawing/2014/main" id="{A293DFEC-4640-4329-87A1-0CE5050C4206}"/>
                  </a:ext>
                </a:extLst>
              </p:cNvPr>
              <p:cNvSpPr>
                <a:spLocks noGrp="1"/>
              </p:cNvSpPr>
              <p:nvPr>
                <p:ph sz="quarter" idx="1"/>
              </p:nvPr>
            </p:nvSpPr>
            <p:spPr/>
            <p:txBody>
              <a:bodyPr/>
              <a:lstStyle/>
              <a:p>
                <a:r>
                  <a:rPr lang="en-US" altLang="zh-CN" dirty="0"/>
                  <a:t>NN as a new ansatz of solution mapping </a:t>
                </a:r>
                <a14:m>
                  <m:oMath xmlns:m="http://schemas.openxmlformats.org/officeDocument/2006/math">
                    <m:r>
                      <a:rPr lang="zh-CN" altLang="en-US" i="1" dirty="0">
                        <a:latin typeface="Cambria Math" panose="02040503050406030204" pitchFamily="18" charset="0"/>
                      </a:rPr>
                      <m:t>𝒮</m:t>
                    </m:r>
                  </m:oMath>
                </a14:m>
                <a:r>
                  <a:rPr lang="en-US" altLang="zh-CN" dirty="0"/>
                  <a:t>:</a:t>
                </a:r>
              </a:p>
              <a:p>
                <a:pPr lvl="1"/>
                <a:r>
                  <a:rPr lang="en-US" altLang="zh-CN" sz="2400" dirty="0"/>
                  <a:t>Integration with classical solvers</a:t>
                </a:r>
              </a:p>
              <a:p>
                <a:pPr lvl="2"/>
                <a:r>
                  <a:rPr lang="en-US" altLang="zh-CN" sz="2000" i="1" dirty="0"/>
                  <a:t>N. </a:t>
                </a:r>
                <a:r>
                  <a:rPr lang="en-US" altLang="zh-CN" sz="2000" i="1" dirty="0" err="1"/>
                  <a:t>Discacciati</a:t>
                </a:r>
                <a:r>
                  <a:rPr lang="en-US" altLang="zh-CN" sz="2000" i="1" dirty="0"/>
                  <a:t> et al., JCP, p. 109304, 2020.</a:t>
                </a:r>
              </a:p>
              <a:p>
                <a:pPr lvl="1"/>
                <a:endParaRPr lang="en-US" altLang="zh-CN" sz="2400" dirty="0"/>
              </a:p>
            </p:txBody>
          </p:sp>
        </mc:Choice>
        <mc:Fallback xmlns="">
          <p:sp>
            <p:nvSpPr>
              <p:cNvPr id="4" name="内容占位符 3">
                <a:extLst>
                  <a:ext uri="{FF2B5EF4-FFF2-40B4-BE49-F238E27FC236}">
                    <a16:creationId xmlns:a16="http://schemas.microsoft.com/office/drawing/2014/main" id="{A293DFEC-4640-4329-87A1-0CE5050C4206}"/>
                  </a:ext>
                </a:extLst>
              </p:cNvPr>
              <p:cNvSpPr>
                <a:spLocks noGrp="1" noRot="1" noChangeAspect="1" noMove="1" noResize="1" noEditPoints="1" noAdjustHandles="1" noChangeArrowheads="1" noChangeShapeType="1" noTextEdit="1"/>
              </p:cNvSpPr>
              <p:nvPr>
                <p:ph sz="quarter" idx="1"/>
              </p:nvPr>
            </p:nvSpPr>
            <p:spPr>
              <a:blipFill>
                <a:blip r:embed="rId2"/>
                <a:stretch>
                  <a:fillRect l="-327" t="-1001"/>
                </a:stretch>
              </a:blipFill>
            </p:spPr>
            <p:txBody>
              <a:bodyPr/>
              <a:lstStyle/>
              <a:p>
                <a:r>
                  <a:rPr lang="zh-CN" altLang="en-US">
                    <a:noFill/>
                  </a:rPr>
                  <a:t> </a:t>
                </a:r>
              </a:p>
            </p:txBody>
          </p:sp>
        </mc:Fallback>
      </mc:AlternateContent>
      <p:pic>
        <p:nvPicPr>
          <p:cNvPr id="2" name="图片 1">
            <a:extLst>
              <a:ext uri="{FF2B5EF4-FFF2-40B4-BE49-F238E27FC236}">
                <a16:creationId xmlns:a16="http://schemas.microsoft.com/office/drawing/2014/main" id="{EC72C065-C9D0-402A-9CAF-099DA342E694}"/>
              </a:ext>
            </a:extLst>
          </p:cNvPr>
          <p:cNvPicPr>
            <a:picLocks noChangeAspect="1"/>
          </p:cNvPicPr>
          <p:nvPr/>
        </p:nvPicPr>
        <p:blipFill>
          <a:blip r:embed="rId3"/>
          <a:stretch>
            <a:fillRect/>
          </a:stretch>
        </p:blipFill>
        <p:spPr>
          <a:xfrm>
            <a:off x="1907989" y="2819400"/>
            <a:ext cx="4566022" cy="3857677"/>
          </a:xfrm>
          <a:prstGeom prst="rect">
            <a:avLst/>
          </a:prstGeom>
        </p:spPr>
      </p:pic>
    </p:spTree>
    <p:extLst>
      <p:ext uri="{BB962C8B-B14F-4D97-AF65-F5344CB8AC3E}">
        <p14:creationId xmlns:p14="http://schemas.microsoft.com/office/powerpoint/2010/main" val="7752966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a:t>Bring Meta-Learning to the Design of</a:t>
            </a:r>
            <a:r>
              <a:rPr lang="zh-CN" altLang="en-US" dirty="0"/>
              <a:t> </a:t>
            </a:r>
            <a:r>
              <a:rPr lang="en-US" altLang="zh-CN" dirty="0"/>
              <a:t>PDE</a:t>
            </a:r>
            <a:r>
              <a:rPr lang="zh-CN" altLang="en-US" dirty="0"/>
              <a:t> </a:t>
            </a:r>
            <a:r>
              <a:rPr lang="en-US" altLang="zh-CN" dirty="0"/>
              <a:t>Solvers</a:t>
            </a:r>
            <a:endParaRPr lang="zh-CN" altLang="en-US" dirty="0"/>
          </a:p>
        </p:txBody>
      </p:sp>
      <mc:AlternateContent xmlns:mc="http://schemas.openxmlformats.org/markup-compatibility/2006" xmlns:a14="http://schemas.microsoft.com/office/drawing/2010/main">
        <mc:Choice Requires="a14">
          <p:sp>
            <p:nvSpPr>
              <p:cNvPr id="3" name="Content Placeholder 2"/>
              <p:cNvSpPr>
                <a:spLocks noGrp="1"/>
              </p:cNvSpPr>
              <p:nvPr>
                <p:ph sz="quarter" idx="1"/>
              </p:nvPr>
            </p:nvSpPr>
            <p:spPr>
              <a:xfrm>
                <a:off x="457200" y="1600200"/>
                <a:ext cx="7543800" cy="5029200"/>
              </a:xfrm>
            </p:spPr>
            <p:txBody>
              <a:bodyPr>
                <a:normAutofit lnSpcReduction="10000"/>
              </a:bodyPr>
              <a:lstStyle/>
              <a:p>
                <a:pPr>
                  <a:lnSpc>
                    <a:spcPct val="150000"/>
                  </a:lnSpc>
                </a:pPr>
                <a:r>
                  <a:rPr lang="en-US" altLang="zh-CN" sz="2000" dirty="0"/>
                  <a:t>We regard the learning of a solver for a set of </a:t>
                </a:r>
                <a14:m>
                  <m:oMath xmlns:m="http://schemas.openxmlformats.org/officeDocument/2006/math">
                    <m:r>
                      <a:rPr lang="en-US" altLang="zh-CN" sz="2000" b="1" i="1" smtClean="0">
                        <a:latin typeface="Cambria Math"/>
                      </a:rPr>
                      <m:t>𝜼</m:t>
                    </m:r>
                  </m:oMath>
                </a14:m>
                <a:r>
                  <a:rPr lang="en-US" altLang="zh-CN" sz="2000" dirty="0"/>
                  <a:t> as a </a:t>
                </a:r>
                <a:r>
                  <a:rPr lang="en-US" altLang="zh-CN" sz="2000" b="1" dirty="0">
                    <a:solidFill>
                      <a:srgbClr val="0070C0"/>
                    </a:solidFill>
                  </a:rPr>
                  <a:t>multi-task learning</a:t>
                </a:r>
                <a:r>
                  <a:rPr lang="en-US" altLang="zh-CN" sz="2000" dirty="0"/>
                  <a:t> problem.</a:t>
                </a:r>
              </a:p>
              <a:p>
                <a:pPr lvl="1">
                  <a:lnSpc>
                    <a:spcPct val="150000"/>
                  </a:lnSpc>
                </a:pPr>
                <a:r>
                  <a:rPr lang="en-US" altLang="zh-CN" sz="1800" dirty="0"/>
                  <a:t>A key difference from supervised learning: leveraging </a:t>
                </a:r>
                <a:r>
                  <a:rPr lang="en-US" altLang="zh-CN" sz="1800" b="1" dirty="0">
                    <a:solidFill>
                      <a:srgbClr val="0070C0"/>
                    </a:solidFill>
                  </a:rPr>
                  <a:t>common structures </a:t>
                </a:r>
                <a:r>
                  <a:rPr lang="en-US" altLang="zh-CN" sz="1800" dirty="0"/>
                  <a:t>hidden in the tasks!</a:t>
                </a:r>
              </a:p>
              <a:p>
                <a:pPr>
                  <a:lnSpc>
                    <a:spcPct val="150000"/>
                  </a:lnSpc>
                </a:pPr>
                <a:r>
                  <a:rPr lang="en-US" altLang="zh-CN" sz="2000" b="1" dirty="0">
                    <a:solidFill>
                      <a:srgbClr val="0070C0"/>
                    </a:solidFill>
                  </a:rPr>
                  <a:t>Meta-learning</a:t>
                </a:r>
                <a:r>
                  <a:rPr lang="en-US" altLang="zh-CN" sz="2000" dirty="0"/>
                  <a:t> is effective on learning new tasks faster based on experience from previous tasks.</a:t>
                </a:r>
              </a:p>
              <a:p>
                <a:pPr>
                  <a:lnSpc>
                    <a:spcPct val="150000"/>
                  </a:lnSpc>
                </a:pPr>
                <a:r>
                  <a:rPr lang="en-US" altLang="zh-CN" sz="2000" dirty="0"/>
                  <a:t>This approach was first proposed by (Chen, Dong, Xu, 2022)</a:t>
                </a:r>
              </a:p>
              <a:p>
                <a:pPr>
                  <a:lnSpc>
                    <a:spcPct val="150000"/>
                  </a:lnSpc>
                </a:pPr>
                <a:r>
                  <a:rPr lang="en-US" altLang="zh-CN" sz="2000" dirty="0"/>
                  <a:t>Interestingly, meta-learning has the same methodology as reduced order modeling! </a:t>
                </a:r>
              </a:p>
              <a:p>
                <a:pPr lvl="1">
                  <a:lnSpc>
                    <a:spcPct val="150000"/>
                  </a:lnSpc>
                </a:pPr>
                <a:r>
                  <a:rPr lang="en-US" altLang="zh-CN" sz="1700" dirty="0"/>
                  <a:t>Offline stage: to extract low-dim structures from the data</a:t>
                </a:r>
              </a:p>
              <a:p>
                <a:pPr lvl="1">
                  <a:lnSpc>
                    <a:spcPct val="150000"/>
                  </a:lnSpc>
                </a:pPr>
                <a:r>
                  <a:rPr lang="en-US" altLang="zh-CN" sz="1700" dirty="0"/>
                  <a:t>Online stage: exploiting the low-dim structures for fast adaptation </a:t>
                </a:r>
              </a:p>
              <a:p>
                <a:endParaRPr lang="en-US" altLang="zh-CN" dirty="0"/>
              </a:p>
            </p:txBody>
          </p:sp>
        </mc:Choice>
        <mc:Fallback xmlns="">
          <p:sp>
            <p:nvSpPr>
              <p:cNvPr id="3" name="Content Placeholder 2"/>
              <p:cNvSpPr>
                <a:spLocks noGrp="1" noRot="1" noChangeAspect="1" noMove="1" noResize="1" noEditPoints="1" noAdjustHandles="1" noChangeArrowheads="1" noChangeShapeType="1" noTextEdit="1"/>
              </p:cNvSpPr>
              <p:nvPr>
                <p:ph sz="quarter" idx="1"/>
              </p:nvPr>
            </p:nvSpPr>
            <p:spPr>
              <a:xfrm>
                <a:off x="457200" y="1600200"/>
                <a:ext cx="7543800" cy="5029200"/>
              </a:xfrm>
              <a:blipFill>
                <a:blip r:embed="rId2"/>
                <a:stretch>
                  <a:fillRect l="-81"/>
                </a:stretch>
              </a:blipFill>
            </p:spPr>
            <p:txBody>
              <a:bodyPr/>
              <a:lstStyle/>
              <a:p>
                <a:r>
                  <a:rPr lang="zh-CN" altLang="en-US">
                    <a:noFill/>
                  </a:rPr>
                  <a:t> </a:t>
                </a:r>
              </a:p>
            </p:txBody>
          </p:sp>
        </mc:Fallback>
      </mc:AlternateContent>
      <p:sp>
        <p:nvSpPr>
          <p:cNvPr id="4" name="Slide Number Placeholder 22"/>
          <p:cNvSpPr>
            <a:spLocks noGrp="1"/>
          </p:cNvSpPr>
          <p:nvPr>
            <p:ph type="sldNum" sz="quarter" idx="15"/>
          </p:nvPr>
        </p:nvSpPr>
        <p:spPr>
          <a:xfrm>
            <a:off x="8129016" y="5734050"/>
            <a:ext cx="609600" cy="521208"/>
          </a:xfrm>
        </p:spPr>
        <p:txBody>
          <a:bodyPr/>
          <a:lstStyle/>
          <a:p>
            <a:fld id="{B6F15528-21DE-4FAA-801E-634DDDAF4B2B}" type="slidenum">
              <a:rPr lang="en-US" smtClean="0"/>
              <a:pPr/>
              <a:t>11</a:t>
            </a:fld>
            <a:endParaRPr lang="en-US"/>
          </a:p>
        </p:txBody>
      </p:sp>
    </p:spTree>
    <p:extLst>
      <p:ext uri="{BB962C8B-B14F-4D97-AF65-F5344CB8AC3E}">
        <p14:creationId xmlns:p14="http://schemas.microsoft.com/office/powerpoint/2010/main" val="996429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sz="3200" dirty="0"/>
              <a:t>A Meta-Learning Approach for Parametrized PDEs: Meta-</a:t>
            </a:r>
            <a:r>
              <a:rPr lang="en-US" altLang="zh-CN" sz="3200" dirty="0" err="1"/>
              <a:t>MgNet</a:t>
            </a:r>
            <a:endParaRPr lang="en-US" altLang="zh-CN" dirty="0"/>
          </a:p>
        </p:txBody>
      </p:sp>
      <p:sp>
        <p:nvSpPr>
          <p:cNvPr id="3" name="Text Placeholder 2"/>
          <p:cNvSpPr>
            <a:spLocks noGrp="1"/>
          </p:cNvSpPr>
          <p:nvPr>
            <p:ph type="body" idx="1"/>
          </p:nvPr>
        </p:nvSpPr>
        <p:spPr/>
        <p:txBody>
          <a:bodyPr/>
          <a:lstStyle/>
          <a:p>
            <a:pPr marL="342900" indent="-342900">
              <a:buFont typeface="Arial" panose="020B0604020202020204" pitchFamily="34" charset="0"/>
              <a:buChar char="•"/>
            </a:pPr>
            <a:r>
              <a:rPr lang="en-US" altLang="zh-CN" sz="1600" b="0" dirty="0" err="1"/>
              <a:t>Yuyan</a:t>
            </a:r>
            <a:r>
              <a:rPr lang="en-US" altLang="zh-CN" sz="1600" b="0" dirty="0"/>
              <a:t> Chen, Bin Dong and </a:t>
            </a:r>
            <a:r>
              <a:rPr lang="en-US" altLang="zh-CN" sz="1600" b="0" dirty="0" err="1"/>
              <a:t>Jinchao</a:t>
            </a:r>
            <a:r>
              <a:rPr lang="en-US" altLang="zh-CN" sz="1600" b="0" dirty="0"/>
              <a:t> Xu, </a:t>
            </a:r>
            <a:r>
              <a:rPr lang="en-US" altLang="zh-CN" sz="1600" b="0" i="1" dirty="0"/>
              <a:t>Meta-</a:t>
            </a:r>
            <a:r>
              <a:rPr lang="en-US" altLang="zh-CN" sz="1600" b="0" i="1" dirty="0" err="1"/>
              <a:t>MgNet</a:t>
            </a:r>
            <a:r>
              <a:rPr lang="en-US" altLang="zh-CN" sz="1600" b="0" i="1" dirty="0"/>
              <a:t>: Meta Multigrid Networks for Solving Parameterized Partial Differential Equations</a:t>
            </a:r>
            <a:r>
              <a:rPr lang="en-US" altLang="zh-CN" sz="1600" b="0" dirty="0"/>
              <a:t>, Journal of Computational Physics, 455, 110996, 2022 (arXiv</a:t>
            </a:r>
            <a:r>
              <a:rPr lang="en-US" altLang="zh-CN" sz="1600" b="0"/>
              <a:t>:2010.14088).</a:t>
            </a:r>
            <a:endParaRPr lang="en-US" altLang="zh-CN" sz="1600" b="0" dirty="0"/>
          </a:p>
        </p:txBody>
      </p:sp>
    </p:spTree>
    <p:extLst>
      <p:ext uri="{BB962C8B-B14F-4D97-AF65-F5344CB8AC3E}">
        <p14:creationId xmlns:p14="http://schemas.microsoft.com/office/powerpoint/2010/main" val="2494885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ltLang="zh-CN" dirty="0"/>
              <a:t>Multigrid Method for Linear Problems</a:t>
            </a:r>
            <a:endParaRPr lang="zh-CN" altLang="en-US" dirty="0"/>
          </a:p>
        </p:txBody>
      </p:sp>
      <mc:AlternateContent xmlns:mc="http://schemas.openxmlformats.org/markup-compatibility/2006" xmlns:a14="http://schemas.microsoft.com/office/drawing/2010/main">
        <mc:Choice Requires="a14">
          <p:sp>
            <p:nvSpPr>
              <p:cNvPr id="3" name="Content Placeholder 2"/>
              <p:cNvSpPr>
                <a:spLocks noGrp="1"/>
              </p:cNvSpPr>
              <p:nvPr>
                <p:ph sz="quarter" idx="1"/>
              </p:nvPr>
            </p:nvSpPr>
            <p:spPr/>
            <p:txBody>
              <a:bodyPr/>
              <a:lstStyle/>
              <a:p>
                <a:pPr lvl="0">
                  <a:buClr>
                    <a:srgbClr val="FE8637"/>
                  </a:buClr>
                </a:pPr>
                <a:r>
                  <a:rPr lang="en-US" altLang="zh-CN" sz="2200" dirty="0">
                    <a:solidFill>
                      <a:prstClr val="black"/>
                    </a:solidFill>
                  </a:rPr>
                  <a:t>We focus on the linear problem: </a:t>
                </a:r>
                <a14:m>
                  <m:oMath xmlns:m="http://schemas.openxmlformats.org/officeDocument/2006/math">
                    <m:sSub>
                      <m:sSubPr>
                        <m:ctrlPr>
                          <a:rPr lang="en-US" altLang="zh-CN" sz="2200" b="1" i="1">
                            <a:solidFill>
                              <a:prstClr val="black"/>
                            </a:solidFill>
                            <a:latin typeface="Cambria Math" panose="02040503050406030204" pitchFamily="18" charset="0"/>
                          </a:rPr>
                        </m:ctrlPr>
                      </m:sSubPr>
                      <m:e>
                        <m:r>
                          <a:rPr lang="en-US" altLang="zh-CN" sz="2200" b="1" i="1">
                            <a:solidFill>
                              <a:prstClr val="black"/>
                            </a:solidFill>
                            <a:latin typeface="Cambria Math"/>
                          </a:rPr>
                          <m:t>𝑨</m:t>
                        </m:r>
                      </m:e>
                      <m:sub>
                        <m:r>
                          <a:rPr lang="en-US" altLang="zh-CN" sz="2200" b="1" i="1">
                            <a:solidFill>
                              <a:prstClr val="black"/>
                            </a:solidFill>
                            <a:latin typeface="Cambria Math"/>
                          </a:rPr>
                          <m:t>𝜼</m:t>
                        </m:r>
                      </m:sub>
                    </m:sSub>
                    <m:r>
                      <a:rPr lang="en-US" altLang="zh-CN" sz="2200" b="1" i="1">
                        <a:solidFill>
                          <a:prstClr val="black"/>
                        </a:solidFill>
                        <a:latin typeface="Cambria Math"/>
                      </a:rPr>
                      <m:t>𝒖</m:t>
                    </m:r>
                    <m:r>
                      <a:rPr lang="en-US" altLang="zh-CN" sz="2200" b="1" i="1">
                        <a:solidFill>
                          <a:prstClr val="black"/>
                        </a:solidFill>
                        <a:latin typeface="Cambria Math"/>
                      </a:rPr>
                      <m:t>=</m:t>
                    </m:r>
                    <m:r>
                      <a:rPr lang="en-US" altLang="zh-CN" sz="2200" b="1" i="1">
                        <a:solidFill>
                          <a:prstClr val="black"/>
                        </a:solidFill>
                        <a:latin typeface="Cambria Math"/>
                      </a:rPr>
                      <m:t>𝒇</m:t>
                    </m:r>
                  </m:oMath>
                </a14:m>
                <a:endParaRPr lang="en-US" altLang="zh-CN" sz="2200" dirty="0">
                  <a:solidFill>
                    <a:prstClr val="black"/>
                  </a:solidFill>
                </a:endParaRPr>
              </a:p>
              <a:p>
                <a:pPr lvl="0">
                  <a:buClr>
                    <a:srgbClr val="FE8637"/>
                  </a:buClr>
                </a:pPr>
                <a:r>
                  <a:rPr lang="en-US" altLang="zh-CN" sz="2200" dirty="0">
                    <a:solidFill>
                      <a:prstClr val="black"/>
                    </a:solidFill>
                  </a:rPr>
                  <a:t>Multigrid method (MG) has linear complexity</a:t>
                </a:r>
              </a:p>
              <a:p>
                <a:pPr lvl="0">
                  <a:buClr>
                    <a:srgbClr val="FE8637"/>
                  </a:buClr>
                </a:pPr>
                <a:r>
                  <a:rPr lang="en-US" altLang="zh-CN" sz="2200" dirty="0">
                    <a:solidFill>
                      <a:prstClr val="black"/>
                    </a:solidFill>
                  </a:rPr>
                  <a:t>However, CPU time for MG can go up significantly when </a:t>
                </a:r>
                <a14:m>
                  <m:oMath xmlns:m="http://schemas.openxmlformats.org/officeDocument/2006/math">
                    <m:r>
                      <a:rPr lang="en-US" altLang="zh-CN" sz="2200" b="1" i="1">
                        <a:solidFill>
                          <a:prstClr val="black"/>
                        </a:solidFill>
                        <a:latin typeface="Cambria Math"/>
                      </a:rPr>
                      <m:t>𝜼</m:t>
                    </m:r>
                  </m:oMath>
                </a14:m>
                <a:r>
                  <a:rPr lang="en-US" altLang="zh-CN" sz="2200" dirty="0">
                    <a:solidFill>
                      <a:prstClr val="black"/>
                    </a:solidFill>
                  </a:rPr>
                  <a:t> is within certain range</a:t>
                </a:r>
              </a:p>
              <a:p>
                <a:r>
                  <a:rPr lang="en-US" altLang="zh-CN" sz="2200" dirty="0"/>
                  <a:t>For example</a:t>
                </a:r>
              </a:p>
            </p:txBody>
          </p:sp>
        </mc:Choice>
        <mc:Fallback xmlns="">
          <p:sp>
            <p:nvSpPr>
              <p:cNvPr id="3" name="Content Placeholder 2"/>
              <p:cNvSpPr>
                <a:spLocks noGrp="1" noRot="1" noChangeAspect="1" noMove="1" noResize="1" noEditPoints="1" noAdjustHandles="1" noChangeArrowheads="1" noChangeShapeType="1" noTextEdit="1"/>
              </p:cNvSpPr>
              <p:nvPr>
                <p:ph sz="quarter" idx="1"/>
              </p:nvPr>
            </p:nvSpPr>
            <p:spPr>
              <a:blipFill>
                <a:blip r:embed="rId2"/>
                <a:stretch>
                  <a:fillRect l="-245" t="-1001"/>
                </a:stretch>
              </a:blipFill>
            </p:spPr>
            <p:txBody>
              <a:bodyPr/>
              <a:lstStyle/>
              <a:p>
                <a:r>
                  <a:rPr lang="zh-CN" altLang="en-US">
                    <a:noFill/>
                  </a:rPr>
                  <a:t> </a:t>
                </a:r>
              </a:p>
            </p:txBody>
          </p:sp>
        </mc:Fallback>
      </mc:AlternateContent>
      <p:pic>
        <p:nvPicPr>
          <p:cNvPr id="409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24400" y="3200400"/>
            <a:ext cx="3429000" cy="27213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Slide Number Placeholder 22"/>
          <p:cNvSpPr>
            <a:spLocks noGrp="1"/>
          </p:cNvSpPr>
          <p:nvPr>
            <p:ph type="sldNum" sz="quarter" idx="15"/>
          </p:nvPr>
        </p:nvSpPr>
        <p:spPr>
          <a:xfrm>
            <a:off x="8129016" y="5734050"/>
            <a:ext cx="609600" cy="521208"/>
          </a:xfrm>
        </p:spPr>
        <p:txBody>
          <a:bodyPr/>
          <a:lstStyle/>
          <a:p>
            <a:fld id="{B6F15528-21DE-4FAA-801E-634DDDAF4B2B}" type="slidenum">
              <a:rPr lang="en-US" smtClean="0"/>
              <a:pPr/>
              <a:t>13</a:t>
            </a:fld>
            <a:endParaRPr lang="en-US"/>
          </a:p>
        </p:txBody>
      </p:sp>
      <p:pic>
        <p:nvPicPr>
          <p:cNvPr id="12"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9327" y="4495800"/>
            <a:ext cx="3956374" cy="4077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9327" y="3733800"/>
            <a:ext cx="2590800" cy="5832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496027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ltLang="zh-CN" dirty="0"/>
              <a:t>Multigrid Method for Linear Problems</a:t>
            </a:r>
            <a:endParaRPr lang="zh-CN" altLang="en-US" dirty="0"/>
          </a:p>
        </p:txBody>
      </p:sp>
      <mc:AlternateContent xmlns:mc="http://schemas.openxmlformats.org/markup-compatibility/2006" xmlns:a14="http://schemas.microsoft.com/office/drawing/2010/main">
        <mc:Choice Requires="a14">
          <p:sp>
            <p:nvSpPr>
              <p:cNvPr id="3" name="Content Placeholder 2"/>
              <p:cNvSpPr>
                <a:spLocks noGrp="1"/>
              </p:cNvSpPr>
              <p:nvPr>
                <p:ph sz="quarter" idx="1"/>
              </p:nvPr>
            </p:nvSpPr>
            <p:spPr>
              <a:xfrm>
                <a:off x="457200" y="1600200"/>
                <a:ext cx="7467600" cy="4648200"/>
              </a:xfrm>
            </p:spPr>
            <p:txBody>
              <a:bodyPr>
                <a:normAutofit/>
              </a:bodyPr>
              <a:lstStyle/>
              <a:p>
                <a:r>
                  <a:rPr lang="en-US" altLang="zh-CN" sz="2200" dirty="0"/>
                  <a:t>We focus on the linear problem: </a:t>
                </a:r>
                <a14:m>
                  <m:oMath xmlns:m="http://schemas.openxmlformats.org/officeDocument/2006/math">
                    <m:sSub>
                      <m:sSubPr>
                        <m:ctrlPr>
                          <a:rPr lang="en-US" altLang="zh-CN" sz="2200" b="1" i="1">
                            <a:latin typeface="Cambria Math" panose="02040503050406030204" pitchFamily="18" charset="0"/>
                          </a:rPr>
                        </m:ctrlPr>
                      </m:sSubPr>
                      <m:e>
                        <m:r>
                          <a:rPr lang="en-US" altLang="zh-CN" sz="2200" b="1" i="1">
                            <a:latin typeface="Cambria Math"/>
                          </a:rPr>
                          <m:t>𝑨</m:t>
                        </m:r>
                      </m:e>
                      <m:sub>
                        <m:r>
                          <a:rPr lang="en-US" altLang="zh-CN" sz="2200" b="1" i="1">
                            <a:latin typeface="Cambria Math"/>
                          </a:rPr>
                          <m:t>𝜼</m:t>
                        </m:r>
                      </m:sub>
                    </m:sSub>
                    <m:r>
                      <a:rPr lang="en-US" altLang="zh-CN" sz="2200" b="1" i="1" smtClean="0">
                        <a:latin typeface="Cambria Math"/>
                      </a:rPr>
                      <m:t>𝒖</m:t>
                    </m:r>
                    <m:r>
                      <a:rPr lang="en-US" altLang="zh-CN" sz="2200" b="1" i="1">
                        <a:latin typeface="Cambria Math"/>
                      </a:rPr>
                      <m:t>=</m:t>
                    </m:r>
                    <m:r>
                      <a:rPr lang="en-US" altLang="zh-CN" sz="2200" b="1" i="1">
                        <a:latin typeface="Cambria Math"/>
                      </a:rPr>
                      <m:t>𝒇</m:t>
                    </m:r>
                  </m:oMath>
                </a14:m>
                <a:endParaRPr lang="en-US" altLang="zh-CN" sz="2200" dirty="0"/>
              </a:p>
              <a:p>
                <a:r>
                  <a:rPr lang="en-US" altLang="zh-CN" sz="2200" dirty="0"/>
                  <a:t>Multigrid method (MG) has linear complexity</a:t>
                </a:r>
              </a:p>
              <a:p>
                <a:r>
                  <a:rPr lang="en-US" altLang="zh-CN" sz="2200" dirty="0"/>
                  <a:t>However, CPU time for MG can go up significantly when </a:t>
                </a:r>
                <a14:m>
                  <m:oMath xmlns:m="http://schemas.openxmlformats.org/officeDocument/2006/math">
                    <m:r>
                      <a:rPr lang="en-US" altLang="zh-CN" sz="2200" b="1" i="1" smtClean="0">
                        <a:latin typeface="Cambria Math"/>
                      </a:rPr>
                      <m:t>𝜼</m:t>
                    </m:r>
                  </m:oMath>
                </a14:m>
                <a:r>
                  <a:rPr lang="en-US" altLang="zh-CN" sz="2200" dirty="0"/>
                  <a:t> is within certain range</a:t>
                </a:r>
              </a:p>
              <a:p>
                <a:r>
                  <a:rPr lang="en-US" altLang="zh-CN" sz="2200" dirty="0"/>
                  <a:t>This can be improved by modifying crucial components in the MG method:</a:t>
                </a:r>
              </a:p>
              <a:p>
                <a:pPr lvl="1"/>
                <a:r>
                  <a:rPr lang="en-US" altLang="zh-CN" sz="1800" dirty="0"/>
                  <a:t>Smoother</a:t>
                </a:r>
              </a:p>
              <a:p>
                <a:pPr lvl="1"/>
                <a:r>
                  <a:rPr lang="en-US" altLang="zh-CN" sz="1800" dirty="0"/>
                  <a:t>Prolongations</a:t>
                </a:r>
              </a:p>
              <a:p>
                <a:pPr lvl="1"/>
                <a:r>
                  <a:rPr lang="en-US" altLang="zh-CN" sz="1800" dirty="0"/>
                  <a:t>Restrictions</a:t>
                </a:r>
              </a:p>
              <a:p>
                <a:r>
                  <a:rPr lang="en-US" altLang="zh-CN" sz="2200" dirty="0"/>
                  <a:t>How? Can machine learning help?</a:t>
                </a:r>
              </a:p>
              <a:p>
                <a:r>
                  <a:rPr lang="en-US" altLang="zh-CN" sz="2200" dirty="0"/>
                  <a:t>Idea: making the algorithm adaptive to </a:t>
                </a:r>
                <a14:m>
                  <m:oMath xmlns:m="http://schemas.openxmlformats.org/officeDocument/2006/math">
                    <m:r>
                      <a:rPr lang="en-US" altLang="zh-CN" sz="2200" b="1" i="1" smtClean="0">
                        <a:latin typeface="Cambria Math" panose="02040503050406030204" pitchFamily="18" charset="0"/>
                      </a:rPr>
                      <m:t>𝜼</m:t>
                    </m:r>
                  </m:oMath>
                </a14:m>
                <a:r>
                  <a:rPr lang="en-US" altLang="zh-CN" sz="2200" b="1" dirty="0"/>
                  <a:t> </a:t>
                </a:r>
                <a:r>
                  <a:rPr lang="en-US" altLang="zh-CN" sz="2200" dirty="0"/>
                  <a:t>(</a:t>
                </a:r>
                <a14:m>
                  <m:oMath xmlns:m="http://schemas.openxmlformats.org/officeDocument/2006/math">
                    <m:r>
                      <a:rPr lang="en-US" altLang="zh-CN" sz="2200" b="1" i="1" dirty="0" smtClean="0">
                        <a:latin typeface="Cambria Math" panose="02040503050406030204" pitchFamily="18" charset="0"/>
                      </a:rPr>
                      <m:t>𝒇</m:t>
                    </m:r>
                  </m:oMath>
                </a14:m>
                <a:r>
                  <a:rPr lang="en-US" altLang="zh-CN" sz="2200" b="1" dirty="0"/>
                  <a:t> </a:t>
                </a:r>
                <a:r>
                  <a:rPr lang="en-US" altLang="zh-CN" sz="2200" dirty="0"/>
                  <a:t>as well)</a:t>
                </a:r>
              </a:p>
            </p:txBody>
          </p:sp>
        </mc:Choice>
        <mc:Fallback xmlns="">
          <p:sp>
            <p:nvSpPr>
              <p:cNvPr id="3" name="Content Placeholder 2"/>
              <p:cNvSpPr>
                <a:spLocks noGrp="1" noRot="1" noChangeAspect="1" noMove="1" noResize="1" noEditPoints="1" noAdjustHandles="1" noChangeArrowheads="1" noChangeShapeType="1" noTextEdit="1"/>
              </p:cNvSpPr>
              <p:nvPr>
                <p:ph sz="quarter" idx="1"/>
              </p:nvPr>
            </p:nvSpPr>
            <p:spPr>
              <a:xfrm>
                <a:off x="457200" y="1600200"/>
                <a:ext cx="7467600" cy="4648200"/>
              </a:xfrm>
              <a:blipFill>
                <a:blip r:embed="rId2"/>
                <a:stretch>
                  <a:fillRect l="-245" t="-1050"/>
                </a:stretch>
              </a:blipFill>
            </p:spPr>
            <p:txBody>
              <a:bodyPr/>
              <a:lstStyle/>
              <a:p>
                <a:r>
                  <a:rPr lang="zh-CN" altLang="en-US">
                    <a:noFill/>
                  </a:rPr>
                  <a:t> </a:t>
                </a:r>
              </a:p>
            </p:txBody>
          </p:sp>
        </mc:Fallback>
      </mc:AlternateContent>
      <p:sp>
        <p:nvSpPr>
          <p:cNvPr id="5" name="Slide Number Placeholder 22"/>
          <p:cNvSpPr>
            <a:spLocks noGrp="1"/>
          </p:cNvSpPr>
          <p:nvPr>
            <p:ph type="sldNum" sz="quarter" idx="15"/>
          </p:nvPr>
        </p:nvSpPr>
        <p:spPr>
          <a:xfrm>
            <a:off x="8129016" y="5734050"/>
            <a:ext cx="609600" cy="521208"/>
          </a:xfrm>
        </p:spPr>
        <p:txBody>
          <a:bodyPr/>
          <a:lstStyle/>
          <a:p>
            <a:fld id="{B6F15528-21DE-4FAA-801E-634DDDAF4B2B}" type="slidenum">
              <a:rPr lang="en-US" smtClean="0"/>
              <a:pPr/>
              <a:t>14</a:t>
            </a:fld>
            <a:endParaRPr lang="en-US"/>
          </a:p>
        </p:txBody>
      </p:sp>
    </p:spTree>
    <p:extLst>
      <p:ext uri="{BB962C8B-B14F-4D97-AF65-F5344CB8AC3E}">
        <p14:creationId xmlns:p14="http://schemas.microsoft.com/office/powerpoint/2010/main" val="2702405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a:t>PDE-</a:t>
            </a:r>
            <a:r>
              <a:rPr lang="en-US" altLang="zh-CN" dirty="0" err="1"/>
              <a:t>MgNet</a:t>
            </a:r>
            <a:r>
              <a:rPr lang="en-US" altLang="zh-CN" dirty="0"/>
              <a:t>: for Solving PDEs</a:t>
            </a:r>
            <a:endParaRPr lang="zh-CN" altLang="en-US" dirty="0"/>
          </a:p>
        </p:txBody>
      </p:sp>
      <p:sp>
        <p:nvSpPr>
          <p:cNvPr id="3" name="Content Placeholder 2"/>
          <p:cNvSpPr>
            <a:spLocks noGrp="1"/>
          </p:cNvSpPr>
          <p:nvPr>
            <p:ph sz="quarter" idx="1"/>
          </p:nvPr>
        </p:nvSpPr>
        <p:spPr/>
        <p:txBody>
          <a:bodyPr/>
          <a:lstStyle/>
          <a:p>
            <a:r>
              <a:rPr lang="en-US" altLang="zh-CN" dirty="0"/>
              <a:t>PDE-</a:t>
            </a:r>
            <a:r>
              <a:rPr lang="en-US" altLang="zh-CN" dirty="0" err="1"/>
              <a:t>MgNet</a:t>
            </a:r>
            <a:r>
              <a:rPr lang="en-US" altLang="zh-CN" dirty="0"/>
              <a:t> (He &amp; Xu, 2019)</a:t>
            </a:r>
            <a:endParaRPr lang="zh-CN" altLang="en-US" dirty="0"/>
          </a:p>
        </p:txBody>
      </p:sp>
      <p:sp>
        <p:nvSpPr>
          <p:cNvPr id="6" name="Slide Number Placeholder 22"/>
          <p:cNvSpPr>
            <a:spLocks noGrp="1"/>
          </p:cNvSpPr>
          <p:nvPr>
            <p:ph type="sldNum" sz="quarter" idx="15"/>
          </p:nvPr>
        </p:nvSpPr>
        <p:spPr>
          <a:xfrm>
            <a:off x="8129016" y="5734050"/>
            <a:ext cx="609600" cy="521208"/>
          </a:xfrm>
        </p:spPr>
        <p:txBody>
          <a:bodyPr/>
          <a:lstStyle/>
          <a:p>
            <a:fld id="{B6F15528-21DE-4FAA-801E-634DDDAF4B2B}" type="slidenum">
              <a:rPr lang="en-US" smtClean="0"/>
              <a:pPr/>
              <a:t>15</a:t>
            </a:fld>
            <a:endParaRPr lang="en-US"/>
          </a:p>
        </p:txBody>
      </p:sp>
      <p:pic>
        <p:nvPicPr>
          <p:cNvPr id="8196"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4800" y="2438400"/>
            <a:ext cx="4343400" cy="4171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38600" y="2478180"/>
            <a:ext cx="4114800" cy="40750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7"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33600" y="5893017"/>
            <a:ext cx="1905000" cy="393756"/>
          </a:xfrm>
          <a:prstGeom prst="rect">
            <a:avLst/>
          </a:prstGeom>
          <a:noFill/>
          <a:ln w="25400">
            <a:solidFill>
              <a:srgbClr val="00B0F0"/>
            </a:solidFill>
            <a:miter lim="800000"/>
            <a:headEnd/>
            <a:tailEnd/>
          </a:ln>
          <a:extLst>
            <a:ext uri="{909E8E84-426E-40DD-AFC4-6F175D3DCCD1}">
              <a14:hiddenFill xmlns:a14="http://schemas.microsoft.com/office/drawing/2010/main">
                <a:solidFill>
                  <a:schemeClr val="accent1"/>
                </a:solidFill>
              </a14:hiddenFill>
            </a:ext>
          </a:extLst>
        </p:spPr>
      </p:pic>
      <p:pic>
        <p:nvPicPr>
          <p:cNvPr id="1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57400" y="2057400"/>
            <a:ext cx="4290260" cy="4164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751977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a:t>Meta-</a:t>
            </a:r>
            <a:r>
              <a:rPr lang="en-US" altLang="zh-CN" dirty="0" err="1"/>
              <a:t>MgNet</a:t>
            </a:r>
            <a:endParaRPr lang="zh-CN" altLang="en-US" dirty="0"/>
          </a:p>
        </p:txBody>
      </p:sp>
      <mc:AlternateContent xmlns:mc="http://schemas.openxmlformats.org/markup-compatibility/2006" xmlns:a14="http://schemas.microsoft.com/office/drawing/2010/main">
        <mc:Choice Requires="a14">
          <p:sp>
            <p:nvSpPr>
              <p:cNvPr id="3" name="Content Placeholder 2"/>
              <p:cNvSpPr>
                <a:spLocks noGrp="1"/>
              </p:cNvSpPr>
              <p:nvPr>
                <p:ph sz="quarter" idx="1"/>
              </p:nvPr>
            </p:nvSpPr>
            <p:spPr/>
            <p:txBody>
              <a:bodyPr>
                <a:normAutofit/>
              </a:bodyPr>
              <a:lstStyle/>
              <a:p>
                <a:r>
                  <a:rPr lang="en-US" altLang="zh-CN" sz="2200" dirty="0"/>
                  <a:t>Introducing a hypernetwork (Meta-NN) in </a:t>
                </a:r>
                <a:r>
                  <a:rPr lang="en-US" altLang="zh-CN" sz="2200" dirty="0" err="1"/>
                  <a:t>MgNet</a:t>
                </a:r>
                <a:r>
                  <a:rPr lang="en-US" altLang="zh-CN" sz="2200" dirty="0"/>
                  <a:t> (Xu &amp; He 2019)</a:t>
                </a:r>
              </a:p>
              <a:p>
                <a:endParaRPr lang="en-US" altLang="zh-CN" sz="2000" dirty="0"/>
              </a:p>
              <a:p>
                <a:r>
                  <a:rPr lang="en-US" altLang="zh-CN" sz="2200" dirty="0"/>
                  <a:t>Meta-NN induces a smoother adaptive to </a:t>
                </a:r>
                <a14:m>
                  <m:oMath xmlns:m="http://schemas.openxmlformats.org/officeDocument/2006/math">
                    <m:r>
                      <a:rPr lang="en-US" altLang="zh-CN" sz="2200" b="1" i="1" smtClean="0">
                        <a:latin typeface="Cambria Math" panose="02040503050406030204" pitchFamily="18" charset="0"/>
                      </a:rPr>
                      <m:t>𝜼</m:t>
                    </m:r>
                  </m:oMath>
                </a14:m>
                <a:endParaRPr lang="en-US" altLang="zh-CN" sz="2200" b="1" dirty="0"/>
              </a:p>
              <a:p>
                <a:endParaRPr lang="en-US" altLang="zh-CN" sz="2000" dirty="0"/>
              </a:p>
            </p:txBody>
          </p:sp>
        </mc:Choice>
        <mc:Fallback xmlns="">
          <p:sp>
            <p:nvSpPr>
              <p:cNvPr id="3" name="Content Placeholder 2"/>
              <p:cNvSpPr>
                <a:spLocks noGrp="1" noRot="1" noChangeAspect="1" noMove="1" noResize="1" noEditPoints="1" noAdjustHandles="1" noChangeArrowheads="1" noChangeShapeType="1" noTextEdit="1"/>
              </p:cNvSpPr>
              <p:nvPr>
                <p:ph sz="quarter" idx="1"/>
              </p:nvPr>
            </p:nvSpPr>
            <p:spPr>
              <a:blipFill>
                <a:blip r:embed="rId2"/>
                <a:stretch>
                  <a:fillRect l="-245" t="-876" r="-1551"/>
                </a:stretch>
              </a:blipFill>
            </p:spPr>
            <p:txBody>
              <a:bodyPr/>
              <a:lstStyle/>
              <a:p>
                <a:r>
                  <a:rPr lang="zh-CN" altLang="en-US">
                    <a:noFill/>
                  </a:rPr>
                  <a:t> </a:t>
                </a:r>
              </a:p>
            </p:txBody>
          </p:sp>
        </mc:Fallback>
      </mc:AlternateContent>
      <p:sp>
        <p:nvSpPr>
          <p:cNvPr id="4" name="Slide Number Placeholder 22"/>
          <p:cNvSpPr>
            <a:spLocks noGrp="1"/>
          </p:cNvSpPr>
          <p:nvPr>
            <p:ph type="sldNum" sz="quarter" idx="15"/>
          </p:nvPr>
        </p:nvSpPr>
        <p:spPr>
          <a:xfrm>
            <a:off x="8129016" y="5734050"/>
            <a:ext cx="609600" cy="521208"/>
          </a:xfrm>
        </p:spPr>
        <p:txBody>
          <a:bodyPr/>
          <a:lstStyle/>
          <a:p>
            <a:fld id="{B6F15528-21DE-4FAA-801E-634DDDAF4B2B}" type="slidenum">
              <a:rPr lang="en-US" smtClean="0"/>
              <a:pPr/>
              <a:t>16</a:t>
            </a:fld>
            <a:endParaRPr lang="en-US"/>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35694" y="2310923"/>
            <a:ext cx="5001987" cy="4407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19"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4285" y="3195353"/>
            <a:ext cx="4663110" cy="32785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xmlns:a14="http://schemas.microsoft.com/office/drawing/2010/main">
        <mc:Choice Requires="a14">
          <p:sp>
            <p:nvSpPr>
              <p:cNvPr id="5" name="TextBox 4"/>
              <p:cNvSpPr txBox="1"/>
              <p:nvPr/>
            </p:nvSpPr>
            <p:spPr>
              <a:xfrm>
                <a:off x="5410200" y="3276600"/>
                <a:ext cx="2819400" cy="1681166"/>
              </a:xfrm>
              <a:prstGeom prst="rect">
                <a:avLst/>
              </a:prstGeom>
              <a:noFill/>
            </p:spPr>
            <p:txBody>
              <a:bodyPr wrap="square" rtlCol="0">
                <a:spAutoFit/>
              </a:bodyPr>
              <a:lstStyle/>
              <a:p>
                <a:r>
                  <a:rPr lang="en-US" altLang="zh-CN" b="1" dirty="0">
                    <a:solidFill>
                      <a:srgbClr val="FF0000"/>
                    </a:solidFill>
                  </a:rPr>
                  <a:t>Meta-NN</a:t>
                </a:r>
                <a:r>
                  <a:rPr lang="zh-CN" altLang="en-US" b="1" dirty="0">
                    <a:solidFill>
                      <a:srgbClr val="FF0000"/>
                    </a:solidFill>
                  </a:rPr>
                  <a:t>：</a:t>
                </a:r>
                <a:r>
                  <a:rPr lang="en-US" altLang="zh-CN" dirty="0"/>
                  <a:t> </a:t>
                </a:r>
              </a:p>
              <a:p>
                <a:r>
                  <a:rPr lang="en-US" altLang="zh-CN" sz="1400" dirty="0"/>
                  <a:t>Input:</a:t>
                </a:r>
              </a:p>
              <a:p>
                <a:pPr marL="285750" indent="-285750">
                  <a:buFont typeface="Arial" panose="020B0604020202020204" pitchFamily="34" charset="0"/>
                  <a:buChar char="•"/>
                </a:pPr>
                <a:r>
                  <a:rPr lang="en-US" altLang="zh-CN" sz="1400" dirty="0"/>
                  <a:t>Kernel of the operator </a:t>
                </a:r>
                <a14:m>
                  <m:oMath xmlns:m="http://schemas.openxmlformats.org/officeDocument/2006/math">
                    <m:sSub>
                      <m:sSubPr>
                        <m:ctrlPr>
                          <a:rPr lang="en-US" altLang="zh-CN" sz="1400" b="1" i="1" smtClean="0">
                            <a:latin typeface="Cambria Math" panose="02040503050406030204" pitchFamily="18" charset="0"/>
                          </a:rPr>
                        </m:ctrlPr>
                      </m:sSubPr>
                      <m:e>
                        <m:r>
                          <a:rPr lang="en-US" altLang="zh-CN" sz="1400" b="1" i="1" smtClean="0">
                            <a:latin typeface="Cambria Math"/>
                          </a:rPr>
                          <m:t>𝑨</m:t>
                        </m:r>
                      </m:e>
                      <m:sub>
                        <m:r>
                          <a:rPr lang="en-US" altLang="zh-CN" sz="1400" b="1" i="1" smtClean="0">
                            <a:latin typeface="Cambria Math"/>
                          </a:rPr>
                          <m:t>𝜼</m:t>
                        </m:r>
                      </m:sub>
                    </m:sSub>
                  </m:oMath>
                </a14:m>
                <a:endParaRPr lang="en-US" altLang="zh-CN" sz="1400" b="1" dirty="0"/>
              </a:p>
              <a:p>
                <a:pPr marL="285750" indent="-285750">
                  <a:buFont typeface="Arial" panose="020B0604020202020204" pitchFamily="34" charset="0"/>
                  <a:buChar char="•"/>
                </a:pPr>
                <a:r>
                  <a:rPr lang="en-US" altLang="zh-CN" sz="1400" b="0" dirty="0"/>
                  <a:t>Residual </a:t>
                </a:r>
                <a14:m>
                  <m:oMath xmlns:m="http://schemas.openxmlformats.org/officeDocument/2006/math">
                    <m:r>
                      <a:rPr lang="en-US" altLang="zh-CN" sz="1400" b="1" i="1" smtClean="0">
                        <a:latin typeface="Cambria Math"/>
                      </a:rPr>
                      <m:t>𝒓</m:t>
                    </m:r>
                  </m:oMath>
                </a14:m>
                <a:endParaRPr lang="en-US" altLang="zh-CN" sz="1400" b="1" dirty="0"/>
              </a:p>
              <a:p>
                <a:r>
                  <a:rPr lang="en-US" altLang="zh-CN" sz="1400" dirty="0"/>
                  <a:t>Output: a set of vectors that spans a subspace for subspace correction</a:t>
                </a:r>
                <a:endParaRPr lang="zh-CN" altLang="en-US" sz="1400" dirty="0"/>
              </a:p>
            </p:txBody>
          </p:sp>
        </mc:Choice>
        <mc:Fallback xmlns="">
          <p:sp>
            <p:nvSpPr>
              <p:cNvPr id="5" name="TextBox 4"/>
              <p:cNvSpPr txBox="1">
                <a:spLocks noRot="1" noChangeAspect="1" noMove="1" noResize="1" noEditPoints="1" noAdjustHandles="1" noChangeArrowheads="1" noChangeShapeType="1" noTextEdit="1"/>
              </p:cNvSpPr>
              <p:nvPr/>
            </p:nvSpPr>
            <p:spPr>
              <a:xfrm>
                <a:off x="5410200" y="3276600"/>
                <a:ext cx="2819400" cy="1681166"/>
              </a:xfrm>
              <a:prstGeom prst="rect">
                <a:avLst/>
              </a:prstGeom>
              <a:blipFill>
                <a:blip r:embed="rId5"/>
                <a:stretch>
                  <a:fillRect l="-1948" t="-2909" b="-2909"/>
                </a:stretch>
              </a:blipFill>
            </p:spPr>
            <p:txBody>
              <a:bodyPr/>
              <a:lstStyle/>
              <a:p>
                <a:r>
                  <a:rPr lang="zh-CN" altLang="en-US">
                    <a:noFill/>
                  </a:rPr>
                  <a:t> </a:t>
                </a:r>
              </a:p>
            </p:txBody>
          </p:sp>
        </mc:Fallback>
      </mc:AlternateContent>
      <p:pic>
        <p:nvPicPr>
          <p:cNvPr id="9" name="Picture 2">
            <a:extLst>
              <a:ext uri="{FF2B5EF4-FFF2-40B4-BE49-F238E27FC236}">
                <a16:creationId xmlns:a16="http://schemas.microsoft.com/office/drawing/2014/main" id="{1ADC2C40-0D4C-45E4-A4E2-DDE56DD88A0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467163" y="4942428"/>
            <a:ext cx="2348300" cy="13821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xmlns:a14="http://schemas.microsoft.com/office/drawing/2010/main">
        <mc:Choice Requires="a14">
          <p:sp>
            <p:nvSpPr>
              <p:cNvPr id="10" name="TextBox 4">
                <a:extLst>
                  <a:ext uri="{FF2B5EF4-FFF2-40B4-BE49-F238E27FC236}">
                    <a16:creationId xmlns:a16="http://schemas.microsoft.com/office/drawing/2014/main" id="{6F8E4C0E-A18B-4B42-8628-212A6D13AB6A}"/>
                  </a:ext>
                </a:extLst>
              </p:cNvPr>
              <p:cNvSpPr txBox="1"/>
              <p:nvPr/>
            </p:nvSpPr>
            <p:spPr>
              <a:xfrm>
                <a:off x="6628344" y="3285027"/>
                <a:ext cx="1067856" cy="36080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zh-CN" sz="1600" b="1" i="1" smtClean="0">
                              <a:solidFill>
                                <a:srgbClr val="FF0000"/>
                              </a:solidFill>
                              <a:latin typeface="Cambria Math" panose="02040503050406030204" pitchFamily="18" charset="0"/>
                            </a:rPr>
                          </m:ctrlPr>
                        </m:sSubPr>
                        <m:e>
                          <m:r>
                            <a:rPr lang="zh-CN" altLang="en-US" sz="1600" b="1" i="1" smtClean="0">
                              <a:solidFill>
                                <a:srgbClr val="FF0000"/>
                              </a:solidFill>
                              <a:latin typeface="Cambria Math"/>
                            </a:rPr>
                            <m:t>𝓖</m:t>
                          </m:r>
                        </m:e>
                        <m:sub>
                          <m:r>
                            <a:rPr lang="en-US" altLang="zh-CN" sz="1600" b="1" i="1" smtClean="0">
                              <a:solidFill>
                                <a:srgbClr val="FF0000"/>
                              </a:solidFill>
                              <a:latin typeface="Cambria Math"/>
                            </a:rPr>
                            <m:t>𝜽</m:t>
                          </m:r>
                        </m:sub>
                      </m:sSub>
                      <m:r>
                        <a:rPr lang="en-US" altLang="zh-CN" sz="1600" b="1" i="1" smtClean="0">
                          <a:solidFill>
                            <a:srgbClr val="FF0000"/>
                          </a:solidFill>
                          <a:latin typeface="Cambria Math"/>
                        </a:rPr>
                        <m:t>(</m:t>
                      </m:r>
                      <m:r>
                        <a:rPr lang="en-US" altLang="zh-CN" sz="1600" b="1" i="1" smtClean="0">
                          <a:solidFill>
                            <a:srgbClr val="FF0000"/>
                          </a:solidFill>
                          <a:latin typeface="Cambria Math"/>
                        </a:rPr>
                        <m:t>𝒓</m:t>
                      </m:r>
                      <m:r>
                        <a:rPr lang="en-US" altLang="zh-CN" sz="1600" b="1" i="1" smtClean="0">
                          <a:solidFill>
                            <a:srgbClr val="FF0000"/>
                          </a:solidFill>
                          <a:latin typeface="Cambria Math"/>
                        </a:rPr>
                        <m:t>,</m:t>
                      </m:r>
                      <m:sSub>
                        <m:sSubPr>
                          <m:ctrlPr>
                            <a:rPr lang="en-US" altLang="zh-CN" sz="1600" b="1" i="1" smtClean="0">
                              <a:solidFill>
                                <a:srgbClr val="FF0000"/>
                              </a:solidFill>
                              <a:latin typeface="Cambria Math" panose="02040503050406030204" pitchFamily="18" charset="0"/>
                            </a:rPr>
                          </m:ctrlPr>
                        </m:sSubPr>
                        <m:e>
                          <m:r>
                            <a:rPr lang="en-US" altLang="zh-CN" sz="1600" b="1" i="1" smtClean="0">
                              <a:solidFill>
                                <a:srgbClr val="FF0000"/>
                              </a:solidFill>
                              <a:latin typeface="Cambria Math"/>
                            </a:rPr>
                            <m:t>𝑨</m:t>
                          </m:r>
                        </m:e>
                        <m:sub>
                          <m:r>
                            <a:rPr lang="en-US" altLang="zh-CN" sz="1600" b="1" i="1" smtClean="0">
                              <a:solidFill>
                                <a:srgbClr val="FF0000"/>
                              </a:solidFill>
                              <a:latin typeface="Cambria Math"/>
                            </a:rPr>
                            <m:t>𝜼</m:t>
                          </m:r>
                        </m:sub>
                      </m:sSub>
                      <m:r>
                        <a:rPr lang="en-US" altLang="zh-CN" sz="1600" b="1" i="1" smtClean="0">
                          <a:solidFill>
                            <a:srgbClr val="FF0000"/>
                          </a:solidFill>
                          <a:latin typeface="Cambria Math"/>
                        </a:rPr>
                        <m:t>)</m:t>
                      </m:r>
                    </m:oMath>
                  </m:oMathPara>
                </a14:m>
                <a:endParaRPr lang="zh-CN" altLang="en-US" sz="1600" b="1" dirty="0">
                  <a:solidFill>
                    <a:srgbClr val="FF0000"/>
                  </a:solidFill>
                </a:endParaRPr>
              </a:p>
            </p:txBody>
          </p:sp>
        </mc:Choice>
        <mc:Fallback xmlns="">
          <p:sp>
            <p:nvSpPr>
              <p:cNvPr id="10" name="TextBox 4">
                <a:extLst>
                  <a:ext uri="{FF2B5EF4-FFF2-40B4-BE49-F238E27FC236}">
                    <a16:creationId xmlns:a16="http://schemas.microsoft.com/office/drawing/2014/main" id="{6F8E4C0E-A18B-4B42-8628-212A6D13AB6A}"/>
                  </a:ext>
                </a:extLst>
              </p:cNvPr>
              <p:cNvSpPr txBox="1">
                <a:spLocks noRot="1" noChangeAspect="1" noMove="1" noResize="1" noEditPoints="1" noAdjustHandles="1" noChangeArrowheads="1" noChangeShapeType="1" noTextEdit="1"/>
              </p:cNvSpPr>
              <p:nvPr/>
            </p:nvSpPr>
            <p:spPr>
              <a:xfrm>
                <a:off x="6628344" y="3285027"/>
                <a:ext cx="1067856" cy="360804"/>
              </a:xfrm>
              <a:prstGeom prst="rect">
                <a:avLst/>
              </a:prstGeom>
              <a:blipFill>
                <a:blip r:embed="rId7"/>
                <a:stretch>
                  <a:fillRect b="-5085"/>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41803924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a:t>Meta-</a:t>
            </a:r>
            <a:r>
              <a:rPr lang="en-US" altLang="zh-CN" dirty="0" err="1"/>
              <a:t>MgNet</a:t>
            </a:r>
            <a:endParaRPr lang="zh-CN" altLang="en-US" dirty="0"/>
          </a:p>
        </p:txBody>
      </p:sp>
      <mc:AlternateContent xmlns:mc="http://schemas.openxmlformats.org/markup-compatibility/2006" xmlns:a14="http://schemas.microsoft.com/office/drawing/2010/main">
        <mc:Choice Requires="a14">
          <p:sp>
            <p:nvSpPr>
              <p:cNvPr id="3" name="Content Placeholder 2"/>
              <p:cNvSpPr>
                <a:spLocks noGrp="1"/>
              </p:cNvSpPr>
              <p:nvPr>
                <p:ph sz="quarter" idx="1"/>
              </p:nvPr>
            </p:nvSpPr>
            <p:spPr/>
            <p:txBody>
              <a:bodyPr>
                <a:normAutofit/>
              </a:bodyPr>
              <a:lstStyle/>
              <a:p>
                <a:r>
                  <a:rPr lang="en-US" altLang="zh-CN" sz="2200" dirty="0"/>
                  <a:t>Introducing a hypernetwork (Meta-NN) in </a:t>
                </a:r>
                <a:r>
                  <a:rPr lang="en-US" altLang="zh-CN" sz="2200" dirty="0" err="1"/>
                  <a:t>MgNet</a:t>
                </a:r>
                <a:r>
                  <a:rPr lang="en-US" altLang="zh-CN" sz="2200" dirty="0"/>
                  <a:t> (Xu &amp; He 2019)</a:t>
                </a:r>
              </a:p>
              <a:p>
                <a:endParaRPr lang="en-US" altLang="zh-CN" sz="2000" dirty="0"/>
              </a:p>
              <a:p>
                <a:r>
                  <a:rPr lang="en-US" altLang="zh-CN" sz="2200" dirty="0"/>
                  <a:t>Meta-NN induces a smoother adaptive to </a:t>
                </a:r>
                <a14:m>
                  <m:oMath xmlns:m="http://schemas.openxmlformats.org/officeDocument/2006/math">
                    <m:r>
                      <a:rPr lang="en-US" altLang="zh-CN" sz="2200" b="1" i="1" smtClean="0">
                        <a:latin typeface="Cambria Math" panose="02040503050406030204" pitchFamily="18" charset="0"/>
                      </a:rPr>
                      <m:t>𝜼</m:t>
                    </m:r>
                  </m:oMath>
                </a14:m>
                <a:endParaRPr lang="en-US" altLang="zh-CN" sz="2200" b="1" dirty="0"/>
              </a:p>
              <a:p>
                <a:r>
                  <a:rPr lang="en-US" altLang="zh-CN" sz="2200" dirty="0"/>
                  <a:t>Motivation: </a:t>
                </a:r>
                <a:r>
                  <a:rPr lang="en-US" altLang="zh-CN" sz="2200" dirty="0" err="1"/>
                  <a:t>Krylov</a:t>
                </a:r>
                <a:r>
                  <a:rPr lang="en-US" altLang="zh-CN" sz="2200" dirty="0"/>
                  <a:t> subspace</a:t>
                </a:r>
              </a:p>
              <a:p>
                <a:endParaRPr lang="en-US" altLang="zh-CN" sz="2000" dirty="0"/>
              </a:p>
              <a:p>
                <a:r>
                  <a:rPr lang="en-US" altLang="zh-CN" sz="2200" dirty="0"/>
                  <a:t>Meta-NN: </a:t>
                </a:r>
                <a14:m>
                  <m:oMath xmlns:m="http://schemas.openxmlformats.org/officeDocument/2006/math">
                    <m:sSub>
                      <m:sSubPr>
                        <m:ctrlPr>
                          <a:rPr lang="en-US" altLang="zh-CN" sz="2200" i="1">
                            <a:latin typeface="Cambria Math" panose="02040503050406030204" pitchFamily="18" charset="0"/>
                          </a:rPr>
                        </m:ctrlPr>
                      </m:sSubPr>
                      <m:e>
                        <m:r>
                          <a:rPr lang="zh-CN" altLang="en-US" sz="2200" i="1">
                            <a:latin typeface="Cambria Math"/>
                          </a:rPr>
                          <m:t>𝒢</m:t>
                        </m:r>
                      </m:e>
                      <m:sub>
                        <m:r>
                          <a:rPr lang="en-US" altLang="zh-CN" sz="2200" b="1" i="1">
                            <a:latin typeface="Cambria Math"/>
                          </a:rPr>
                          <m:t>𝜽</m:t>
                        </m:r>
                      </m:sub>
                    </m:sSub>
                    <m:d>
                      <m:dPr>
                        <m:ctrlPr>
                          <a:rPr lang="en-US" altLang="zh-CN" sz="2200" i="1">
                            <a:latin typeface="Cambria Math" panose="02040503050406030204" pitchFamily="18" charset="0"/>
                          </a:rPr>
                        </m:ctrlPr>
                      </m:dPr>
                      <m:e>
                        <m:r>
                          <a:rPr lang="en-US" altLang="zh-CN" sz="2200" i="1">
                            <a:latin typeface="Cambria Math"/>
                          </a:rPr>
                          <m:t>𝑟</m:t>
                        </m:r>
                        <m:r>
                          <a:rPr lang="en-US" altLang="zh-CN" sz="2200" i="1">
                            <a:latin typeface="Cambria Math"/>
                          </a:rPr>
                          <m:t>,</m:t>
                        </m:r>
                        <m:sSub>
                          <m:sSubPr>
                            <m:ctrlPr>
                              <a:rPr lang="en-US" altLang="zh-CN" sz="2200" i="1">
                                <a:latin typeface="Cambria Math" panose="02040503050406030204" pitchFamily="18" charset="0"/>
                              </a:rPr>
                            </m:ctrlPr>
                          </m:sSubPr>
                          <m:e>
                            <m:r>
                              <a:rPr lang="en-US" altLang="zh-CN" sz="2200" i="1">
                                <a:latin typeface="Cambria Math"/>
                              </a:rPr>
                              <m:t>𝐴</m:t>
                            </m:r>
                          </m:e>
                          <m:sub>
                            <m:r>
                              <a:rPr lang="en-US" altLang="zh-CN" sz="2200" i="1">
                                <a:latin typeface="Cambria Math"/>
                              </a:rPr>
                              <m:t>𝜂</m:t>
                            </m:r>
                          </m:sub>
                        </m:sSub>
                      </m:e>
                    </m:d>
                    <m:r>
                      <a:rPr lang="en-US" altLang="zh-CN" sz="2200" i="1">
                        <a:latin typeface="Cambria Math"/>
                      </a:rPr>
                      <m:t>=</m:t>
                    </m:r>
                    <m:sSub>
                      <m:sSubPr>
                        <m:ctrlPr>
                          <a:rPr lang="en-US" altLang="zh-CN" sz="2200" i="1">
                            <a:latin typeface="Cambria Math" panose="02040503050406030204" pitchFamily="18" charset="0"/>
                          </a:rPr>
                        </m:ctrlPr>
                      </m:sSubPr>
                      <m:e>
                        <m:r>
                          <a:rPr lang="zh-CN" altLang="en-US" sz="2200" i="1">
                            <a:latin typeface="Cambria Math"/>
                          </a:rPr>
                          <m:t>𝒩</m:t>
                        </m:r>
                      </m:e>
                      <m:sub>
                        <m:r>
                          <a:rPr lang="en-US" altLang="zh-CN" sz="2200" i="1">
                            <a:latin typeface="Cambria Math"/>
                          </a:rPr>
                          <m:t>𝐹</m:t>
                        </m:r>
                        <m:sSub>
                          <m:sSubPr>
                            <m:ctrlPr>
                              <a:rPr lang="en-US" altLang="zh-CN" sz="2200" i="1">
                                <a:latin typeface="Cambria Math" panose="02040503050406030204" pitchFamily="18" charset="0"/>
                              </a:rPr>
                            </m:ctrlPr>
                          </m:sSubPr>
                          <m:e>
                            <m:r>
                              <a:rPr lang="en-US" altLang="zh-CN" sz="2200" i="1">
                                <a:latin typeface="Cambria Math"/>
                              </a:rPr>
                              <m:t>𝐶</m:t>
                            </m:r>
                          </m:e>
                          <m:sub>
                            <m:r>
                              <a:rPr lang="en-US" altLang="zh-CN" sz="2200" b="1" i="1">
                                <a:latin typeface="Cambria Math"/>
                              </a:rPr>
                              <m:t>𝜽</m:t>
                            </m:r>
                          </m:sub>
                        </m:sSub>
                        <m:r>
                          <a:rPr lang="en-US" altLang="zh-CN" sz="2200" i="1">
                            <a:latin typeface="Cambria Math"/>
                          </a:rPr>
                          <m:t>(</m:t>
                        </m:r>
                        <m:sSub>
                          <m:sSubPr>
                            <m:ctrlPr>
                              <a:rPr lang="en-US" altLang="zh-CN" sz="2200" i="1">
                                <a:latin typeface="Cambria Math" panose="02040503050406030204" pitchFamily="18" charset="0"/>
                              </a:rPr>
                            </m:ctrlPr>
                          </m:sSubPr>
                          <m:e>
                            <m:r>
                              <a:rPr lang="en-US" altLang="zh-CN" sz="2200" i="1">
                                <a:latin typeface="Cambria Math"/>
                              </a:rPr>
                              <m:t>𝐴</m:t>
                            </m:r>
                          </m:e>
                          <m:sub>
                            <m:r>
                              <a:rPr lang="en-US" altLang="zh-CN" sz="2200" i="1">
                                <a:latin typeface="Cambria Math"/>
                              </a:rPr>
                              <m:t>𝜂</m:t>
                            </m:r>
                          </m:sub>
                        </m:sSub>
                        <m:r>
                          <a:rPr lang="en-US" altLang="zh-CN" sz="2200" i="1">
                            <a:latin typeface="Cambria Math"/>
                          </a:rPr>
                          <m:t>)</m:t>
                        </m:r>
                      </m:sub>
                    </m:sSub>
                    <m:d>
                      <m:dPr>
                        <m:ctrlPr>
                          <a:rPr lang="en-US" altLang="zh-CN" sz="2200" i="1">
                            <a:latin typeface="Cambria Math" panose="02040503050406030204" pitchFamily="18" charset="0"/>
                          </a:rPr>
                        </m:ctrlPr>
                      </m:dPr>
                      <m:e>
                        <m:r>
                          <a:rPr lang="en-US" altLang="zh-CN" sz="2200" i="1">
                            <a:latin typeface="Cambria Math"/>
                          </a:rPr>
                          <m:t>𝑟</m:t>
                        </m:r>
                      </m:e>
                    </m:d>
                    <m:r>
                      <m:rPr>
                        <m:nor/>
                      </m:rPr>
                      <a:rPr lang="en-US" altLang="zh-CN" sz="2200">
                        <a:latin typeface="Cambria Math"/>
                      </a:rPr>
                      <m:t>,</m:t>
                    </m:r>
                  </m:oMath>
                </a14:m>
                <a:endParaRPr lang="en-US" altLang="zh-CN" sz="2200" dirty="0"/>
              </a:p>
              <a:p>
                <a:pPr marL="358775" lvl="1" indent="-11113"/>
                <a:r>
                  <a:rPr lang="en-US" altLang="zh-CN" sz="1600" dirty="0"/>
                  <a:t> </a:t>
                </a:r>
                <a14:m>
                  <m:oMath xmlns:m="http://schemas.openxmlformats.org/officeDocument/2006/math">
                    <m:sSub>
                      <m:sSubPr>
                        <m:ctrlPr>
                          <a:rPr lang="en-US" altLang="zh-CN" sz="1600" i="1">
                            <a:latin typeface="Cambria Math" panose="02040503050406030204" pitchFamily="18" charset="0"/>
                          </a:rPr>
                        </m:ctrlPr>
                      </m:sSubPr>
                      <m:e>
                        <m:r>
                          <a:rPr lang="zh-CN" altLang="en-US" sz="1600" i="1">
                            <a:latin typeface="Cambria Math"/>
                          </a:rPr>
                          <m:t>𝒩</m:t>
                        </m:r>
                      </m:e>
                      <m:sub>
                        <m:r>
                          <a:rPr lang="en-US" altLang="zh-CN" sz="1600" b="1" i="1">
                            <a:latin typeface="Cambria Math"/>
                          </a:rPr>
                          <m:t>𝜸</m:t>
                        </m:r>
                      </m:sub>
                    </m:sSub>
                  </m:oMath>
                </a14:m>
                <a:r>
                  <a:rPr lang="en-US" altLang="zh-CN" sz="1600" dirty="0"/>
                  <a:t> is a 3-layer dense-net block (Huang et al. 2017) with parameter </a:t>
                </a:r>
                <a14:m>
                  <m:oMath xmlns:m="http://schemas.openxmlformats.org/officeDocument/2006/math">
                    <m:r>
                      <a:rPr lang="en-US" altLang="zh-CN" sz="1600" b="1" i="1">
                        <a:latin typeface="Cambria Math"/>
                      </a:rPr>
                      <m:t>𝜸</m:t>
                    </m:r>
                  </m:oMath>
                </a14:m>
                <a:endParaRPr lang="en-US" altLang="zh-CN" sz="1600" b="1" dirty="0"/>
              </a:p>
              <a:p>
                <a:pPr marL="358775" lvl="1" indent="-11113"/>
                <a:r>
                  <a:rPr lang="en-US" altLang="zh-CN" sz="1600" dirty="0"/>
                  <a:t> </a:t>
                </a:r>
                <a14:m>
                  <m:oMath xmlns:m="http://schemas.openxmlformats.org/officeDocument/2006/math">
                    <m:r>
                      <a:rPr lang="en-US" altLang="zh-CN" sz="1600" i="1">
                        <a:latin typeface="Cambria Math"/>
                      </a:rPr>
                      <m:t>𝐹</m:t>
                    </m:r>
                    <m:sSub>
                      <m:sSubPr>
                        <m:ctrlPr>
                          <a:rPr lang="en-US" altLang="zh-CN" sz="1600" i="1">
                            <a:latin typeface="Cambria Math" panose="02040503050406030204" pitchFamily="18" charset="0"/>
                          </a:rPr>
                        </m:ctrlPr>
                      </m:sSubPr>
                      <m:e>
                        <m:r>
                          <a:rPr lang="en-US" altLang="zh-CN" sz="1600" i="1">
                            <a:latin typeface="Cambria Math"/>
                          </a:rPr>
                          <m:t>𝐶</m:t>
                        </m:r>
                      </m:e>
                      <m:sub>
                        <m:r>
                          <a:rPr lang="en-US" altLang="zh-CN" sz="1600" b="1" i="1">
                            <a:latin typeface="Cambria Math"/>
                          </a:rPr>
                          <m:t>𝜽</m:t>
                        </m:r>
                      </m:sub>
                    </m:sSub>
                  </m:oMath>
                </a14:m>
                <a:r>
                  <a:rPr lang="en-US" altLang="zh-CN" sz="1600" dirty="0"/>
                  <a:t> is a 2-layer fully connected neural network with parameter </a:t>
                </a:r>
                <a14:m>
                  <m:oMath xmlns:m="http://schemas.openxmlformats.org/officeDocument/2006/math">
                    <m:r>
                      <a:rPr lang="en-US" altLang="zh-CN" sz="1600" b="1" i="1">
                        <a:latin typeface="Cambria Math"/>
                      </a:rPr>
                      <m:t>𝜽</m:t>
                    </m:r>
                  </m:oMath>
                </a14:m>
                <a:endParaRPr lang="en-US" altLang="zh-CN" sz="1600" b="1" dirty="0"/>
              </a:p>
              <a:p>
                <a:pPr marL="0" indent="-18098"/>
                <a:r>
                  <a:rPr lang="en-US" altLang="zh-CN" sz="2200" dirty="0"/>
                  <a:t> Unsupervised training: </a:t>
                </a:r>
                <a14:m>
                  <m:oMath xmlns:m="http://schemas.openxmlformats.org/officeDocument/2006/math">
                    <m:sSub>
                      <m:sSubPr>
                        <m:ctrlPr>
                          <a:rPr lang="en-US" altLang="zh-CN" sz="2000" b="0" i="1" smtClean="0">
                            <a:latin typeface="Cambria Math" panose="02040503050406030204" pitchFamily="18" charset="0"/>
                          </a:rPr>
                        </m:ctrlPr>
                      </m:sSubPr>
                      <m:e>
                        <m:d>
                          <m:dPr>
                            <m:begChr m:val="‖"/>
                            <m:endChr m:val="‖"/>
                            <m:ctrlPr>
                              <a:rPr lang="en-US" altLang="zh-CN" sz="2000" i="1">
                                <a:latin typeface="Cambria Math" panose="02040503050406030204" pitchFamily="18" charset="0"/>
                              </a:rPr>
                            </m:ctrlPr>
                          </m:dPr>
                          <m:e>
                            <m:r>
                              <a:rPr lang="en-US" altLang="zh-CN" sz="2000" b="1">
                                <a:latin typeface="Cambria Math" panose="02040503050406030204" pitchFamily="18" charset="0"/>
                              </a:rPr>
                              <m:t>𝐟</m:t>
                            </m:r>
                            <m:r>
                              <a:rPr lang="en-US" altLang="zh-CN" sz="2000" i="1">
                                <a:latin typeface="Cambria Math" panose="02040503050406030204" pitchFamily="18" charset="0"/>
                              </a:rPr>
                              <m:t>−</m:t>
                            </m:r>
                            <m:sSub>
                              <m:sSubPr>
                                <m:ctrlPr>
                                  <a:rPr lang="en-US" altLang="zh-CN" sz="2000" i="1">
                                    <a:latin typeface="Cambria Math" panose="02040503050406030204" pitchFamily="18" charset="0"/>
                                  </a:rPr>
                                </m:ctrlPr>
                              </m:sSubPr>
                              <m:e>
                                <m:r>
                                  <a:rPr lang="en-US" altLang="zh-CN" sz="2000" b="1">
                                    <a:latin typeface="Cambria Math" panose="02040503050406030204" pitchFamily="18" charset="0"/>
                                  </a:rPr>
                                  <m:t>𝐀</m:t>
                                </m:r>
                              </m:e>
                              <m:sub>
                                <m:r>
                                  <a:rPr lang="en-US" altLang="zh-CN" sz="2000" i="1">
                                    <a:latin typeface="Cambria Math" panose="02040503050406030204" pitchFamily="18" charset="0"/>
                                  </a:rPr>
                                  <m:t>𝜂</m:t>
                                </m:r>
                              </m:sub>
                            </m:sSub>
                            <m:sSub>
                              <m:sSubPr>
                                <m:ctrlPr>
                                  <a:rPr lang="en-US" altLang="zh-CN" sz="2000" i="1">
                                    <a:latin typeface="Cambria Math" panose="02040503050406030204" pitchFamily="18" charset="0"/>
                                  </a:rPr>
                                </m:ctrlPr>
                              </m:sSubPr>
                              <m:e>
                                <m:r>
                                  <a:rPr lang="en-US" altLang="zh-CN" sz="2000" b="1">
                                    <a:latin typeface="Cambria Math" panose="02040503050406030204" pitchFamily="18" charset="0"/>
                                  </a:rPr>
                                  <m:t>𝐮</m:t>
                                </m:r>
                              </m:e>
                              <m:sub>
                                <m:r>
                                  <a:rPr lang="en-US" altLang="zh-CN" sz="2000" i="1">
                                    <a:latin typeface="Cambria Math" panose="02040503050406030204" pitchFamily="18" charset="0"/>
                                  </a:rPr>
                                  <m:t>𝑡</m:t>
                                </m:r>
                              </m:sub>
                            </m:sSub>
                          </m:e>
                        </m:d>
                      </m:e>
                      <m:sub>
                        <m:r>
                          <a:rPr lang="en-US" altLang="zh-CN" sz="2000" b="0" i="1" smtClean="0">
                            <a:latin typeface="Cambria Math" panose="02040503050406030204" pitchFamily="18" charset="0"/>
                          </a:rPr>
                          <m:t>2</m:t>
                        </m:r>
                      </m:sub>
                    </m:sSub>
                    <m:r>
                      <a:rPr lang="en-US" altLang="zh-CN" sz="2000" b="0" i="1" smtClean="0">
                        <a:latin typeface="Cambria Math" panose="02040503050406030204" pitchFamily="18" charset="0"/>
                      </a:rPr>
                      <m:t>/</m:t>
                    </m:r>
                    <m:sSub>
                      <m:sSubPr>
                        <m:ctrlPr>
                          <a:rPr lang="en-US" altLang="zh-CN" sz="2000" b="0" i="1" smtClean="0">
                            <a:latin typeface="Cambria Math" panose="02040503050406030204" pitchFamily="18" charset="0"/>
                          </a:rPr>
                        </m:ctrlPr>
                      </m:sSubPr>
                      <m:e>
                        <m:d>
                          <m:dPr>
                            <m:begChr m:val="‖"/>
                            <m:endChr m:val="‖"/>
                            <m:ctrlPr>
                              <a:rPr lang="en-US" altLang="zh-CN" sz="2000" b="1" i="1">
                                <a:latin typeface="Cambria Math" panose="02040503050406030204" pitchFamily="18" charset="0"/>
                              </a:rPr>
                            </m:ctrlPr>
                          </m:dPr>
                          <m:e>
                            <m:r>
                              <a:rPr lang="en-US" altLang="zh-CN" sz="2000" b="1">
                                <a:latin typeface="Cambria Math" panose="02040503050406030204" pitchFamily="18" charset="0"/>
                              </a:rPr>
                              <m:t>𝐟</m:t>
                            </m:r>
                          </m:e>
                        </m:d>
                      </m:e>
                      <m:sub>
                        <m:r>
                          <a:rPr lang="en-US" altLang="zh-CN" sz="2000" b="0" i="1" smtClean="0">
                            <a:latin typeface="Cambria Math" panose="02040503050406030204" pitchFamily="18" charset="0"/>
                          </a:rPr>
                          <m:t>2</m:t>
                        </m:r>
                      </m:sub>
                    </m:sSub>
                    <m:r>
                      <a:rPr lang="en-US" altLang="zh-CN" sz="2000" b="0" i="1" smtClean="0">
                        <a:latin typeface="Cambria Math" panose="02040503050406030204" pitchFamily="18" charset="0"/>
                      </a:rPr>
                      <m:t>&lt;</m:t>
                    </m:r>
                    <m:sSup>
                      <m:sSupPr>
                        <m:ctrlPr>
                          <a:rPr lang="en-US" altLang="zh-CN" sz="2000" b="0" i="1" smtClean="0">
                            <a:latin typeface="Cambria Math" panose="02040503050406030204" pitchFamily="18" charset="0"/>
                          </a:rPr>
                        </m:ctrlPr>
                      </m:sSupPr>
                      <m:e>
                        <m:r>
                          <a:rPr lang="en-US" altLang="zh-CN" sz="2000" b="0" i="1" smtClean="0">
                            <a:latin typeface="Cambria Math" panose="02040503050406030204" pitchFamily="18" charset="0"/>
                          </a:rPr>
                          <m:t>10</m:t>
                        </m:r>
                      </m:e>
                      <m:sup>
                        <m:r>
                          <a:rPr lang="en-US" altLang="zh-CN" sz="2000" b="0" i="1" smtClean="0">
                            <a:latin typeface="Cambria Math" panose="02040503050406030204" pitchFamily="18" charset="0"/>
                          </a:rPr>
                          <m:t>−6</m:t>
                        </m:r>
                      </m:sup>
                    </m:sSup>
                  </m:oMath>
                </a14:m>
                <a:endParaRPr lang="en-US" altLang="zh-CN" sz="2000" dirty="0"/>
              </a:p>
              <a:p>
                <a:pPr marL="0" indent="-18098"/>
                <a:r>
                  <a:rPr lang="en-US" altLang="zh-CN" sz="2200" dirty="0"/>
                  <a:t> Convergence guarantee for Poisson problem √</a:t>
                </a:r>
              </a:p>
            </p:txBody>
          </p:sp>
        </mc:Choice>
        <mc:Fallback xmlns="">
          <p:sp>
            <p:nvSpPr>
              <p:cNvPr id="3" name="Content Placeholder 2"/>
              <p:cNvSpPr>
                <a:spLocks noGrp="1" noRot="1" noChangeAspect="1" noMove="1" noResize="1" noEditPoints="1" noAdjustHandles="1" noChangeArrowheads="1" noChangeShapeType="1" noTextEdit="1"/>
              </p:cNvSpPr>
              <p:nvPr>
                <p:ph sz="quarter" idx="1"/>
              </p:nvPr>
            </p:nvSpPr>
            <p:spPr>
              <a:blipFill>
                <a:blip r:embed="rId2"/>
                <a:stretch>
                  <a:fillRect l="-245" t="-876" r="-1551"/>
                </a:stretch>
              </a:blipFill>
            </p:spPr>
            <p:txBody>
              <a:bodyPr/>
              <a:lstStyle/>
              <a:p>
                <a:r>
                  <a:rPr lang="zh-CN" altLang="en-US">
                    <a:noFill/>
                  </a:rPr>
                  <a:t> </a:t>
                </a:r>
              </a:p>
            </p:txBody>
          </p:sp>
        </mc:Fallback>
      </mc:AlternateContent>
      <p:sp>
        <p:nvSpPr>
          <p:cNvPr id="4" name="Slide Number Placeholder 22"/>
          <p:cNvSpPr>
            <a:spLocks noGrp="1"/>
          </p:cNvSpPr>
          <p:nvPr>
            <p:ph type="sldNum" sz="quarter" idx="15"/>
          </p:nvPr>
        </p:nvSpPr>
        <p:spPr>
          <a:xfrm>
            <a:off x="8129016" y="5734050"/>
            <a:ext cx="609600" cy="521208"/>
          </a:xfrm>
        </p:spPr>
        <p:txBody>
          <a:bodyPr/>
          <a:lstStyle/>
          <a:p>
            <a:fld id="{B6F15528-21DE-4FAA-801E-634DDDAF4B2B}" type="slidenum">
              <a:rPr lang="en-US" smtClean="0"/>
              <a:pPr/>
              <a:t>17</a:t>
            </a:fld>
            <a:endParaRPr lang="en-US"/>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35694" y="2310923"/>
            <a:ext cx="5001987" cy="4407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3" descr="C:\Users\Bin Dong\Desktop\屏幕截图 2020-09-20 192048.png">
            <a:extLst>
              <a:ext uri="{FF2B5EF4-FFF2-40B4-BE49-F238E27FC236}">
                <a16:creationId xmlns:a16="http://schemas.microsoft.com/office/drawing/2014/main" id="{540286CB-B694-429B-A97E-4FE59AFDFF4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94131" y="3581400"/>
            <a:ext cx="5390605" cy="304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66825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a:t>Experiments</a:t>
            </a:r>
            <a:endParaRPr lang="zh-CN" altLang="en-US" dirty="0"/>
          </a:p>
        </p:txBody>
      </p:sp>
      <mc:AlternateContent xmlns:mc="http://schemas.openxmlformats.org/markup-compatibility/2006" xmlns:a14="http://schemas.microsoft.com/office/drawing/2010/main">
        <mc:Choice Requires="a14">
          <p:sp>
            <p:nvSpPr>
              <p:cNvPr id="3" name="Content Placeholder 2"/>
              <p:cNvSpPr>
                <a:spLocks noGrp="1"/>
              </p:cNvSpPr>
              <p:nvPr>
                <p:ph sz="quarter" idx="1"/>
              </p:nvPr>
            </p:nvSpPr>
            <p:spPr>
              <a:xfrm>
                <a:off x="457200" y="1600200"/>
                <a:ext cx="7620000" cy="5029200"/>
              </a:xfrm>
            </p:spPr>
            <p:txBody>
              <a:bodyPr>
                <a:normAutofit/>
              </a:bodyPr>
              <a:lstStyle/>
              <a:p>
                <a:r>
                  <a:rPr lang="en-US" altLang="zh-CN" sz="2000" dirty="0"/>
                  <a:t>2D anisotropic diffusion equation: </a:t>
                </a:r>
                <a14:m>
                  <m:oMath xmlns:m="http://schemas.openxmlformats.org/officeDocument/2006/math">
                    <m:r>
                      <a:rPr lang="en-US" altLang="zh-CN" sz="2000" b="0" i="1" smtClean="0">
                        <a:latin typeface="Cambria Math" panose="02040503050406030204" pitchFamily="18" charset="0"/>
                      </a:rPr>
                      <m:t>𝜃</m:t>
                    </m:r>
                    <m:r>
                      <a:rPr lang="en-US" altLang="zh-CN" sz="2000" b="0" i="1" smtClean="0">
                        <a:latin typeface="Cambria Math" panose="02040503050406030204" pitchFamily="18" charset="0"/>
                      </a:rPr>
                      <m:t>∈</m:t>
                    </m:r>
                    <m:d>
                      <m:dPr>
                        <m:begChr m:val="["/>
                        <m:endChr m:val="]"/>
                        <m:ctrlPr>
                          <a:rPr lang="en-US" altLang="zh-CN" sz="2000" b="0" i="1" smtClean="0">
                            <a:latin typeface="Cambria Math" panose="02040503050406030204" pitchFamily="18" charset="0"/>
                          </a:rPr>
                        </m:ctrlPr>
                      </m:dPr>
                      <m:e>
                        <m:r>
                          <a:rPr lang="en-US" altLang="zh-CN" sz="2000" b="0" i="1" smtClean="0">
                            <a:latin typeface="Cambria Math" panose="02040503050406030204" pitchFamily="18" charset="0"/>
                          </a:rPr>
                          <m:t>0,</m:t>
                        </m:r>
                        <m:r>
                          <a:rPr lang="en-US" altLang="zh-CN" sz="2000" b="0" i="1" smtClean="0">
                            <a:latin typeface="Cambria Math" panose="02040503050406030204" pitchFamily="18" charset="0"/>
                          </a:rPr>
                          <m:t>𝜋</m:t>
                        </m:r>
                      </m:e>
                    </m:d>
                    <m:r>
                      <a:rPr lang="en-US" altLang="zh-CN" sz="2000" b="0" i="1" smtClean="0">
                        <a:latin typeface="Cambria Math" panose="02040503050406030204" pitchFamily="18" charset="0"/>
                      </a:rPr>
                      <m:t>,</m:t>
                    </m:r>
                    <m:r>
                      <a:rPr lang="en-US" altLang="zh-CN" sz="2000" b="0" i="1" smtClean="0">
                        <a:latin typeface="Cambria Math" panose="02040503050406030204" pitchFamily="18" charset="0"/>
                      </a:rPr>
                      <m:t>𝜖</m:t>
                    </m:r>
                    <m:r>
                      <a:rPr lang="en-US" altLang="zh-CN" sz="2000" b="0" i="1" smtClean="0">
                        <a:latin typeface="Cambria Math" panose="02040503050406030204" pitchFamily="18" charset="0"/>
                      </a:rPr>
                      <m:t>∈[</m:t>
                    </m:r>
                    <m:sSup>
                      <m:sSupPr>
                        <m:ctrlPr>
                          <a:rPr lang="en-US" altLang="zh-CN" sz="2000" b="0" i="1" smtClean="0">
                            <a:latin typeface="Cambria Math" panose="02040503050406030204" pitchFamily="18" charset="0"/>
                          </a:rPr>
                        </m:ctrlPr>
                      </m:sSupPr>
                      <m:e>
                        <m:r>
                          <a:rPr lang="en-US" altLang="zh-CN" sz="2000" b="0" i="1" smtClean="0">
                            <a:latin typeface="Cambria Math" panose="02040503050406030204" pitchFamily="18" charset="0"/>
                          </a:rPr>
                          <m:t>10</m:t>
                        </m:r>
                      </m:e>
                      <m:sup>
                        <m:r>
                          <a:rPr lang="en-US" altLang="zh-CN" sz="2000" b="0" i="1" smtClean="0">
                            <a:latin typeface="Cambria Math" panose="02040503050406030204" pitchFamily="18" charset="0"/>
                          </a:rPr>
                          <m:t>−5</m:t>
                        </m:r>
                      </m:sup>
                    </m:sSup>
                    <m:r>
                      <a:rPr lang="en-US" altLang="zh-CN" sz="2000" b="0" i="1" smtClean="0">
                        <a:latin typeface="Cambria Math" panose="02040503050406030204" pitchFamily="18" charset="0"/>
                      </a:rPr>
                      <m:t>,1]</m:t>
                    </m:r>
                  </m:oMath>
                </a14:m>
                <a:endParaRPr lang="en-US" altLang="zh-CN" sz="2000" dirty="0"/>
              </a:p>
              <a:p>
                <a:endParaRPr lang="en-US" altLang="zh-CN" sz="2000" dirty="0"/>
              </a:p>
              <a:p>
                <a:endParaRPr lang="en-US" altLang="zh-CN" sz="2000" dirty="0"/>
              </a:p>
              <a:p>
                <a:r>
                  <a:rPr lang="en-US" altLang="zh-CN" sz="2000" dirty="0"/>
                  <a:t>Results:</a:t>
                </a:r>
              </a:p>
              <a:p>
                <a:endParaRPr lang="en-US" altLang="zh-CN" sz="2000" dirty="0"/>
              </a:p>
              <a:p>
                <a:endParaRPr lang="en-US" altLang="zh-CN" sz="2000" dirty="0"/>
              </a:p>
              <a:p>
                <a:endParaRPr lang="en-US" altLang="zh-CN" sz="2000" dirty="0"/>
              </a:p>
              <a:p>
                <a:endParaRPr lang="en-US" altLang="zh-CN" sz="2000" dirty="0"/>
              </a:p>
              <a:p>
                <a:endParaRPr lang="en-US" altLang="zh-CN" sz="2000" dirty="0"/>
              </a:p>
              <a:p>
                <a:endParaRPr lang="en-US" altLang="zh-CN" sz="2000" dirty="0"/>
              </a:p>
              <a:p>
                <a:endParaRPr lang="en-US" altLang="zh-CN" sz="2000" dirty="0"/>
              </a:p>
              <a:p>
                <a:r>
                  <a:rPr lang="en-US" altLang="zh-CN" sz="2000" dirty="0"/>
                  <a:t>Good performance on extrapolation </a:t>
                </a:r>
                <a:r>
                  <a:rPr lang="en-US" altLang="zh-CN" sz="2000" dirty="0" err="1"/>
                  <a:t>w.r.t.</a:t>
                </a:r>
                <a:r>
                  <a:rPr lang="en-US" altLang="zh-CN" sz="2000" dirty="0"/>
                  <a:t> </a:t>
                </a:r>
                <a14:m>
                  <m:oMath xmlns:m="http://schemas.openxmlformats.org/officeDocument/2006/math">
                    <m:r>
                      <a:rPr lang="en-US" altLang="zh-CN" sz="2000" b="0" i="1" smtClean="0">
                        <a:latin typeface="Cambria Math" panose="02040503050406030204" pitchFamily="18" charset="0"/>
                      </a:rPr>
                      <m:t>𝜂</m:t>
                    </m:r>
                    <m:r>
                      <a:rPr lang="en-US" altLang="zh-CN" sz="2000" b="0" i="1" smtClean="0">
                        <a:latin typeface="Cambria Math" panose="02040503050406030204" pitchFamily="18" charset="0"/>
                      </a:rPr>
                      <m:t>=(</m:t>
                    </m:r>
                    <m:r>
                      <a:rPr lang="en-US" altLang="zh-CN" sz="2000" b="0" i="1" smtClean="0">
                        <a:latin typeface="Cambria Math" panose="02040503050406030204" pitchFamily="18" charset="0"/>
                      </a:rPr>
                      <m:t>𝜃</m:t>
                    </m:r>
                    <m:r>
                      <a:rPr lang="en-US" altLang="zh-CN" sz="2000" b="0" i="1" smtClean="0">
                        <a:latin typeface="Cambria Math" panose="02040503050406030204" pitchFamily="18" charset="0"/>
                      </a:rPr>
                      <m:t>,</m:t>
                    </m:r>
                    <m:r>
                      <a:rPr lang="en-US" altLang="zh-CN" sz="2000" b="0" i="1" smtClean="0">
                        <a:latin typeface="Cambria Math" panose="02040503050406030204" pitchFamily="18" charset="0"/>
                      </a:rPr>
                      <m:t>𝜖</m:t>
                    </m:r>
                    <m:r>
                      <a:rPr lang="en-US" altLang="zh-CN" sz="2000" b="0" i="1" smtClean="0">
                        <a:latin typeface="Cambria Math" panose="02040503050406030204" pitchFamily="18" charset="0"/>
                      </a:rPr>
                      <m:t>)</m:t>
                    </m:r>
                  </m:oMath>
                </a14:m>
                <a:r>
                  <a:rPr lang="en-US" altLang="zh-CN" sz="2000" dirty="0"/>
                  <a:t>. </a:t>
                </a:r>
              </a:p>
            </p:txBody>
          </p:sp>
        </mc:Choice>
        <mc:Fallback xmlns="">
          <p:sp>
            <p:nvSpPr>
              <p:cNvPr id="3" name="Content Placeholder 2"/>
              <p:cNvSpPr>
                <a:spLocks noGrp="1" noRot="1" noChangeAspect="1" noMove="1" noResize="1" noEditPoints="1" noAdjustHandles="1" noChangeArrowheads="1" noChangeShapeType="1" noTextEdit="1"/>
              </p:cNvSpPr>
              <p:nvPr>
                <p:ph sz="quarter" idx="1"/>
              </p:nvPr>
            </p:nvSpPr>
            <p:spPr>
              <a:xfrm>
                <a:off x="457200" y="1600200"/>
                <a:ext cx="7620000" cy="5029200"/>
              </a:xfrm>
              <a:blipFill>
                <a:blip r:embed="rId2"/>
                <a:stretch>
                  <a:fillRect l="-80" t="-727"/>
                </a:stretch>
              </a:blipFill>
            </p:spPr>
            <p:txBody>
              <a:bodyPr/>
              <a:lstStyle/>
              <a:p>
                <a:r>
                  <a:rPr lang="zh-CN" altLang="en-US">
                    <a:noFill/>
                  </a:rPr>
                  <a:t> </a:t>
                </a:r>
              </a:p>
            </p:txBody>
          </p:sp>
        </mc:Fallback>
      </mc:AlternateContent>
      <p:sp>
        <p:nvSpPr>
          <p:cNvPr id="4" name="Slide Number Placeholder 22"/>
          <p:cNvSpPr>
            <a:spLocks noGrp="1"/>
          </p:cNvSpPr>
          <p:nvPr>
            <p:ph type="sldNum" sz="quarter" idx="15"/>
          </p:nvPr>
        </p:nvSpPr>
        <p:spPr>
          <a:xfrm>
            <a:off x="8129016" y="5734050"/>
            <a:ext cx="609600" cy="521208"/>
          </a:xfrm>
        </p:spPr>
        <p:txBody>
          <a:bodyPr/>
          <a:lstStyle/>
          <a:p>
            <a:fld id="{B6F15528-21DE-4FAA-801E-634DDDAF4B2B}" type="slidenum">
              <a:rPr lang="en-US" smtClean="0"/>
              <a:pPr/>
              <a:t>18</a:t>
            </a:fld>
            <a:endParaRPr lang="en-US"/>
          </a:p>
        </p:txBody>
      </p:sp>
      <p:pic>
        <p:nvPicPr>
          <p:cNvPr id="8"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91000" y="2181686"/>
            <a:ext cx="4032574" cy="4155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01385" y="2034694"/>
            <a:ext cx="2808615" cy="6323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图片 5">
            <a:extLst>
              <a:ext uri="{FF2B5EF4-FFF2-40B4-BE49-F238E27FC236}">
                <a16:creationId xmlns:a16="http://schemas.microsoft.com/office/drawing/2014/main" id="{ED8EA0C4-E366-46D3-9BAD-79DB14D73E1C}"/>
              </a:ext>
            </a:extLst>
          </p:cNvPr>
          <p:cNvPicPr>
            <a:picLocks noChangeAspect="1"/>
          </p:cNvPicPr>
          <p:nvPr/>
        </p:nvPicPr>
        <p:blipFill>
          <a:blip r:embed="rId5"/>
          <a:stretch>
            <a:fillRect/>
          </a:stretch>
        </p:blipFill>
        <p:spPr>
          <a:xfrm>
            <a:off x="2133600" y="2849562"/>
            <a:ext cx="3616451" cy="2893160"/>
          </a:xfrm>
          <a:prstGeom prst="rect">
            <a:avLst/>
          </a:prstGeom>
        </p:spPr>
      </p:pic>
      <mc:AlternateContent xmlns:mc="http://schemas.openxmlformats.org/markup-compatibility/2006" xmlns:a14="http://schemas.microsoft.com/office/drawing/2010/main">
        <mc:Choice Requires="a14">
          <p:sp>
            <p:nvSpPr>
              <p:cNvPr id="11" name="文本框 10">
                <a:extLst>
                  <a:ext uri="{FF2B5EF4-FFF2-40B4-BE49-F238E27FC236}">
                    <a16:creationId xmlns:a16="http://schemas.microsoft.com/office/drawing/2014/main" id="{A86001BA-B515-46DC-BD97-30C934013081}"/>
                  </a:ext>
                </a:extLst>
              </p:cNvPr>
              <p:cNvSpPr txBox="1"/>
              <p:nvPr/>
            </p:nvSpPr>
            <p:spPr>
              <a:xfrm>
                <a:off x="6114620" y="3736178"/>
                <a:ext cx="1340432" cy="584775"/>
              </a:xfrm>
              <a:prstGeom prst="rect">
                <a:avLst/>
              </a:prstGeom>
              <a:noFill/>
            </p:spPr>
            <p:txBody>
              <a:bodyPr wrap="none" rtlCol="0">
                <a:spAutoFit/>
              </a:bodyPr>
              <a:lstStyle/>
              <a:p>
                <a:r>
                  <a:rPr lang="en-US" altLang="zh-CN" sz="1600" b="0" dirty="0">
                    <a:latin typeface="Cambria Math" panose="02040503050406030204" pitchFamily="18" charset="0"/>
                  </a:rPr>
                  <a:t>Meta-</a:t>
                </a:r>
                <a:r>
                  <a:rPr lang="en-US" altLang="zh-CN" sz="1600" b="0" dirty="0" err="1">
                    <a:latin typeface="Cambria Math" panose="02040503050406030204" pitchFamily="18" charset="0"/>
                  </a:rPr>
                  <a:t>MgNet</a:t>
                </a:r>
                <a:endParaRPr lang="en-US" altLang="zh-CN" sz="1600" b="0" dirty="0">
                  <a:latin typeface="Cambria Math" panose="02040503050406030204" pitchFamily="18" charset="0"/>
                </a:endParaRPr>
              </a:p>
              <a:p>
                <a14:m>
                  <m:oMath xmlns:m="http://schemas.openxmlformats.org/officeDocument/2006/math">
                    <m:r>
                      <a:rPr lang="en-US" altLang="zh-CN" sz="1600" b="0" i="1" smtClean="0">
                        <a:solidFill>
                          <a:srgbClr val="0070C0"/>
                        </a:solidFill>
                        <a:latin typeface="Cambria Math" panose="02040503050406030204" pitchFamily="18" charset="0"/>
                      </a:rPr>
                      <m:t>×</m:t>
                    </m:r>
                  </m:oMath>
                </a14:m>
                <a:r>
                  <a:rPr lang="en-US" altLang="zh-CN" sz="1600" dirty="0">
                    <a:solidFill>
                      <a:srgbClr val="0070C0"/>
                    </a:solidFill>
                  </a:rPr>
                  <a:t>7 speedup </a:t>
                </a:r>
                <a:endParaRPr lang="zh-CN" altLang="en-US" sz="1600" dirty="0">
                  <a:solidFill>
                    <a:srgbClr val="0070C0"/>
                  </a:solidFill>
                </a:endParaRPr>
              </a:p>
            </p:txBody>
          </p:sp>
        </mc:Choice>
        <mc:Fallback xmlns="">
          <p:sp>
            <p:nvSpPr>
              <p:cNvPr id="11" name="文本框 10">
                <a:extLst>
                  <a:ext uri="{FF2B5EF4-FFF2-40B4-BE49-F238E27FC236}">
                    <a16:creationId xmlns:a16="http://schemas.microsoft.com/office/drawing/2014/main" id="{A86001BA-B515-46DC-BD97-30C934013081}"/>
                  </a:ext>
                </a:extLst>
              </p:cNvPr>
              <p:cNvSpPr txBox="1">
                <a:spLocks noRot="1" noChangeAspect="1" noMove="1" noResize="1" noEditPoints="1" noAdjustHandles="1" noChangeArrowheads="1" noChangeShapeType="1" noTextEdit="1"/>
              </p:cNvSpPr>
              <p:nvPr/>
            </p:nvSpPr>
            <p:spPr>
              <a:xfrm>
                <a:off x="6114620" y="3736178"/>
                <a:ext cx="1340432" cy="584775"/>
              </a:xfrm>
              <a:prstGeom prst="rect">
                <a:avLst/>
              </a:prstGeom>
              <a:blipFill>
                <a:blip r:embed="rId6"/>
                <a:stretch>
                  <a:fillRect l="-2273" t="-4167" r="-1818" b="-12500"/>
                </a:stretch>
              </a:blipFill>
            </p:spPr>
            <p:txBody>
              <a:bodyPr/>
              <a:lstStyle/>
              <a:p>
                <a:r>
                  <a:rPr lang="zh-CN" altLang="en-US">
                    <a:noFill/>
                  </a:rPr>
                  <a:t> </a:t>
                </a:r>
              </a:p>
            </p:txBody>
          </p:sp>
        </mc:Fallback>
      </mc:AlternateContent>
      <p:cxnSp>
        <p:nvCxnSpPr>
          <p:cNvPr id="12" name="直接箭头连接符 11">
            <a:extLst>
              <a:ext uri="{FF2B5EF4-FFF2-40B4-BE49-F238E27FC236}">
                <a16:creationId xmlns:a16="http://schemas.microsoft.com/office/drawing/2014/main" id="{EC915F03-F736-462F-B788-5331D540BBA4}"/>
              </a:ext>
            </a:extLst>
          </p:cNvPr>
          <p:cNvCxnSpPr>
            <a:stCxn id="11" idx="1"/>
          </p:cNvCxnSpPr>
          <p:nvPr/>
        </p:nvCxnSpPr>
        <p:spPr>
          <a:xfrm flipH="1" flipV="1">
            <a:off x="5755180" y="3924294"/>
            <a:ext cx="359440" cy="104272"/>
          </a:xfrm>
          <a:prstGeom prst="straightConnector1">
            <a:avLst/>
          </a:prstGeom>
          <a:ln>
            <a:solidFill>
              <a:srgbClr val="0070C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391080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sz="2800" dirty="0"/>
              <a:t>A Meta-Learning Approach for Parametrized PDEs: Meta-Auto-Decoder (MAD)</a:t>
            </a:r>
            <a:endParaRPr lang="en-US" altLang="zh-CN" dirty="0"/>
          </a:p>
        </p:txBody>
      </p:sp>
      <p:sp>
        <p:nvSpPr>
          <p:cNvPr id="3" name="Text Placeholder 2"/>
          <p:cNvSpPr>
            <a:spLocks noGrp="1"/>
          </p:cNvSpPr>
          <p:nvPr>
            <p:ph type="body" idx="1"/>
          </p:nvPr>
        </p:nvSpPr>
        <p:spPr>
          <a:xfrm>
            <a:off x="2133600" y="5010150"/>
            <a:ext cx="6629400" cy="1695450"/>
          </a:xfrm>
        </p:spPr>
        <p:txBody>
          <a:bodyPr>
            <a:normAutofit fontScale="85000" lnSpcReduction="20000"/>
          </a:bodyPr>
          <a:lstStyle/>
          <a:p>
            <a:pPr marL="342900" indent="-342900">
              <a:buFont typeface="Arial" panose="020B0604020202020204" pitchFamily="34" charset="0"/>
              <a:buChar char="•"/>
            </a:pPr>
            <a:r>
              <a:rPr lang="en-US" altLang="zh-CN" sz="1600" b="0" dirty="0"/>
              <a:t>Jointly with Huawei </a:t>
            </a:r>
            <a:r>
              <a:rPr lang="en-US" altLang="zh-CN" sz="1600" b="0" dirty="0" err="1"/>
              <a:t>MindSpore</a:t>
            </a:r>
            <a:r>
              <a:rPr lang="en-US" altLang="zh-CN" sz="1600" b="0" dirty="0"/>
              <a:t> AI + Scientific Computing team</a:t>
            </a:r>
          </a:p>
          <a:p>
            <a:pPr marL="342900" indent="-342900">
              <a:buFont typeface="Arial" panose="020B0604020202020204" pitchFamily="34" charset="0"/>
              <a:buChar char="•"/>
            </a:pPr>
            <a:r>
              <a:rPr lang="en-US" altLang="zh-CN" sz="1600" b="0" dirty="0"/>
              <a:t>X. Huang, Z. Ye, H. Liu, et al., </a:t>
            </a:r>
            <a:r>
              <a:rPr lang="en-US" altLang="zh-CN" sz="1600" b="0" i="1" dirty="0"/>
              <a:t>Meta-Auto-Decoder for Solving Parametric Partial Differential Equations</a:t>
            </a:r>
            <a:r>
              <a:rPr lang="en-US" altLang="zh-CN" sz="1600" b="0" dirty="0"/>
              <a:t>, </a:t>
            </a:r>
            <a:r>
              <a:rPr lang="en-US" altLang="zh-CN" sz="1600" b="0" dirty="0" err="1"/>
              <a:t>NeurIPS</a:t>
            </a:r>
            <a:r>
              <a:rPr lang="en-US" altLang="zh-CN" sz="1600" b="0" dirty="0"/>
              <a:t> 2022, Spotlight (arXiv:2111.08823).</a:t>
            </a:r>
          </a:p>
          <a:p>
            <a:pPr marL="342900" indent="-342900">
              <a:buFont typeface="Arial" panose="020B0604020202020204" pitchFamily="34" charset="0"/>
              <a:buChar char="•"/>
            </a:pPr>
            <a:r>
              <a:rPr lang="en-US" altLang="zh-CN" sz="1600" b="0" dirty="0"/>
              <a:t>Z. Ye, X. Huang, H. Liu and B. Dong, </a:t>
            </a:r>
            <a:r>
              <a:rPr lang="en-US" altLang="zh-CN" sz="1600" b="0" i="1" dirty="0"/>
              <a:t>Meta-Auto-Decoder: A Meta-Learning Based Reduced Order Model for Solving Parametric Partial Differential Equations, </a:t>
            </a:r>
            <a:r>
              <a:rPr lang="en-US" altLang="zh-CN" sz="1600" b="0" dirty="0"/>
              <a:t>accepted by Communications on Applied Mathematics and Computation, 2023 (arXiv:2302.08263).</a:t>
            </a:r>
          </a:p>
        </p:txBody>
      </p:sp>
    </p:spTree>
    <p:extLst>
      <p:ext uri="{BB962C8B-B14F-4D97-AF65-F5344CB8AC3E}">
        <p14:creationId xmlns:p14="http://schemas.microsoft.com/office/powerpoint/2010/main" val="32782800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a:t>Outline</a:t>
            </a:r>
            <a:endParaRPr lang="zh-CN" altLang="en-US" dirty="0"/>
          </a:p>
        </p:txBody>
      </p:sp>
      <p:sp>
        <p:nvSpPr>
          <p:cNvPr id="3" name="Content Placeholder 2"/>
          <p:cNvSpPr>
            <a:spLocks noGrp="1"/>
          </p:cNvSpPr>
          <p:nvPr>
            <p:ph sz="quarter" idx="1"/>
          </p:nvPr>
        </p:nvSpPr>
        <p:spPr>
          <a:xfrm>
            <a:off x="457200" y="1600200"/>
            <a:ext cx="8153400" cy="5105400"/>
          </a:xfrm>
        </p:spPr>
        <p:txBody>
          <a:bodyPr>
            <a:normAutofit/>
          </a:bodyPr>
          <a:lstStyle/>
          <a:p>
            <a:pPr>
              <a:lnSpc>
                <a:spcPct val="110000"/>
              </a:lnSpc>
            </a:pPr>
            <a:r>
              <a:rPr lang="en-US" altLang="zh-CN" sz="2200" dirty="0"/>
              <a:t>Overview</a:t>
            </a:r>
          </a:p>
          <a:p>
            <a:pPr lvl="1">
              <a:lnSpc>
                <a:spcPct val="110000"/>
              </a:lnSpc>
            </a:pPr>
            <a:r>
              <a:rPr lang="en-US" altLang="zh-CN" sz="1900" dirty="0"/>
              <a:t>Parametric PDEs</a:t>
            </a:r>
          </a:p>
          <a:p>
            <a:pPr lvl="1">
              <a:lnSpc>
                <a:spcPct val="110000"/>
              </a:lnSpc>
            </a:pPr>
            <a:r>
              <a:rPr lang="en-US" altLang="zh-CN" sz="1900" dirty="0"/>
              <a:t>Neural network approach for solving PDEs</a:t>
            </a:r>
          </a:p>
          <a:p>
            <a:pPr lvl="1">
              <a:lnSpc>
                <a:spcPct val="110000"/>
              </a:lnSpc>
            </a:pPr>
            <a:r>
              <a:rPr lang="en-US" altLang="zh-CN" sz="1900" dirty="0"/>
              <a:t>Meta-learning perspective</a:t>
            </a:r>
          </a:p>
          <a:p>
            <a:pPr>
              <a:lnSpc>
                <a:spcPct val="110000"/>
              </a:lnSpc>
            </a:pPr>
            <a:r>
              <a:rPr lang="en-US" altLang="zh-CN" sz="2200" dirty="0"/>
              <a:t>Solving Parametric PDEs via Meta-Learning</a:t>
            </a:r>
          </a:p>
          <a:p>
            <a:pPr lvl="1">
              <a:lnSpc>
                <a:spcPct val="110000"/>
              </a:lnSpc>
            </a:pPr>
            <a:r>
              <a:rPr lang="en-US" altLang="zh-CN" sz="1800" dirty="0"/>
              <a:t>Meta-</a:t>
            </a:r>
            <a:r>
              <a:rPr lang="en-US" altLang="zh-CN" sz="1800" dirty="0" err="1"/>
              <a:t>MgNet</a:t>
            </a:r>
            <a:r>
              <a:rPr lang="en-US" altLang="zh-CN" sz="1800" dirty="0"/>
              <a:t>: improving multigrid method with meta-learning</a:t>
            </a:r>
          </a:p>
          <a:p>
            <a:pPr lvl="1">
              <a:lnSpc>
                <a:spcPct val="110000"/>
              </a:lnSpc>
            </a:pPr>
            <a:r>
              <a:rPr lang="en-US" altLang="zh-CN" sz="1800" dirty="0"/>
              <a:t>Meta-Auto-Decoder (MAD): a manifold learning approach</a:t>
            </a:r>
          </a:p>
          <a:p>
            <a:pPr lvl="2">
              <a:lnSpc>
                <a:spcPct val="110000"/>
              </a:lnSpc>
              <a:buClr>
                <a:srgbClr val="FE8637">
                  <a:shade val="75000"/>
                </a:srgbClr>
              </a:buClr>
              <a:buFont typeface="Century Schoolbook" panose="02040604050505020304" pitchFamily="18" charset="0"/>
              <a:buChar char="―"/>
            </a:pPr>
            <a:r>
              <a:rPr lang="en-US" altLang="zh-CN" sz="1500" dirty="0">
                <a:solidFill>
                  <a:prstClr val="black"/>
                </a:solidFill>
              </a:rPr>
              <a:t>Joint work with Huawei </a:t>
            </a:r>
            <a:r>
              <a:rPr lang="en-US" altLang="zh-CN" sz="1500" dirty="0" err="1">
                <a:solidFill>
                  <a:prstClr val="black"/>
                </a:solidFill>
              </a:rPr>
              <a:t>MindSpore</a:t>
            </a:r>
            <a:r>
              <a:rPr lang="en-US" altLang="zh-CN" sz="1500" dirty="0">
                <a:solidFill>
                  <a:prstClr val="black"/>
                </a:solidFill>
              </a:rPr>
              <a:t> AI + Scientific Computing team. </a:t>
            </a:r>
            <a:endParaRPr lang="en-US" altLang="zh-CN" sz="1800" dirty="0"/>
          </a:p>
          <a:p>
            <a:pPr lvl="1">
              <a:lnSpc>
                <a:spcPct val="110000"/>
              </a:lnSpc>
            </a:pPr>
            <a:r>
              <a:rPr lang="en-US" altLang="zh-CN" sz="1800" dirty="0"/>
              <a:t>A brute force approach: direct mappings</a:t>
            </a:r>
          </a:p>
          <a:p>
            <a:pPr lvl="2">
              <a:lnSpc>
                <a:spcPct val="110000"/>
              </a:lnSpc>
              <a:buFont typeface="Century Schoolbook" panose="02040604050505020304" pitchFamily="18" charset="0"/>
              <a:buChar char="―"/>
            </a:pPr>
            <a:r>
              <a:rPr lang="en-US" altLang="zh-CN" sz="1500" dirty="0"/>
              <a:t>Joint work with Huawei </a:t>
            </a:r>
            <a:r>
              <a:rPr lang="en-US" altLang="zh-CN" sz="1500" dirty="0" err="1"/>
              <a:t>MindSpore</a:t>
            </a:r>
            <a:r>
              <a:rPr lang="en-US" altLang="zh-CN" sz="1500" dirty="0"/>
              <a:t> AI + Scientific Computing team</a:t>
            </a:r>
          </a:p>
          <a:p>
            <a:pPr marL="731520" lvl="2" indent="0">
              <a:lnSpc>
                <a:spcPct val="110000"/>
              </a:lnSpc>
              <a:buNone/>
            </a:pPr>
            <a:r>
              <a:rPr lang="en-US" altLang="zh-CN" sz="1500" dirty="0"/>
              <a:t>&amp; Shanghai Aircraft Design and Research Institute, The Commercial Aircraft Corporation of China.</a:t>
            </a:r>
            <a:endParaRPr lang="en-US" altLang="zh-CN" sz="1800" dirty="0"/>
          </a:p>
          <a:p>
            <a:pPr>
              <a:lnSpc>
                <a:spcPct val="110000"/>
              </a:lnSpc>
            </a:pPr>
            <a:r>
              <a:rPr lang="en-US" altLang="zh-CN" dirty="0"/>
              <a:t>Conclusions and Future Work</a:t>
            </a:r>
          </a:p>
        </p:txBody>
      </p:sp>
      <p:sp>
        <p:nvSpPr>
          <p:cNvPr id="4" name="Slide Number Placeholder 22"/>
          <p:cNvSpPr>
            <a:spLocks noGrp="1"/>
          </p:cNvSpPr>
          <p:nvPr>
            <p:ph type="sldNum" sz="quarter" idx="15"/>
          </p:nvPr>
        </p:nvSpPr>
        <p:spPr>
          <a:xfrm>
            <a:off x="8129016" y="5734050"/>
            <a:ext cx="609600" cy="521208"/>
          </a:xfrm>
        </p:spPr>
        <p:txBody>
          <a:bodyPr/>
          <a:lstStyle/>
          <a:p>
            <a:fld id="{B6F15528-21DE-4FAA-801E-634DDDAF4B2B}" type="slidenum">
              <a:rPr lang="en-US" smtClean="0"/>
              <a:pPr/>
              <a:t>2</a:t>
            </a:fld>
            <a:endParaRPr lang="en-US"/>
          </a:p>
        </p:txBody>
      </p:sp>
    </p:spTree>
    <p:extLst>
      <p:ext uri="{BB962C8B-B14F-4D97-AF65-F5344CB8AC3E}">
        <p14:creationId xmlns:p14="http://schemas.microsoft.com/office/powerpoint/2010/main" val="25513390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3984275-D44A-4119-B5A8-8A875AE2C98C}"/>
              </a:ext>
            </a:extLst>
          </p:cNvPr>
          <p:cNvSpPr>
            <a:spLocks noGrp="1"/>
          </p:cNvSpPr>
          <p:nvPr>
            <p:ph type="title"/>
          </p:nvPr>
        </p:nvSpPr>
        <p:spPr/>
        <p:txBody>
          <a:bodyPr/>
          <a:lstStyle/>
          <a:p>
            <a:r>
              <a:rPr lang="en-US" altLang="zh-CN" dirty="0"/>
              <a:t>Solving Parametric PDEs as Manifold Learning</a:t>
            </a:r>
            <a:endParaRPr lang="zh-CN" altLang="en-US" dirty="0"/>
          </a:p>
        </p:txBody>
      </p:sp>
      <mc:AlternateContent xmlns:mc="http://schemas.openxmlformats.org/markup-compatibility/2006" xmlns:a14="http://schemas.microsoft.com/office/drawing/2010/main">
        <mc:Choice Requires="a14">
          <p:sp>
            <p:nvSpPr>
              <p:cNvPr id="3" name="内容占位符 2">
                <a:extLst>
                  <a:ext uri="{FF2B5EF4-FFF2-40B4-BE49-F238E27FC236}">
                    <a16:creationId xmlns:a16="http://schemas.microsoft.com/office/drawing/2014/main" id="{238A60F5-8408-40CA-A6A5-E4FA0B438568}"/>
                  </a:ext>
                </a:extLst>
              </p:cNvPr>
              <p:cNvSpPr>
                <a:spLocks noGrp="1"/>
              </p:cNvSpPr>
              <p:nvPr>
                <p:ph sz="quarter" idx="1"/>
              </p:nvPr>
            </p:nvSpPr>
            <p:spPr>
              <a:xfrm>
                <a:off x="457200" y="1600200"/>
                <a:ext cx="7696200" cy="4873752"/>
              </a:xfrm>
            </p:spPr>
            <p:txBody>
              <a:bodyPr>
                <a:normAutofit/>
              </a:bodyPr>
              <a:lstStyle/>
              <a:p>
                <a:r>
                  <a:rPr lang="en-US" altLang="zh-CN" sz="1800" dirty="0"/>
                  <a:t>Solving the following parametric PDEs </a:t>
                </a:r>
              </a:p>
              <a:p>
                <a:endParaRPr lang="en-US" altLang="zh-CN" sz="1800" dirty="0"/>
              </a:p>
              <a:p>
                <a:r>
                  <a:rPr lang="en-US" altLang="zh-CN" sz="1800" dirty="0"/>
                  <a:t>Neural approximation of the solution manifold:</a:t>
                </a:r>
              </a:p>
              <a:p>
                <a:endParaRPr lang="en-US" altLang="zh-CN" sz="1800" dirty="0"/>
              </a:p>
              <a:p>
                <a:endParaRPr lang="en-US" altLang="zh-CN" sz="1800" dirty="0"/>
              </a:p>
              <a:p>
                <a:endParaRPr lang="en-US" altLang="zh-CN" sz="1800" dirty="0"/>
              </a:p>
              <a:p>
                <a:endParaRPr lang="en-US" altLang="zh-CN" sz="1800" dirty="0"/>
              </a:p>
              <a:p>
                <a:endParaRPr lang="en-US" altLang="zh-CN" sz="1800" dirty="0"/>
              </a:p>
              <a:p>
                <a:endParaRPr lang="en-US" altLang="zh-CN" sz="1800" dirty="0"/>
              </a:p>
              <a:p>
                <a:endParaRPr lang="en-US" altLang="zh-CN" sz="1800" dirty="0"/>
              </a:p>
              <a:p>
                <a:r>
                  <a:rPr lang="en-US" altLang="zh-CN" sz="1800" dirty="0"/>
                  <a:t>Reducibility of the problem</a:t>
                </a:r>
                <a:r>
                  <a:rPr lang="en-US" altLang="zh-CN" sz="1000" dirty="0"/>
                  <a:t> </a:t>
                </a:r>
                <a:r>
                  <a:rPr lang="en-US" altLang="zh-CN" sz="1100" dirty="0"/>
                  <a:t>(</a:t>
                </a:r>
                <a:r>
                  <a:rPr lang="it-IT" altLang="zh-CN" sz="1100" dirty="0"/>
                  <a:t>Quarteroni, Manzoni and Negri, 2015; </a:t>
                </a:r>
                <a:r>
                  <a:rPr lang="en-US" altLang="zh-CN" sz="1100" dirty="0" err="1"/>
                  <a:t>Ohlberger</a:t>
                </a:r>
                <a:r>
                  <a:rPr lang="en-US" altLang="zh-CN" sz="1100" dirty="0"/>
                  <a:t> and Rave, 2016) </a:t>
                </a:r>
                <a:r>
                  <a:rPr lang="en-US" altLang="zh-CN" sz="1800" dirty="0"/>
                  <a:t>: </a:t>
                </a:r>
              </a:p>
              <a:p>
                <a:pPr lvl="1"/>
                <a:r>
                  <a:rPr lang="en-US" altLang="zh-CN" sz="1500" dirty="0"/>
                  <a:t>Easier for diffusion-dominated problems (using the Kolmogorov </a:t>
                </a:r>
                <a14:m>
                  <m:oMath xmlns:m="http://schemas.openxmlformats.org/officeDocument/2006/math">
                    <m:r>
                      <a:rPr lang="en-US" altLang="zh-CN" sz="1500" b="0" i="1" smtClean="0">
                        <a:latin typeface="Cambria Math" panose="02040503050406030204" pitchFamily="18" charset="0"/>
                      </a:rPr>
                      <m:t>𝑛</m:t>
                    </m:r>
                  </m:oMath>
                </a14:m>
                <a:r>
                  <a:rPr lang="en-US" altLang="zh-CN" sz="1500" dirty="0"/>
                  <a:t>-width);</a:t>
                </a:r>
              </a:p>
              <a:p>
                <a:pPr lvl="1"/>
                <a:r>
                  <a:rPr lang="en-US" altLang="zh-CN" sz="1500" dirty="0"/>
                  <a:t>More difficult for advection-dominated problems. </a:t>
                </a:r>
                <a:endParaRPr lang="en-US" altLang="zh-CN" sz="1100" dirty="0"/>
              </a:p>
              <a:p>
                <a:endParaRPr lang="en-US" altLang="zh-CN" sz="1800" dirty="0"/>
              </a:p>
              <a:p>
                <a:endParaRPr lang="en-US" altLang="zh-CN" sz="1800" dirty="0"/>
              </a:p>
              <a:p>
                <a:endParaRPr lang="en-US" altLang="zh-CN" sz="1800" dirty="0"/>
              </a:p>
            </p:txBody>
          </p:sp>
        </mc:Choice>
        <mc:Fallback xmlns="">
          <p:sp>
            <p:nvSpPr>
              <p:cNvPr id="3" name="内容占位符 2">
                <a:extLst>
                  <a:ext uri="{FF2B5EF4-FFF2-40B4-BE49-F238E27FC236}">
                    <a16:creationId xmlns:a16="http://schemas.microsoft.com/office/drawing/2014/main" id="{238A60F5-8408-40CA-A6A5-E4FA0B438568}"/>
                  </a:ext>
                </a:extLst>
              </p:cNvPr>
              <p:cNvSpPr>
                <a:spLocks noGrp="1" noRot="1" noChangeAspect="1" noMove="1" noResize="1" noEditPoints="1" noAdjustHandles="1" noChangeArrowheads="1" noChangeShapeType="1" noTextEdit="1"/>
              </p:cNvSpPr>
              <p:nvPr>
                <p:ph sz="quarter" idx="1"/>
              </p:nvPr>
            </p:nvSpPr>
            <p:spPr>
              <a:xfrm>
                <a:off x="457200" y="1600200"/>
                <a:ext cx="7696200" cy="4873752"/>
              </a:xfrm>
              <a:blipFill>
                <a:blip r:embed="rId2"/>
                <a:stretch>
                  <a:fillRect t="-751" r="-2059"/>
                </a:stretch>
              </a:blipFill>
            </p:spPr>
            <p:txBody>
              <a:bodyPr/>
              <a:lstStyle/>
              <a:p>
                <a:r>
                  <a:rPr lang="zh-CN" altLang="en-US">
                    <a:noFill/>
                  </a:rPr>
                  <a:t> </a:t>
                </a:r>
              </a:p>
            </p:txBody>
          </p:sp>
        </mc:Fallback>
      </mc:AlternateContent>
      <p:sp>
        <p:nvSpPr>
          <p:cNvPr id="4" name="Slide Number Placeholder 22">
            <a:extLst>
              <a:ext uri="{FF2B5EF4-FFF2-40B4-BE49-F238E27FC236}">
                <a16:creationId xmlns:a16="http://schemas.microsoft.com/office/drawing/2014/main" id="{C04AEC9B-3CD5-4796-8CB5-FCAC44D15690}"/>
              </a:ext>
            </a:extLst>
          </p:cNvPr>
          <p:cNvSpPr>
            <a:spLocks noGrp="1"/>
          </p:cNvSpPr>
          <p:nvPr>
            <p:ph type="sldNum" sz="quarter" idx="15"/>
          </p:nvPr>
        </p:nvSpPr>
        <p:spPr>
          <a:xfrm>
            <a:off x="8129016" y="5734050"/>
            <a:ext cx="609600" cy="521208"/>
          </a:xfrm>
        </p:spPr>
        <p:txBody>
          <a:bodyPr/>
          <a:lstStyle/>
          <a:p>
            <a:fld id="{B6F15528-21DE-4FAA-801E-634DDDAF4B2B}" type="slidenum">
              <a:rPr lang="en-US" smtClean="0"/>
              <a:pPr/>
              <a:t>20</a:t>
            </a:fld>
            <a:endParaRPr lang="en-US"/>
          </a:p>
        </p:txBody>
      </p:sp>
      <p:pic>
        <p:nvPicPr>
          <p:cNvPr id="2055" name="Picture 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0513" y="2694390"/>
            <a:ext cx="3065687" cy="23210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xmlns:a14="http://schemas.microsoft.com/office/drawing/2010/main">
        <mc:Choice Requires="a14">
          <p:sp>
            <p:nvSpPr>
              <p:cNvPr id="6" name="TextBox 5"/>
              <p:cNvSpPr txBox="1"/>
              <p:nvPr/>
            </p:nvSpPr>
            <p:spPr>
              <a:xfrm>
                <a:off x="4038600" y="2667000"/>
                <a:ext cx="4191000" cy="2313390"/>
              </a:xfrm>
              <a:prstGeom prst="rect">
                <a:avLst/>
              </a:prstGeom>
              <a:noFill/>
            </p:spPr>
            <p:txBody>
              <a:bodyPr wrap="square" rtlCol="0">
                <a:spAutoFit/>
              </a:bodyPr>
              <a:lstStyle/>
              <a:p>
                <a:pPr marL="285750" indent="-285750">
                  <a:lnSpc>
                    <a:spcPct val="150000"/>
                  </a:lnSpc>
                  <a:buFont typeface="Arial" panose="020B0604020202020204" pitchFamily="34" charset="0"/>
                  <a:buChar char="•"/>
                </a:pPr>
                <a14:m>
                  <m:oMath xmlns:m="http://schemas.openxmlformats.org/officeDocument/2006/math">
                    <m:r>
                      <a:rPr lang="zh-CN" altLang="en-US" sz="1400" b="1" i="1" smtClean="0">
                        <a:latin typeface="Cambria Math"/>
                      </a:rPr>
                      <m:t>𝓤</m:t>
                    </m:r>
                  </m:oMath>
                </a14:m>
                <a:r>
                  <a:rPr lang="zh-CN" altLang="en-US" sz="1400" dirty="0"/>
                  <a:t> </a:t>
                </a:r>
                <a:r>
                  <a:rPr lang="en-US" altLang="zh-CN" sz="1400" dirty="0"/>
                  <a:t>is a function space (e.g., a Hilbert space);</a:t>
                </a:r>
              </a:p>
              <a:p>
                <a:pPr marL="285750" indent="-285750">
                  <a:lnSpc>
                    <a:spcPct val="150000"/>
                  </a:lnSpc>
                  <a:buFont typeface="Arial" panose="020B0604020202020204" pitchFamily="34" charset="0"/>
                  <a:buChar char="•"/>
                </a:pPr>
                <a14:m>
                  <m:oMath xmlns:m="http://schemas.openxmlformats.org/officeDocument/2006/math">
                    <m:r>
                      <a:rPr lang="zh-CN" altLang="en-US" sz="1400" b="1" i="1" smtClean="0">
                        <a:latin typeface="Cambria Math"/>
                      </a:rPr>
                      <m:t>𝓐</m:t>
                    </m:r>
                  </m:oMath>
                </a14:m>
                <a:r>
                  <a:rPr lang="zh-CN" altLang="en-US" sz="1400" dirty="0"/>
                  <a:t> </a:t>
                </a:r>
                <a:r>
                  <a:rPr lang="en-US" altLang="zh-CN" sz="1400" dirty="0"/>
                  <a:t>is the space of all parameters </a:t>
                </a:r>
                <a14:m>
                  <m:oMath xmlns:m="http://schemas.openxmlformats.org/officeDocument/2006/math">
                    <m:r>
                      <a:rPr lang="en-US" altLang="zh-CN" sz="1400" b="0" i="1" smtClean="0">
                        <a:latin typeface="Cambria Math"/>
                      </a:rPr>
                      <m:t>𝜂</m:t>
                    </m:r>
                  </m:oMath>
                </a14:m>
                <a:r>
                  <a:rPr lang="en-US" altLang="zh-CN" sz="1400" dirty="0"/>
                  <a:t>;</a:t>
                </a:r>
              </a:p>
              <a:p>
                <a:pPr marL="285750" indent="-285750">
                  <a:lnSpc>
                    <a:spcPct val="150000"/>
                  </a:lnSpc>
                  <a:buFont typeface="Arial" panose="020B0604020202020204" pitchFamily="34" charset="0"/>
                  <a:buChar char="•"/>
                </a:pPr>
                <a14:m>
                  <m:oMath xmlns:m="http://schemas.openxmlformats.org/officeDocument/2006/math">
                    <m:r>
                      <a:rPr lang="en-US" altLang="zh-CN" sz="1400" b="0" i="1" smtClean="0">
                        <a:latin typeface="Cambria Math"/>
                      </a:rPr>
                      <m:t>𝐺</m:t>
                    </m:r>
                    <m:d>
                      <m:dPr>
                        <m:ctrlPr>
                          <a:rPr lang="en-US" altLang="zh-CN" sz="1400" b="0" i="1" smtClean="0">
                            <a:latin typeface="Cambria Math" panose="02040503050406030204" pitchFamily="18" charset="0"/>
                          </a:rPr>
                        </m:ctrlPr>
                      </m:dPr>
                      <m:e>
                        <m:r>
                          <a:rPr lang="zh-CN" altLang="en-US" sz="1400" b="1" i="1" smtClean="0">
                            <a:latin typeface="Cambria Math"/>
                          </a:rPr>
                          <m:t>𝓐</m:t>
                        </m:r>
                      </m:e>
                    </m:d>
                    <m:r>
                      <a:rPr lang="en-US" altLang="zh-CN" sz="1400" b="0" i="1" smtClean="0">
                        <a:latin typeface="Cambria Math"/>
                      </a:rPr>
                      <m:t>=</m:t>
                    </m:r>
                    <m:d>
                      <m:dPr>
                        <m:begChr m:val="{"/>
                        <m:endChr m:val="}"/>
                        <m:ctrlPr>
                          <a:rPr lang="en-US" altLang="zh-CN" sz="1400" b="0" i="1" smtClean="0">
                            <a:latin typeface="Cambria Math" panose="02040503050406030204" pitchFamily="18" charset="0"/>
                          </a:rPr>
                        </m:ctrlPr>
                      </m:dPr>
                      <m:e>
                        <m:sSup>
                          <m:sSupPr>
                            <m:ctrlPr>
                              <a:rPr lang="en-US" altLang="zh-CN" sz="1400" b="0" i="1" smtClean="0">
                                <a:latin typeface="Cambria Math" panose="02040503050406030204" pitchFamily="18" charset="0"/>
                              </a:rPr>
                            </m:ctrlPr>
                          </m:sSupPr>
                          <m:e>
                            <m:r>
                              <a:rPr lang="en-US" altLang="zh-CN" sz="1400" b="0" i="1" smtClean="0">
                                <a:latin typeface="Cambria Math"/>
                              </a:rPr>
                              <m:t>𝑢</m:t>
                            </m:r>
                          </m:e>
                          <m:sup>
                            <m:r>
                              <a:rPr lang="en-US" altLang="zh-CN" sz="1400" b="1" i="1" smtClean="0">
                                <a:latin typeface="Cambria Math"/>
                              </a:rPr>
                              <m:t>𝜼</m:t>
                            </m:r>
                          </m:sup>
                        </m:sSup>
                        <m:r>
                          <a:rPr lang="en-US" altLang="zh-CN" sz="1400" b="0" i="1" smtClean="0">
                            <a:latin typeface="Cambria Math"/>
                          </a:rPr>
                          <m:t>:</m:t>
                        </m:r>
                        <m:r>
                          <a:rPr lang="en-US" altLang="zh-CN" sz="1400" b="1" i="1" smtClean="0">
                            <a:latin typeface="Cambria Math"/>
                          </a:rPr>
                          <m:t>𝜼</m:t>
                        </m:r>
                        <m:r>
                          <a:rPr lang="en-US" altLang="zh-CN" sz="1400" b="0" i="1" smtClean="0">
                            <a:latin typeface="Cambria Math"/>
                          </a:rPr>
                          <m:t>∈</m:t>
                        </m:r>
                        <m:r>
                          <a:rPr lang="zh-CN" altLang="en-US" sz="1400" b="1" i="1" smtClean="0">
                            <a:latin typeface="Cambria Math"/>
                          </a:rPr>
                          <m:t>𝓐</m:t>
                        </m:r>
                      </m:e>
                    </m:d>
                  </m:oMath>
                </a14:m>
                <a:r>
                  <a:rPr lang="zh-CN" altLang="en-US" sz="1400" dirty="0"/>
                  <a:t> </a:t>
                </a:r>
                <a:r>
                  <a:rPr lang="en-US" altLang="zh-CN" sz="1400" dirty="0"/>
                  <a:t>is the set of all solutions;</a:t>
                </a:r>
              </a:p>
              <a:p>
                <a:pPr marL="285750" indent="-285750">
                  <a:lnSpc>
                    <a:spcPct val="150000"/>
                  </a:lnSpc>
                  <a:buFont typeface="Arial" panose="020B0604020202020204" pitchFamily="34" charset="0"/>
                  <a:buChar char="•"/>
                </a:pPr>
                <a14:m>
                  <m:oMath xmlns:m="http://schemas.openxmlformats.org/officeDocument/2006/math">
                    <m:sSub>
                      <m:sSubPr>
                        <m:ctrlPr>
                          <a:rPr lang="en-US" altLang="zh-CN" sz="1400" b="0" i="1" smtClean="0">
                            <a:latin typeface="Cambria Math" panose="02040503050406030204" pitchFamily="18" charset="0"/>
                          </a:rPr>
                        </m:ctrlPr>
                      </m:sSubPr>
                      <m:e>
                        <m:r>
                          <a:rPr lang="en-US" altLang="zh-CN" sz="1400" b="0" i="1" smtClean="0">
                            <a:latin typeface="Cambria Math"/>
                          </a:rPr>
                          <m:t>𝐺</m:t>
                        </m:r>
                      </m:e>
                      <m:sub>
                        <m:r>
                          <a:rPr lang="en-US" altLang="zh-CN" sz="1400" b="0" i="1" smtClean="0">
                            <a:latin typeface="Cambria Math"/>
                          </a:rPr>
                          <m:t>𝜃</m:t>
                        </m:r>
                      </m:sub>
                    </m:sSub>
                    <m:d>
                      <m:dPr>
                        <m:ctrlPr>
                          <a:rPr lang="en-US" altLang="zh-CN" sz="1400" b="0" i="1" smtClean="0">
                            <a:latin typeface="Cambria Math" panose="02040503050406030204" pitchFamily="18" charset="0"/>
                          </a:rPr>
                        </m:ctrlPr>
                      </m:dPr>
                      <m:e>
                        <m:r>
                          <a:rPr lang="zh-CN" altLang="en-US" sz="1400" b="1" i="1" smtClean="0">
                            <a:latin typeface="Cambria Math"/>
                          </a:rPr>
                          <m:t>𝓩</m:t>
                        </m:r>
                      </m:e>
                    </m:d>
                    <m:r>
                      <a:rPr lang="en-US" altLang="zh-CN" sz="1400" b="0" i="1" smtClean="0">
                        <a:latin typeface="Cambria Math"/>
                      </a:rPr>
                      <m:t>=</m:t>
                    </m:r>
                    <m:d>
                      <m:dPr>
                        <m:begChr m:val="{"/>
                        <m:endChr m:val="}"/>
                        <m:ctrlPr>
                          <a:rPr lang="en-US" altLang="zh-CN" sz="1400" b="0" i="1" smtClean="0">
                            <a:latin typeface="Cambria Math" panose="02040503050406030204" pitchFamily="18" charset="0"/>
                          </a:rPr>
                        </m:ctrlPr>
                      </m:dPr>
                      <m:e>
                        <m:sSub>
                          <m:sSubPr>
                            <m:ctrlPr>
                              <a:rPr lang="en-US" altLang="zh-CN" sz="1400" b="0" i="1" smtClean="0">
                                <a:latin typeface="Cambria Math" panose="02040503050406030204" pitchFamily="18" charset="0"/>
                              </a:rPr>
                            </m:ctrlPr>
                          </m:sSubPr>
                          <m:e>
                            <m:r>
                              <a:rPr lang="en-US" altLang="zh-CN" sz="1400" b="0" i="1" smtClean="0">
                                <a:latin typeface="Cambria Math"/>
                              </a:rPr>
                              <m:t>𝑓</m:t>
                            </m:r>
                          </m:e>
                          <m:sub>
                            <m:r>
                              <a:rPr lang="en-US" altLang="zh-CN" sz="1400" b="0" i="1" smtClean="0">
                                <a:latin typeface="Cambria Math"/>
                              </a:rPr>
                              <m:t>𝜃</m:t>
                            </m:r>
                          </m:sub>
                        </m:sSub>
                        <m:d>
                          <m:dPr>
                            <m:ctrlPr>
                              <a:rPr lang="en-US" altLang="zh-CN" sz="1400" b="0" i="1" smtClean="0">
                                <a:latin typeface="Cambria Math" panose="02040503050406030204" pitchFamily="18" charset="0"/>
                              </a:rPr>
                            </m:ctrlPr>
                          </m:dPr>
                          <m:e>
                            <m:acc>
                              <m:accPr>
                                <m:chr m:val="̃"/>
                                <m:ctrlPr>
                                  <a:rPr lang="en-US" altLang="zh-CN" sz="1400" b="1" i="1" smtClean="0">
                                    <a:latin typeface="Cambria Math" panose="02040503050406030204" pitchFamily="18" charset="0"/>
                                  </a:rPr>
                                </m:ctrlPr>
                              </m:accPr>
                              <m:e>
                                <m:r>
                                  <a:rPr lang="en-US" altLang="zh-CN" sz="1400" b="1" i="1" smtClean="0">
                                    <a:latin typeface="Cambria Math" panose="02040503050406030204" pitchFamily="18" charset="0"/>
                                  </a:rPr>
                                  <m:t>𝒙</m:t>
                                </m:r>
                              </m:e>
                            </m:acc>
                            <m:r>
                              <a:rPr lang="en-US" altLang="zh-CN" sz="1400" b="1" i="1" smtClean="0">
                                <a:latin typeface="Cambria Math"/>
                              </a:rPr>
                              <m:t>,</m:t>
                            </m:r>
                            <m:r>
                              <a:rPr lang="en-US" altLang="zh-CN" sz="1400" b="1" i="1" smtClean="0">
                                <a:latin typeface="Cambria Math"/>
                              </a:rPr>
                              <m:t>𝒛</m:t>
                            </m:r>
                          </m:e>
                        </m:d>
                        <m:r>
                          <a:rPr lang="en-US" altLang="zh-CN" sz="1400" b="0" i="1" smtClean="0">
                            <a:latin typeface="Cambria Math"/>
                          </a:rPr>
                          <m:t>:</m:t>
                        </m:r>
                        <m:r>
                          <a:rPr lang="en-US" altLang="zh-CN" sz="1400" b="1" i="1" smtClean="0">
                            <a:latin typeface="Cambria Math"/>
                          </a:rPr>
                          <m:t>𝒛</m:t>
                        </m:r>
                        <m:r>
                          <a:rPr lang="en-US" altLang="zh-CN" sz="1400" b="0" i="1" smtClean="0">
                            <a:latin typeface="Cambria Math"/>
                          </a:rPr>
                          <m:t>∈</m:t>
                        </m:r>
                        <m:r>
                          <a:rPr lang="zh-CN" altLang="en-US" sz="1400" b="1" i="1" smtClean="0">
                            <a:latin typeface="Cambria Math"/>
                          </a:rPr>
                          <m:t>𝓩</m:t>
                        </m:r>
                        <m:r>
                          <a:rPr lang="en-US" altLang="zh-CN" sz="1400" b="0" i="1" smtClean="0">
                            <a:latin typeface="Cambria Math" panose="02040503050406030204" pitchFamily="18" charset="0"/>
                          </a:rPr>
                          <m:t>⊂</m:t>
                        </m:r>
                        <m:sSup>
                          <m:sSupPr>
                            <m:ctrlPr>
                              <a:rPr lang="en-US" altLang="zh-CN" sz="1400" b="0" i="1" smtClean="0">
                                <a:latin typeface="Cambria Math" panose="02040503050406030204" pitchFamily="18" charset="0"/>
                                <a:ea typeface="Cambria Math" panose="02040503050406030204" pitchFamily="18" charset="0"/>
                              </a:rPr>
                            </m:ctrlPr>
                          </m:sSupPr>
                          <m:e>
                            <m:r>
                              <a:rPr lang="en-US" altLang="zh-CN" sz="1400" b="0" i="1" smtClean="0">
                                <a:latin typeface="Cambria Math" panose="02040503050406030204" pitchFamily="18" charset="0"/>
                                <a:ea typeface="Cambria Math" panose="02040503050406030204" pitchFamily="18" charset="0"/>
                              </a:rPr>
                              <m:t>ℝ</m:t>
                            </m:r>
                          </m:e>
                          <m:sup>
                            <m:r>
                              <a:rPr lang="en-US" altLang="zh-CN" sz="1400" b="0" i="1" smtClean="0">
                                <a:latin typeface="Cambria Math" panose="02040503050406030204" pitchFamily="18" charset="0"/>
                                <a:ea typeface="Cambria Math" panose="02040503050406030204" pitchFamily="18" charset="0"/>
                              </a:rPr>
                              <m:t>𝑛</m:t>
                            </m:r>
                          </m:sup>
                        </m:sSup>
                      </m:e>
                    </m:d>
                    <m:r>
                      <a:rPr lang="en-US" altLang="zh-CN" sz="1400" b="0" i="1" smtClean="0">
                        <a:latin typeface="Cambria Math" panose="02040503050406030204" pitchFamily="18" charset="0"/>
                      </a:rPr>
                      <m:t>≈</m:t>
                    </m:r>
                    <m:r>
                      <a:rPr lang="en-US" altLang="zh-CN" sz="1400" i="1">
                        <a:latin typeface="Cambria Math"/>
                      </a:rPr>
                      <m:t>𝐺</m:t>
                    </m:r>
                    <m:d>
                      <m:dPr>
                        <m:ctrlPr>
                          <a:rPr lang="en-US" altLang="zh-CN" sz="1400" i="1">
                            <a:latin typeface="Cambria Math" panose="02040503050406030204" pitchFamily="18" charset="0"/>
                          </a:rPr>
                        </m:ctrlPr>
                      </m:dPr>
                      <m:e>
                        <m:r>
                          <a:rPr lang="zh-CN" altLang="en-US" sz="1400" b="1" i="1">
                            <a:latin typeface="Cambria Math"/>
                          </a:rPr>
                          <m:t>𝓐</m:t>
                        </m:r>
                      </m:e>
                    </m:d>
                    <m:r>
                      <a:rPr lang="en-US" altLang="zh-CN" sz="1400" b="0" i="0" smtClean="0">
                        <a:latin typeface="Cambria Math" panose="02040503050406030204" pitchFamily="18" charset="0"/>
                      </a:rPr>
                      <m:t>,</m:t>
                    </m:r>
                  </m:oMath>
                </a14:m>
                <a:r>
                  <a:rPr lang="en-US" altLang="zh-CN" sz="1400" b="1" dirty="0"/>
                  <a:t> </a:t>
                </a:r>
                <a:r>
                  <a:rPr lang="en-US" altLang="zh-CN" sz="1400" dirty="0"/>
                  <a:t>with </a:t>
                </a:r>
                <a14:m>
                  <m:oMath xmlns:m="http://schemas.openxmlformats.org/officeDocument/2006/math">
                    <m:sSub>
                      <m:sSubPr>
                        <m:ctrlPr>
                          <a:rPr lang="en-US" altLang="zh-CN" sz="1400" i="1" smtClean="0">
                            <a:latin typeface="Cambria Math" panose="02040503050406030204" pitchFamily="18" charset="0"/>
                          </a:rPr>
                        </m:ctrlPr>
                      </m:sSubPr>
                      <m:e>
                        <m:r>
                          <a:rPr lang="en-US" altLang="zh-CN" sz="1400" b="0" i="1" smtClean="0">
                            <a:latin typeface="Cambria Math" panose="02040503050406030204" pitchFamily="18" charset="0"/>
                          </a:rPr>
                          <m:t>𝑓</m:t>
                        </m:r>
                      </m:e>
                      <m:sub>
                        <m:r>
                          <a:rPr lang="en-US" altLang="zh-CN" sz="1400" b="0" i="1" smtClean="0">
                            <a:latin typeface="Cambria Math" panose="02040503050406030204" pitchFamily="18" charset="0"/>
                          </a:rPr>
                          <m:t>𝜃</m:t>
                        </m:r>
                      </m:sub>
                    </m:sSub>
                  </m:oMath>
                </a14:m>
                <a:r>
                  <a:rPr lang="en-US" altLang="zh-CN" sz="1400" dirty="0"/>
                  <a:t> a deep neural network.</a:t>
                </a:r>
              </a:p>
              <a:p>
                <a:pPr marL="285750" indent="-285750">
                  <a:lnSpc>
                    <a:spcPct val="150000"/>
                  </a:lnSpc>
                  <a:buFont typeface="Arial" panose="020B0604020202020204" pitchFamily="34" charset="0"/>
                  <a:buChar char="•"/>
                </a:pPr>
                <a:r>
                  <a:rPr lang="en-US" altLang="zh-CN" sz="1400" b="1" dirty="0">
                    <a:solidFill>
                      <a:srgbClr val="0070C0"/>
                    </a:solidFill>
                  </a:rPr>
                  <a:t>Key:</a:t>
                </a:r>
                <a:r>
                  <a:rPr lang="en-US" altLang="zh-CN" sz="1400" b="0" dirty="0"/>
                  <a:t> For any </a:t>
                </a:r>
                <a14:m>
                  <m:oMath xmlns:m="http://schemas.openxmlformats.org/officeDocument/2006/math">
                    <m:r>
                      <a:rPr lang="en-US" altLang="zh-CN" sz="1400" b="0" i="1" smtClean="0">
                        <a:latin typeface="Cambria Math" panose="02040503050406030204" pitchFamily="18" charset="0"/>
                      </a:rPr>
                      <m:t>𝜂</m:t>
                    </m:r>
                  </m:oMath>
                </a14:m>
                <a:r>
                  <a:rPr lang="en-US" altLang="zh-CN" sz="1400" b="0" dirty="0"/>
                  <a:t>, there exists </a:t>
                </a:r>
                <a14:m>
                  <m:oMath xmlns:m="http://schemas.openxmlformats.org/officeDocument/2006/math">
                    <m:r>
                      <a:rPr lang="en-US" altLang="zh-CN" sz="1400" b="0" i="1" smtClean="0">
                        <a:latin typeface="Cambria Math" panose="02040503050406030204" pitchFamily="18" charset="0"/>
                      </a:rPr>
                      <m:t>𝑧</m:t>
                    </m:r>
                  </m:oMath>
                </a14:m>
                <a:r>
                  <a:rPr lang="en-US" altLang="zh-CN" sz="1400" b="0" dirty="0"/>
                  <a:t>, such that</a:t>
                </a:r>
              </a:p>
              <a:p>
                <a:pPr algn="ctr">
                  <a:lnSpc>
                    <a:spcPct val="150000"/>
                  </a:lnSpc>
                </a:pPr>
                <a:r>
                  <a:rPr lang="en-US" altLang="zh-CN" sz="1400" b="0" dirty="0"/>
                  <a:t>  </a:t>
                </a:r>
                <a14:m>
                  <m:oMath xmlns:m="http://schemas.openxmlformats.org/officeDocument/2006/math">
                    <m:sSub>
                      <m:sSubPr>
                        <m:ctrlPr>
                          <a:rPr lang="en-US" altLang="zh-CN" sz="1400" b="0" i="1" smtClean="0">
                            <a:latin typeface="Cambria Math" panose="02040503050406030204" pitchFamily="18" charset="0"/>
                          </a:rPr>
                        </m:ctrlPr>
                      </m:sSubPr>
                      <m:e>
                        <m:d>
                          <m:dPr>
                            <m:begChr m:val="‖"/>
                            <m:endChr m:val="‖"/>
                            <m:ctrlPr>
                              <a:rPr lang="en-US" altLang="zh-CN" sz="1400" i="1" smtClean="0">
                                <a:latin typeface="Cambria Math" panose="02040503050406030204" pitchFamily="18" charset="0"/>
                              </a:rPr>
                            </m:ctrlPr>
                          </m:dPr>
                          <m:e>
                            <m:sSub>
                              <m:sSubPr>
                                <m:ctrlPr>
                                  <a:rPr lang="en-US" altLang="zh-CN" sz="1400" b="0" i="1" smtClean="0">
                                    <a:latin typeface="Cambria Math" panose="02040503050406030204" pitchFamily="18" charset="0"/>
                                  </a:rPr>
                                </m:ctrlPr>
                              </m:sSubPr>
                              <m:e>
                                <m:r>
                                  <a:rPr lang="en-US" altLang="zh-CN" sz="1400" b="0" i="1" smtClean="0">
                                    <a:latin typeface="Cambria Math" panose="02040503050406030204" pitchFamily="18" charset="0"/>
                                  </a:rPr>
                                  <m:t>𝐺</m:t>
                                </m:r>
                              </m:e>
                              <m:sub>
                                <m:r>
                                  <a:rPr lang="en-US" altLang="zh-CN" sz="1400" b="0" i="1" smtClean="0">
                                    <a:latin typeface="Cambria Math" panose="02040503050406030204" pitchFamily="18" charset="0"/>
                                  </a:rPr>
                                  <m:t>𝜃</m:t>
                                </m:r>
                              </m:sub>
                            </m:sSub>
                            <m:d>
                              <m:dPr>
                                <m:ctrlPr>
                                  <a:rPr lang="en-US" altLang="zh-CN" sz="1400" b="0" i="1" smtClean="0">
                                    <a:latin typeface="Cambria Math" panose="02040503050406030204" pitchFamily="18" charset="0"/>
                                  </a:rPr>
                                </m:ctrlPr>
                              </m:dPr>
                              <m:e>
                                <m:r>
                                  <a:rPr lang="en-US" altLang="zh-CN" sz="1400" b="0" i="1" smtClean="0">
                                    <a:latin typeface="Cambria Math" panose="02040503050406030204" pitchFamily="18" charset="0"/>
                                  </a:rPr>
                                  <m:t>𝑧</m:t>
                                </m:r>
                              </m:e>
                            </m:d>
                            <m:r>
                              <a:rPr lang="en-US" altLang="zh-CN" sz="1400" b="0" i="1" smtClean="0">
                                <a:latin typeface="Cambria Math" panose="02040503050406030204" pitchFamily="18" charset="0"/>
                              </a:rPr>
                              <m:t>−</m:t>
                            </m:r>
                            <m:r>
                              <a:rPr lang="en-US" altLang="zh-CN" sz="1400" b="0" i="1" smtClean="0">
                                <a:latin typeface="Cambria Math" panose="02040503050406030204" pitchFamily="18" charset="0"/>
                              </a:rPr>
                              <m:t>𝐺</m:t>
                            </m:r>
                            <m:d>
                              <m:dPr>
                                <m:ctrlPr>
                                  <a:rPr lang="en-US" altLang="zh-CN" sz="1400" b="0" i="1" smtClean="0">
                                    <a:latin typeface="Cambria Math" panose="02040503050406030204" pitchFamily="18" charset="0"/>
                                  </a:rPr>
                                </m:ctrlPr>
                              </m:dPr>
                              <m:e>
                                <m:r>
                                  <a:rPr lang="en-US" altLang="zh-CN" sz="1400" b="0" i="1" smtClean="0">
                                    <a:latin typeface="Cambria Math" panose="02040503050406030204" pitchFamily="18" charset="0"/>
                                  </a:rPr>
                                  <m:t>𝜂</m:t>
                                </m:r>
                              </m:e>
                            </m:d>
                          </m:e>
                        </m:d>
                      </m:e>
                      <m:sub>
                        <m:r>
                          <a:rPr lang="zh-CN" altLang="en-US" sz="1400" b="1" i="1">
                            <a:latin typeface="Cambria Math"/>
                          </a:rPr>
                          <m:t>𝓤</m:t>
                        </m:r>
                      </m:sub>
                    </m:sSub>
                    <m:r>
                      <a:rPr lang="en-US" altLang="zh-CN" sz="1400" b="0" i="1" smtClean="0">
                        <a:latin typeface="Cambria Math" panose="02040503050406030204" pitchFamily="18" charset="0"/>
                      </a:rPr>
                      <m:t>&lt;</m:t>
                    </m:r>
                    <m:sSub>
                      <m:sSubPr>
                        <m:ctrlPr>
                          <a:rPr lang="en-US" altLang="zh-CN" sz="1400" b="0" i="1" smtClean="0">
                            <a:latin typeface="Cambria Math" panose="02040503050406030204" pitchFamily="18" charset="0"/>
                          </a:rPr>
                        </m:ctrlPr>
                      </m:sSubPr>
                      <m:e>
                        <m:r>
                          <a:rPr lang="en-US" altLang="zh-CN" sz="1400" b="0" i="1" smtClean="0">
                            <a:latin typeface="Cambria Math" panose="02040503050406030204" pitchFamily="18" charset="0"/>
                          </a:rPr>
                          <m:t>𝑑</m:t>
                        </m:r>
                      </m:e>
                      <m:sub>
                        <m:r>
                          <a:rPr lang="en-US" altLang="zh-CN" sz="1400" b="0" i="1" smtClean="0">
                            <a:latin typeface="Cambria Math" panose="02040503050406030204" pitchFamily="18" charset="0"/>
                          </a:rPr>
                          <m:t>𝑛</m:t>
                        </m:r>
                      </m:sub>
                    </m:sSub>
                  </m:oMath>
                </a14:m>
                <a:r>
                  <a:rPr lang="en-US" altLang="zh-CN" sz="1400" dirty="0"/>
                  <a:t>.</a:t>
                </a:r>
                <a:endParaRPr lang="zh-CN" altLang="en-US" sz="1400" dirty="0"/>
              </a:p>
            </p:txBody>
          </p:sp>
        </mc:Choice>
        <mc:Fallback xmlns="">
          <p:sp>
            <p:nvSpPr>
              <p:cNvPr id="6" name="TextBox 5"/>
              <p:cNvSpPr txBox="1">
                <a:spLocks noRot="1" noChangeAspect="1" noMove="1" noResize="1" noEditPoints="1" noAdjustHandles="1" noChangeArrowheads="1" noChangeShapeType="1" noTextEdit="1"/>
              </p:cNvSpPr>
              <p:nvPr/>
            </p:nvSpPr>
            <p:spPr>
              <a:xfrm>
                <a:off x="4038600" y="2667000"/>
                <a:ext cx="4191000" cy="2313390"/>
              </a:xfrm>
              <a:prstGeom prst="rect">
                <a:avLst/>
              </a:prstGeom>
              <a:blipFill>
                <a:blip r:embed="rId4"/>
                <a:stretch>
                  <a:fillRect l="-291" b="-1583"/>
                </a:stretch>
              </a:blipFill>
            </p:spPr>
            <p:txBody>
              <a:bodyPr/>
              <a:lstStyle/>
              <a:p>
                <a:r>
                  <a:rPr lang="zh-CN" altLang="en-US">
                    <a:noFill/>
                  </a:rPr>
                  <a:t> </a:t>
                </a:r>
              </a:p>
            </p:txBody>
          </p:sp>
        </mc:Fallback>
      </mc:AlternateContent>
      <p:pic>
        <p:nvPicPr>
          <p:cNvPr id="7" name="图片 6">
            <a:extLst>
              <a:ext uri="{FF2B5EF4-FFF2-40B4-BE49-F238E27FC236}">
                <a16:creationId xmlns:a16="http://schemas.microsoft.com/office/drawing/2014/main" id="{3841F617-3279-468F-A38F-4CC3BA23EAC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14863" y="1981200"/>
            <a:ext cx="3618676" cy="295048"/>
          </a:xfrm>
          <a:prstGeom prst="rect">
            <a:avLst/>
          </a:prstGeom>
          <a:ln w="25400">
            <a:solidFill>
              <a:srgbClr val="0070C0"/>
            </a:solidFill>
          </a:ln>
        </p:spPr>
      </p:pic>
      <mc:AlternateContent xmlns:mc="http://schemas.openxmlformats.org/markup-compatibility/2006" xmlns:a14="http://schemas.microsoft.com/office/drawing/2010/main">
        <mc:Choice Requires="a14">
          <p:sp>
            <p:nvSpPr>
              <p:cNvPr id="9" name="文本框 8">
                <a:extLst>
                  <a:ext uri="{FF2B5EF4-FFF2-40B4-BE49-F238E27FC236}">
                    <a16:creationId xmlns:a16="http://schemas.microsoft.com/office/drawing/2014/main" id="{54DEB925-9C76-4203-895B-0D54E217E575}"/>
                  </a:ext>
                </a:extLst>
              </p:cNvPr>
              <p:cNvSpPr txBox="1"/>
              <p:nvPr/>
            </p:nvSpPr>
            <p:spPr>
              <a:xfrm>
                <a:off x="5181600" y="1828800"/>
                <a:ext cx="2371227" cy="523220"/>
              </a:xfrm>
              <a:prstGeom prst="rect">
                <a:avLst/>
              </a:prstGeom>
              <a:noFill/>
            </p:spPr>
            <p:txBody>
              <a:bodyPr wrap="none" rtlCol="0">
                <a:spAutoFit/>
              </a:bodyPr>
              <a:lstStyle/>
              <a:p>
                <a:pPr marL="285750" indent="-285750">
                  <a:buFont typeface="Arial" panose="020B0604020202020204" pitchFamily="34" charset="0"/>
                  <a:buChar char="•"/>
                </a:pPr>
                <a14:m>
                  <m:oMath xmlns:m="http://schemas.openxmlformats.org/officeDocument/2006/math">
                    <m:acc>
                      <m:accPr>
                        <m:chr m:val="̃"/>
                        <m:ctrlPr>
                          <a:rPr lang="en-US" altLang="zh-CN" sz="1400" b="1" i="1" smtClean="0">
                            <a:latin typeface="Cambria Math" panose="02040503050406030204" pitchFamily="18" charset="0"/>
                          </a:rPr>
                        </m:ctrlPr>
                      </m:accPr>
                      <m:e>
                        <m:r>
                          <a:rPr lang="en-US" altLang="zh-CN" sz="1400" b="1" i="1" smtClean="0">
                            <a:latin typeface="Cambria Math" panose="02040503050406030204" pitchFamily="18" charset="0"/>
                          </a:rPr>
                          <m:t>𝒙</m:t>
                        </m:r>
                      </m:e>
                    </m:acc>
                    <m:r>
                      <a:rPr lang="en-US" altLang="zh-CN" sz="1400" b="0" i="1" smtClean="0">
                        <a:latin typeface="Cambria Math" panose="02040503050406030204" pitchFamily="18" charset="0"/>
                      </a:rPr>
                      <m:t>=</m:t>
                    </m:r>
                    <m:r>
                      <a:rPr lang="en-US" altLang="zh-CN" sz="1400" b="1" i="1" smtClean="0">
                        <a:latin typeface="Cambria Math" panose="02040503050406030204" pitchFamily="18" charset="0"/>
                      </a:rPr>
                      <m:t>𝒙</m:t>
                    </m:r>
                  </m:oMath>
                </a14:m>
                <a:r>
                  <a:rPr lang="zh-CN" altLang="en-US" sz="1400" dirty="0"/>
                  <a:t> </a:t>
                </a:r>
                <a:r>
                  <a:rPr lang="en-US" altLang="zh-CN" sz="1400" dirty="0"/>
                  <a:t>or </a:t>
                </a:r>
                <a14:m>
                  <m:oMath xmlns:m="http://schemas.openxmlformats.org/officeDocument/2006/math">
                    <m:d>
                      <m:dPr>
                        <m:ctrlPr>
                          <a:rPr lang="en-US" altLang="zh-CN" sz="1400" b="0" i="1" smtClean="0">
                            <a:latin typeface="Cambria Math" panose="02040503050406030204" pitchFamily="18" charset="0"/>
                          </a:rPr>
                        </m:ctrlPr>
                      </m:dPr>
                      <m:e>
                        <m:r>
                          <a:rPr lang="en-US" altLang="zh-CN" sz="1400" b="1" i="1" smtClean="0">
                            <a:latin typeface="Cambria Math" panose="02040503050406030204" pitchFamily="18" charset="0"/>
                          </a:rPr>
                          <m:t>𝒙</m:t>
                        </m:r>
                        <m:r>
                          <a:rPr lang="en-US" altLang="zh-CN" sz="1400" b="0" i="1" smtClean="0">
                            <a:latin typeface="Cambria Math" panose="02040503050406030204" pitchFamily="18" charset="0"/>
                          </a:rPr>
                          <m:t>,</m:t>
                        </m:r>
                        <m:r>
                          <a:rPr lang="en-US" altLang="zh-CN" sz="1400" b="0" i="1" smtClean="0">
                            <a:latin typeface="Cambria Math" panose="02040503050406030204" pitchFamily="18" charset="0"/>
                          </a:rPr>
                          <m:t>𝑡</m:t>
                        </m:r>
                      </m:e>
                    </m:d>
                  </m:oMath>
                </a14:m>
                <a:endParaRPr lang="en-US" altLang="zh-CN" sz="1400" b="0" i="1" dirty="0">
                  <a:latin typeface="Cambria Math" panose="02040503050406030204" pitchFamily="18" charset="0"/>
                </a:endParaRPr>
              </a:p>
              <a:p>
                <a:pPr marL="285750" indent="-285750">
                  <a:buFont typeface="Arial" panose="020B0604020202020204" pitchFamily="34" charset="0"/>
                  <a:buChar char="•"/>
                </a:pPr>
                <a14:m>
                  <m:oMath xmlns:m="http://schemas.openxmlformats.org/officeDocument/2006/math">
                    <m:r>
                      <a:rPr lang="en-US" altLang="zh-CN" sz="1400" b="1" i="1" smtClean="0">
                        <a:latin typeface="Cambria Math" panose="02040503050406030204" pitchFamily="18" charset="0"/>
                      </a:rPr>
                      <m:t>𝜼</m:t>
                    </m:r>
                    <m:r>
                      <a:rPr lang="en-US" altLang="zh-CN" sz="1400" b="0" i="1" smtClean="0">
                        <a:latin typeface="Cambria Math" panose="02040503050406030204" pitchFamily="18" charset="0"/>
                      </a:rPr>
                      <m:t>=(</m:t>
                    </m:r>
                    <m:sSub>
                      <m:sSubPr>
                        <m:ctrlPr>
                          <a:rPr lang="en-US" altLang="zh-CN" sz="1400" b="0" i="1" smtClean="0">
                            <a:latin typeface="Cambria Math" panose="02040503050406030204" pitchFamily="18" charset="0"/>
                          </a:rPr>
                        </m:ctrlPr>
                      </m:sSubPr>
                      <m:e>
                        <m:r>
                          <a:rPr lang="en-US" altLang="zh-CN" sz="1400" b="0" i="1" smtClean="0">
                            <a:latin typeface="Cambria Math" panose="02040503050406030204" pitchFamily="18" charset="0"/>
                          </a:rPr>
                          <m:t>𝛾</m:t>
                        </m:r>
                      </m:e>
                      <m:sub>
                        <m:r>
                          <a:rPr lang="en-US" altLang="zh-CN" sz="1400" b="0" i="1" smtClean="0">
                            <a:latin typeface="Cambria Math" panose="02040503050406030204" pitchFamily="18" charset="0"/>
                          </a:rPr>
                          <m:t>1</m:t>
                        </m:r>
                      </m:sub>
                    </m:sSub>
                    <m:r>
                      <a:rPr lang="en-US" altLang="zh-CN" sz="1400" b="0" i="1" smtClean="0">
                        <a:latin typeface="Cambria Math" panose="02040503050406030204" pitchFamily="18" charset="0"/>
                      </a:rPr>
                      <m:t>,</m:t>
                    </m:r>
                    <m:sSub>
                      <m:sSubPr>
                        <m:ctrlPr>
                          <a:rPr lang="en-US" altLang="zh-CN" sz="1400" b="0" i="1" smtClean="0">
                            <a:latin typeface="Cambria Math" panose="02040503050406030204" pitchFamily="18" charset="0"/>
                          </a:rPr>
                        </m:ctrlPr>
                      </m:sSubPr>
                      <m:e>
                        <m:r>
                          <a:rPr lang="en-US" altLang="zh-CN" sz="1400" b="0" i="1" smtClean="0">
                            <a:latin typeface="Cambria Math" panose="02040503050406030204" pitchFamily="18" charset="0"/>
                          </a:rPr>
                          <m:t>𝛾</m:t>
                        </m:r>
                      </m:e>
                      <m:sub>
                        <m:r>
                          <a:rPr lang="en-US" altLang="zh-CN" sz="1400" b="0" i="1" smtClean="0">
                            <a:latin typeface="Cambria Math" panose="02040503050406030204" pitchFamily="18" charset="0"/>
                          </a:rPr>
                          <m:t>2</m:t>
                        </m:r>
                      </m:sub>
                    </m:sSub>
                    <m:r>
                      <a:rPr lang="en-US" altLang="zh-CN" sz="1400" b="0" i="1" smtClean="0">
                        <a:latin typeface="Cambria Math" panose="02040503050406030204" pitchFamily="18" charset="0"/>
                      </a:rPr>
                      <m:t>)</m:t>
                    </m:r>
                  </m:oMath>
                </a14:m>
                <a:r>
                  <a:rPr lang="zh-CN" altLang="en-US" sz="1400" dirty="0"/>
                  <a:t> </a:t>
                </a:r>
                <a:r>
                  <a:rPr lang="en-US" altLang="zh-CN" sz="1400" dirty="0"/>
                  <a:t>or </a:t>
                </a:r>
                <a14:m>
                  <m:oMath xmlns:m="http://schemas.openxmlformats.org/officeDocument/2006/math">
                    <m:r>
                      <a:rPr lang="en-US" altLang="zh-CN" sz="1400" b="0" i="1" smtClean="0">
                        <a:latin typeface="Cambria Math" panose="02040503050406030204" pitchFamily="18" charset="0"/>
                      </a:rPr>
                      <m:t>(</m:t>
                    </m:r>
                    <m:sSub>
                      <m:sSubPr>
                        <m:ctrlPr>
                          <a:rPr lang="en-US" altLang="zh-CN" sz="1400" i="1">
                            <a:latin typeface="Cambria Math" panose="02040503050406030204" pitchFamily="18" charset="0"/>
                          </a:rPr>
                        </m:ctrlPr>
                      </m:sSubPr>
                      <m:e>
                        <m:r>
                          <a:rPr lang="en-US" altLang="zh-CN" sz="1400" i="1">
                            <a:latin typeface="Cambria Math" panose="02040503050406030204" pitchFamily="18" charset="0"/>
                          </a:rPr>
                          <m:t>𝛾</m:t>
                        </m:r>
                      </m:e>
                      <m:sub>
                        <m:r>
                          <a:rPr lang="en-US" altLang="zh-CN" sz="1400" i="1">
                            <a:latin typeface="Cambria Math" panose="02040503050406030204" pitchFamily="18" charset="0"/>
                          </a:rPr>
                          <m:t>1</m:t>
                        </m:r>
                      </m:sub>
                    </m:sSub>
                    <m:r>
                      <a:rPr lang="en-US" altLang="zh-CN" sz="1400" i="1">
                        <a:latin typeface="Cambria Math" panose="02040503050406030204" pitchFamily="18" charset="0"/>
                      </a:rPr>
                      <m:t>,</m:t>
                    </m:r>
                    <m:sSub>
                      <m:sSubPr>
                        <m:ctrlPr>
                          <a:rPr lang="en-US" altLang="zh-CN" sz="1400" i="1">
                            <a:latin typeface="Cambria Math" panose="02040503050406030204" pitchFamily="18" charset="0"/>
                          </a:rPr>
                        </m:ctrlPr>
                      </m:sSubPr>
                      <m:e>
                        <m:r>
                          <a:rPr lang="en-US" altLang="zh-CN" sz="1400" i="1">
                            <a:latin typeface="Cambria Math" panose="02040503050406030204" pitchFamily="18" charset="0"/>
                          </a:rPr>
                          <m:t>𝛾</m:t>
                        </m:r>
                      </m:e>
                      <m:sub>
                        <m:r>
                          <a:rPr lang="en-US" altLang="zh-CN" sz="1400" i="1">
                            <a:latin typeface="Cambria Math" panose="02040503050406030204" pitchFamily="18" charset="0"/>
                          </a:rPr>
                          <m:t>2</m:t>
                        </m:r>
                      </m:sub>
                    </m:sSub>
                    <m:r>
                      <a:rPr lang="en-US" altLang="zh-CN" sz="1400" b="0" i="1" smtClean="0">
                        <a:latin typeface="Cambria Math" panose="02040503050406030204" pitchFamily="18" charset="0"/>
                      </a:rPr>
                      <m:t>,</m:t>
                    </m:r>
                    <m:r>
                      <m:rPr>
                        <m:sty m:val="p"/>
                      </m:rPr>
                      <a:rPr lang="en-US" altLang="zh-CN" sz="1400" b="0" i="0" smtClean="0">
                        <a:latin typeface="Cambria Math" panose="02040503050406030204" pitchFamily="18" charset="0"/>
                      </a:rPr>
                      <m:t>Ω</m:t>
                    </m:r>
                    <m:r>
                      <a:rPr lang="en-US" altLang="zh-CN" sz="1400" b="0" i="1" smtClean="0">
                        <a:latin typeface="Cambria Math" panose="02040503050406030204" pitchFamily="18" charset="0"/>
                      </a:rPr>
                      <m:t>)</m:t>
                    </m:r>
                  </m:oMath>
                </a14:m>
                <a:endParaRPr lang="zh-CN" altLang="en-US" sz="1400" dirty="0"/>
              </a:p>
            </p:txBody>
          </p:sp>
        </mc:Choice>
        <mc:Fallback xmlns="">
          <p:sp>
            <p:nvSpPr>
              <p:cNvPr id="9" name="文本框 8">
                <a:extLst>
                  <a:ext uri="{FF2B5EF4-FFF2-40B4-BE49-F238E27FC236}">
                    <a16:creationId xmlns:a16="http://schemas.microsoft.com/office/drawing/2014/main" id="{54DEB925-9C76-4203-895B-0D54E217E575}"/>
                  </a:ext>
                </a:extLst>
              </p:cNvPr>
              <p:cNvSpPr txBox="1">
                <a:spLocks noRot="1" noChangeAspect="1" noMove="1" noResize="1" noEditPoints="1" noAdjustHandles="1" noChangeArrowheads="1" noChangeShapeType="1" noTextEdit="1"/>
              </p:cNvSpPr>
              <p:nvPr/>
            </p:nvSpPr>
            <p:spPr>
              <a:xfrm>
                <a:off x="5181600" y="1828800"/>
                <a:ext cx="2371227" cy="523220"/>
              </a:xfrm>
              <a:prstGeom prst="rect">
                <a:avLst/>
              </a:prstGeom>
              <a:blipFill>
                <a:blip r:embed="rId6"/>
                <a:stretch>
                  <a:fillRect l="-257" t="-3488" b="-10465"/>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902667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5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10" end="10"/>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11" end="11"/>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sz="3200" dirty="0"/>
              <a:t>The Reducibility Problem</a:t>
            </a:r>
            <a:endParaRPr lang="zh-CN" altLang="en-US" dirty="0"/>
          </a:p>
        </p:txBody>
      </p:sp>
      <mc:AlternateContent xmlns:mc="http://schemas.openxmlformats.org/markup-compatibility/2006" xmlns:a14="http://schemas.microsoft.com/office/drawing/2010/main">
        <mc:Choice Requires="a14">
          <p:sp>
            <p:nvSpPr>
              <p:cNvPr id="3" name="内容占位符 2"/>
              <p:cNvSpPr>
                <a:spLocks noGrp="1"/>
              </p:cNvSpPr>
              <p:nvPr>
                <p:ph sz="quarter" idx="1"/>
              </p:nvPr>
            </p:nvSpPr>
            <p:spPr>
              <a:xfrm>
                <a:off x="457200" y="1524000"/>
                <a:ext cx="7696200" cy="4873752"/>
              </a:xfrm>
            </p:spPr>
            <p:txBody>
              <a:bodyPr>
                <a:normAutofit lnSpcReduction="10000"/>
              </a:bodyPr>
              <a:lstStyle/>
              <a:p>
                <a:pPr>
                  <a:lnSpc>
                    <a:spcPct val="150000"/>
                  </a:lnSpc>
                </a:pPr>
                <a:r>
                  <a:rPr lang="en-US" altLang="zh-CN" sz="1800" dirty="0"/>
                  <a:t>The Kolmogorov </a:t>
                </a:r>
                <a14:m>
                  <m:oMath xmlns:m="http://schemas.openxmlformats.org/officeDocument/2006/math">
                    <m:r>
                      <a:rPr lang="en-US" altLang="zh-CN" sz="1800" i="1" dirty="0" smtClean="0">
                        <a:latin typeface="Cambria Math" panose="02040503050406030204" pitchFamily="18" charset="0"/>
                      </a:rPr>
                      <m:t>𝑛</m:t>
                    </m:r>
                  </m:oMath>
                </a14:m>
                <a:r>
                  <a:rPr lang="en-US" altLang="zh-CN" sz="1800" dirty="0"/>
                  <a:t>-width (Kolmogorov, 1936):</a:t>
                </a:r>
              </a:p>
              <a:p>
                <a:pPr marL="0" indent="0">
                  <a:lnSpc>
                    <a:spcPct val="150000"/>
                  </a:lnSpc>
                  <a:buNone/>
                </a:pPr>
                <a14:m>
                  <m:oMathPara xmlns:m="http://schemas.openxmlformats.org/officeDocument/2006/math">
                    <m:oMathParaPr>
                      <m:jc m:val="centerGroup"/>
                    </m:oMathParaPr>
                    <m:oMath xmlns:m="http://schemas.openxmlformats.org/officeDocument/2006/math">
                      <m:sSub>
                        <m:sSubPr>
                          <m:ctrlPr>
                            <a:rPr lang="en-US" altLang="zh-CN" sz="1800" b="0" i="1" smtClean="0">
                              <a:latin typeface="Cambria Math" panose="02040503050406030204" pitchFamily="18" charset="0"/>
                            </a:rPr>
                          </m:ctrlPr>
                        </m:sSubPr>
                        <m:e>
                          <m:r>
                            <a:rPr lang="en-US" altLang="zh-CN" sz="1800" b="0" i="1" smtClean="0">
                              <a:latin typeface="Cambria Math" panose="02040503050406030204" pitchFamily="18" charset="0"/>
                            </a:rPr>
                            <m:t>𝑑</m:t>
                          </m:r>
                        </m:e>
                        <m:sub>
                          <m:r>
                            <a:rPr lang="en-US" altLang="zh-CN" sz="1800" b="0" i="1" smtClean="0">
                              <a:latin typeface="Cambria Math" panose="02040503050406030204" pitchFamily="18" charset="0"/>
                            </a:rPr>
                            <m:t>𝑛</m:t>
                          </m:r>
                        </m:sub>
                      </m:sSub>
                      <m:r>
                        <a:rPr lang="en-US" altLang="zh-CN" sz="1800" b="0" i="1" smtClean="0">
                          <a:latin typeface="Cambria Math" panose="02040503050406030204" pitchFamily="18" charset="0"/>
                        </a:rPr>
                        <m:t>=</m:t>
                      </m:r>
                      <m:sSub>
                        <m:sSubPr>
                          <m:ctrlPr>
                            <a:rPr lang="en-US" altLang="zh-CN" sz="1800" b="0" i="1" smtClean="0">
                              <a:latin typeface="Cambria Math" panose="02040503050406030204" pitchFamily="18" charset="0"/>
                            </a:rPr>
                          </m:ctrlPr>
                        </m:sSubPr>
                        <m:e>
                          <m:func>
                            <m:funcPr>
                              <m:ctrlPr>
                                <a:rPr lang="en-US" altLang="zh-CN" sz="1800" b="0" i="1" smtClean="0">
                                  <a:latin typeface="Cambria Math" panose="02040503050406030204" pitchFamily="18" charset="0"/>
                                </a:rPr>
                              </m:ctrlPr>
                            </m:funcPr>
                            <m:fName>
                              <m:limLow>
                                <m:limLowPr>
                                  <m:ctrlPr>
                                    <a:rPr lang="en-US" altLang="zh-CN" sz="1800" b="0" i="1" smtClean="0">
                                      <a:latin typeface="Cambria Math" panose="02040503050406030204" pitchFamily="18" charset="0"/>
                                    </a:rPr>
                                  </m:ctrlPr>
                                </m:limLowPr>
                                <m:e>
                                  <m:r>
                                    <m:rPr>
                                      <m:sty m:val="p"/>
                                    </m:rPr>
                                    <a:rPr lang="en-US" altLang="zh-CN" sz="1800" b="0" i="0" smtClean="0">
                                      <a:latin typeface="Cambria Math" panose="02040503050406030204" pitchFamily="18" charset="0"/>
                                    </a:rPr>
                                    <m:t>inf</m:t>
                                  </m:r>
                                </m:e>
                                <m:lim>
                                  <m:sSub>
                                    <m:sSubPr>
                                      <m:ctrlPr>
                                        <a:rPr lang="en-US" altLang="zh-CN" sz="1800" b="0" i="1" smtClean="0">
                                          <a:latin typeface="Cambria Math" panose="02040503050406030204" pitchFamily="18" charset="0"/>
                                        </a:rPr>
                                      </m:ctrlPr>
                                    </m:sSubPr>
                                    <m:e>
                                      <m:r>
                                        <a:rPr lang="en-US" altLang="zh-CN" sz="1800" b="0" i="1" smtClean="0">
                                          <a:latin typeface="Cambria Math" panose="02040503050406030204" pitchFamily="18" charset="0"/>
                                        </a:rPr>
                                        <m:t>𝑉</m:t>
                                      </m:r>
                                    </m:e>
                                    <m:sub>
                                      <m:r>
                                        <a:rPr lang="en-US" altLang="zh-CN" sz="1800" b="0" i="1" smtClean="0">
                                          <a:latin typeface="Cambria Math" panose="02040503050406030204" pitchFamily="18" charset="0"/>
                                        </a:rPr>
                                        <m:t>𝑛</m:t>
                                      </m:r>
                                    </m:sub>
                                  </m:sSub>
                                  <m:r>
                                    <a:rPr lang="en-US" altLang="zh-CN" sz="1800" b="0" i="1" smtClean="0">
                                      <a:latin typeface="Cambria Math" panose="02040503050406030204" pitchFamily="18" charset="0"/>
                                    </a:rPr>
                                    <m:t>⊂</m:t>
                                  </m:r>
                                  <m:r>
                                    <a:rPr lang="zh-CN" altLang="en-US" sz="1800" b="0" i="1" smtClean="0">
                                      <a:latin typeface="Cambria Math" panose="02040503050406030204" pitchFamily="18" charset="0"/>
                                    </a:rPr>
                                    <m:t>𝒰</m:t>
                                  </m:r>
                                </m:lim>
                              </m:limLow>
                            </m:fName>
                            <m:e>
                              <m:func>
                                <m:funcPr>
                                  <m:ctrlPr>
                                    <a:rPr lang="en-US" altLang="zh-CN" sz="1800" b="0" i="1" smtClean="0">
                                      <a:latin typeface="Cambria Math" panose="02040503050406030204" pitchFamily="18" charset="0"/>
                                    </a:rPr>
                                  </m:ctrlPr>
                                </m:funcPr>
                                <m:fName>
                                  <m:limLow>
                                    <m:limLowPr>
                                      <m:ctrlPr>
                                        <a:rPr lang="en-US" altLang="zh-CN" sz="1800" b="0" i="1" smtClean="0">
                                          <a:latin typeface="Cambria Math" panose="02040503050406030204" pitchFamily="18" charset="0"/>
                                        </a:rPr>
                                      </m:ctrlPr>
                                    </m:limLowPr>
                                    <m:e>
                                      <m:r>
                                        <m:rPr>
                                          <m:sty m:val="p"/>
                                        </m:rPr>
                                        <a:rPr lang="en-US" altLang="zh-CN" sz="1800" b="0" i="0" smtClean="0">
                                          <a:latin typeface="Cambria Math" panose="02040503050406030204" pitchFamily="18" charset="0"/>
                                        </a:rPr>
                                        <m:t>sup</m:t>
                                      </m:r>
                                    </m:e>
                                    <m:lim>
                                      <m:r>
                                        <a:rPr lang="en-US" altLang="zh-CN" sz="1800" b="0" i="1" smtClean="0">
                                          <a:latin typeface="Cambria Math" panose="02040503050406030204" pitchFamily="18" charset="0"/>
                                        </a:rPr>
                                        <m:t>𝜂</m:t>
                                      </m:r>
                                    </m:lim>
                                  </m:limLow>
                                </m:fName>
                                <m:e>
                                  <m:func>
                                    <m:funcPr>
                                      <m:ctrlPr>
                                        <a:rPr lang="en-US" altLang="zh-CN" sz="1800" b="0" i="1" smtClean="0">
                                          <a:latin typeface="Cambria Math" panose="02040503050406030204" pitchFamily="18" charset="0"/>
                                        </a:rPr>
                                      </m:ctrlPr>
                                    </m:funcPr>
                                    <m:fName>
                                      <m:limLow>
                                        <m:limLowPr>
                                          <m:ctrlPr>
                                            <a:rPr lang="en-US" altLang="zh-CN" sz="1800" b="0" i="1" smtClean="0">
                                              <a:latin typeface="Cambria Math" panose="02040503050406030204" pitchFamily="18" charset="0"/>
                                            </a:rPr>
                                          </m:ctrlPr>
                                        </m:limLowPr>
                                        <m:e>
                                          <m:r>
                                            <m:rPr>
                                              <m:sty m:val="p"/>
                                            </m:rPr>
                                            <a:rPr lang="en-US" altLang="zh-CN" sz="1800" b="0" i="0" smtClean="0">
                                              <a:latin typeface="Cambria Math" panose="02040503050406030204" pitchFamily="18" charset="0"/>
                                            </a:rPr>
                                            <m:t>inf</m:t>
                                          </m:r>
                                        </m:e>
                                        <m:lim>
                                          <m:r>
                                            <a:rPr lang="en-US" altLang="zh-CN" sz="1800" b="0" i="1" smtClean="0">
                                              <a:latin typeface="Cambria Math" panose="02040503050406030204" pitchFamily="18" charset="0"/>
                                            </a:rPr>
                                            <m:t>𝑣</m:t>
                                          </m:r>
                                          <m:r>
                                            <a:rPr lang="en-US" altLang="zh-CN" sz="1800" b="0" i="1" smtClean="0">
                                              <a:latin typeface="Cambria Math" panose="02040503050406030204" pitchFamily="18" charset="0"/>
                                            </a:rPr>
                                            <m:t>∈</m:t>
                                          </m:r>
                                          <m:sSub>
                                            <m:sSubPr>
                                              <m:ctrlPr>
                                                <a:rPr lang="en-US" altLang="zh-CN" sz="1800" b="0" i="1" smtClean="0">
                                                  <a:latin typeface="Cambria Math" panose="02040503050406030204" pitchFamily="18" charset="0"/>
                                                </a:rPr>
                                              </m:ctrlPr>
                                            </m:sSubPr>
                                            <m:e>
                                              <m:r>
                                                <a:rPr lang="en-US" altLang="zh-CN" sz="1800" b="0" i="1" smtClean="0">
                                                  <a:latin typeface="Cambria Math" panose="02040503050406030204" pitchFamily="18" charset="0"/>
                                                </a:rPr>
                                                <m:t>𝑉</m:t>
                                              </m:r>
                                            </m:e>
                                            <m:sub>
                                              <m:r>
                                                <a:rPr lang="en-US" altLang="zh-CN" sz="1800" b="0" i="1" smtClean="0">
                                                  <a:latin typeface="Cambria Math" panose="02040503050406030204" pitchFamily="18" charset="0"/>
                                                </a:rPr>
                                                <m:t>𝑛</m:t>
                                              </m:r>
                                            </m:sub>
                                          </m:sSub>
                                        </m:lim>
                                      </m:limLow>
                                    </m:fName>
                                    <m:e>
                                      <m:d>
                                        <m:dPr>
                                          <m:begChr m:val="‖"/>
                                          <m:endChr m:val="‖"/>
                                          <m:ctrlPr>
                                            <a:rPr lang="en-US" altLang="zh-CN" sz="1800" b="0" i="1" smtClean="0">
                                              <a:latin typeface="Cambria Math" panose="02040503050406030204" pitchFamily="18" charset="0"/>
                                            </a:rPr>
                                          </m:ctrlPr>
                                        </m:dPr>
                                        <m:e>
                                          <m:r>
                                            <a:rPr lang="en-US" altLang="zh-CN" sz="1800" i="1">
                                              <a:latin typeface="Cambria Math" panose="02040503050406030204" pitchFamily="18" charset="0"/>
                                            </a:rPr>
                                            <m:t>𝑣</m:t>
                                          </m:r>
                                          <m:r>
                                            <a:rPr lang="en-US" altLang="zh-CN" sz="1800" i="1">
                                              <a:latin typeface="Cambria Math" panose="02040503050406030204" pitchFamily="18" charset="0"/>
                                            </a:rPr>
                                            <m:t>−</m:t>
                                          </m:r>
                                          <m:sSup>
                                            <m:sSupPr>
                                              <m:ctrlPr>
                                                <a:rPr lang="en-US" altLang="zh-CN" sz="1800" i="1">
                                                  <a:latin typeface="Cambria Math" panose="02040503050406030204" pitchFamily="18" charset="0"/>
                                                </a:rPr>
                                              </m:ctrlPr>
                                            </m:sSupPr>
                                            <m:e>
                                              <m:r>
                                                <a:rPr lang="en-US" altLang="zh-CN" sz="1800" i="1">
                                                  <a:latin typeface="Cambria Math" panose="02040503050406030204" pitchFamily="18" charset="0"/>
                                                </a:rPr>
                                                <m:t>𝑢</m:t>
                                              </m:r>
                                            </m:e>
                                            <m:sup>
                                              <m:r>
                                                <a:rPr lang="en-US" altLang="zh-CN" sz="1800" i="1">
                                                  <a:latin typeface="Cambria Math" panose="02040503050406030204" pitchFamily="18" charset="0"/>
                                                </a:rPr>
                                                <m:t>𝜂</m:t>
                                              </m:r>
                                            </m:sup>
                                          </m:sSup>
                                        </m:e>
                                      </m:d>
                                    </m:e>
                                  </m:func>
                                </m:e>
                              </m:func>
                            </m:e>
                          </m:func>
                        </m:e>
                        <m:sub>
                          <m:r>
                            <a:rPr lang="zh-CN" altLang="en-US" sz="1800" i="1">
                              <a:latin typeface="Cambria Math" panose="02040503050406030204" pitchFamily="18" charset="0"/>
                            </a:rPr>
                            <m:t>𝒰</m:t>
                          </m:r>
                        </m:sub>
                      </m:sSub>
                      <m:r>
                        <a:rPr lang="en-US" altLang="zh-CN" sz="1800" b="0" i="1" smtClean="0">
                          <a:latin typeface="Cambria Math" panose="02040503050406030204" pitchFamily="18" charset="0"/>
                        </a:rPr>
                        <m:t>,  </m:t>
                      </m:r>
                      <m:func>
                        <m:funcPr>
                          <m:ctrlPr>
                            <a:rPr lang="en-US" altLang="zh-CN" sz="1800" b="0" i="1" smtClean="0">
                              <a:latin typeface="Cambria Math" panose="02040503050406030204" pitchFamily="18" charset="0"/>
                            </a:rPr>
                          </m:ctrlPr>
                        </m:funcPr>
                        <m:fName>
                          <m:r>
                            <m:rPr>
                              <m:sty m:val="p"/>
                            </m:rPr>
                            <a:rPr lang="en-US" altLang="zh-CN" sz="1800" b="0" i="0" smtClean="0">
                              <a:latin typeface="Cambria Math" panose="02040503050406030204" pitchFamily="18" charset="0"/>
                            </a:rPr>
                            <m:t>dim</m:t>
                          </m:r>
                        </m:fName>
                        <m:e>
                          <m:sSub>
                            <m:sSubPr>
                              <m:ctrlPr>
                                <a:rPr lang="en-US" altLang="zh-CN" sz="1800" b="0" i="1" smtClean="0">
                                  <a:latin typeface="Cambria Math" panose="02040503050406030204" pitchFamily="18" charset="0"/>
                                </a:rPr>
                              </m:ctrlPr>
                            </m:sSubPr>
                            <m:e>
                              <m:r>
                                <a:rPr lang="en-US" altLang="zh-CN" sz="1800" b="0" i="1" smtClean="0">
                                  <a:latin typeface="Cambria Math" panose="02040503050406030204" pitchFamily="18" charset="0"/>
                                </a:rPr>
                                <m:t>𝑉</m:t>
                              </m:r>
                            </m:e>
                            <m:sub>
                              <m:r>
                                <a:rPr lang="en-US" altLang="zh-CN" sz="1800" b="0" i="1" smtClean="0">
                                  <a:latin typeface="Cambria Math" panose="02040503050406030204" pitchFamily="18" charset="0"/>
                                </a:rPr>
                                <m:t>𝑛</m:t>
                              </m:r>
                            </m:sub>
                          </m:sSub>
                        </m:e>
                      </m:func>
                      <m:r>
                        <a:rPr lang="en-US" altLang="zh-CN" sz="1800" b="0" i="1" smtClean="0">
                          <a:latin typeface="Cambria Math" panose="02040503050406030204" pitchFamily="18" charset="0"/>
                        </a:rPr>
                        <m:t>=</m:t>
                      </m:r>
                      <m:r>
                        <a:rPr lang="en-US" altLang="zh-CN" sz="1800" b="0" i="1" smtClean="0">
                          <a:latin typeface="Cambria Math" panose="02040503050406030204" pitchFamily="18" charset="0"/>
                        </a:rPr>
                        <m:t>𝑛</m:t>
                      </m:r>
                      <m:r>
                        <a:rPr lang="en-US" altLang="zh-CN" sz="1800" b="0" i="1" smtClean="0">
                          <a:latin typeface="Cambria Math" panose="02040503050406030204" pitchFamily="18" charset="0"/>
                        </a:rPr>
                        <m:t>.</m:t>
                      </m:r>
                    </m:oMath>
                  </m:oMathPara>
                </a14:m>
                <a:endParaRPr lang="en-US" altLang="zh-CN" sz="1800" dirty="0"/>
              </a:p>
              <a:p>
                <a:pPr lvl="1">
                  <a:lnSpc>
                    <a:spcPct val="150000"/>
                  </a:lnSpc>
                </a:pPr>
                <a:r>
                  <a:rPr lang="en-US" altLang="zh-CN" sz="1500" dirty="0"/>
                  <a:t>For some parametrized elliptic equations: </a:t>
                </a:r>
                <a14:m>
                  <m:oMath xmlns:m="http://schemas.openxmlformats.org/officeDocument/2006/math">
                    <m:sSub>
                      <m:sSubPr>
                        <m:ctrlPr>
                          <a:rPr lang="en-US" altLang="zh-CN" sz="1500" b="0" i="1" smtClean="0">
                            <a:latin typeface="Cambria Math" panose="02040503050406030204" pitchFamily="18" charset="0"/>
                          </a:rPr>
                        </m:ctrlPr>
                      </m:sSubPr>
                      <m:e>
                        <m:r>
                          <a:rPr lang="en-US" altLang="zh-CN" sz="1500" b="0" i="1" smtClean="0">
                            <a:latin typeface="Cambria Math" panose="02040503050406030204" pitchFamily="18" charset="0"/>
                          </a:rPr>
                          <m:t>𝑑</m:t>
                        </m:r>
                      </m:e>
                      <m:sub>
                        <m:r>
                          <a:rPr lang="en-US" altLang="zh-CN" sz="1500" b="0" i="1" smtClean="0">
                            <a:latin typeface="Cambria Math" panose="02040503050406030204" pitchFamily="18" charset="0"/>
                          </a:rPr>
                          <m:t>𝑛</m:t>
                        </m:r>
                      </m:sub>
                    </m:sSub>
                    <m:r>
                      <a:rPr lang="en-US" altLang="zh-CN" sz="1500" b="0" i="1" smtClean="0">
                        <a:latin typeface="Cambria Math" panose="02040503050406030204" pitchFamily="18" charset="0"/>
                      </a:rPr>
                      <m:t>≤</m:t>
                    </m:r>
                    <m:r>
                      <a:rPr lang="en-US" altLang="zh-CN" sz="1500" b="0" i="1" smtClean="0">
                        <a:latin typeface="Cambria Math" panose="02040503050406030204" pitchFamily="18" charset="0"/>
                      </a:rPr>
                      <m:t>𝐶</m:t>
                    </m:r>
                    <m:sSup>
                      <m:sSupPr>
                        <m:ctrlPr>
                          <a:rPr lang="en-US" altLang="zh-CN" sz="1500" b="0" i="1" smtClean="0">
                            <a:latin typeface="Cambria Math" panose="02040503050406030204" pitchFamily="18" charset="0"/>
                          </a:rPr>
                        </m:ctrlPr>
                      </m:sSupPr>
                      <m:e>
                        <m:r>
                          <a:rPr lang="en-US" altLang="zh-CN" sz="1500" b="0" i="1" smtClean="0">
                            <a:latin typeface="Cambria Math" panose="02040503050406030204" pitchFamily="18" charset="0"/>
                          </a:rPr>
                          <m:t>𝑒</m:t>
                        </m:r>
                      </m:e>
                      <m:sup>
                        <m:r>
                          <a:rPr lang="en-US" altLang="zh-CN" sz="1500" b="0" i="1" smtClean="0">
                            <a:latin typeface="Cambria Math" panose="02040503050406030204" pitchFamily="18" charset="0"/>
                          </a:rPr>
                          <m:t>−</m:t>
                        </m:r>
                        <m:r>
                          <a:rPr lang="en-US" altLang="zh-CN" sz="1500" b="0" i="1" smtClean="0">
                            <a:latin typeface="Cambria Math" panose="02040503050406030204" pitchFamily="18" charset="0"/>
                          </a:rPr>
                          <m:t>𝑐</m:t>
                        </m:r>
                        <m:sSup>
                          <m:sSupPr>
                            <m:ctrlPr>
                              <a:rPr lang="en-US" altLang="zh-CN" sz="1500" b="0" i="1" smtClean="0">
                                <a:latin typeface="Cambria Math" panose="02040503050406030204" pitchFamily="18" charset="0"/>
                              </a:rPr>
                            </m:ctrlPr>
                          </m:sSupPr>
                          <m:e>
                            <m:r>
                              <a:rPr lang="en-US" altLang="zh-CN" sz="1500" b="0" i="1" smtClean="0">
                                <a:latin typeface="Cambria Math" panose="02040503050406030204" pitchFamily="18" charset="0"/>
                              </a:rPr>
                              <m:t>𝑛</m:t>
                            </m:r>
                          </m:e>
                          <m:sup>
                            <m:r>
                              <a:rPr lang="en-US" altLang="zh-CN" sz="1500" b="0" i="1" smtClean="0">
                                <a:latin typeface="Cambria Math" panose="02040503050406030204" pitchFamily="18" charset="0"/>
                              </a:rPr>
                              <m:t>1/</m:t>
                            </m:r>
                            <m:r>
                              <a:rPr lang="en-US" altLang="zh-CN" sz="1500" b="0" i="1" smtClean="0">
                                <a:latin typeface="Cambria Math" panose="02040503050406030204" pitchFamily="18" charset="0"/>
                              </a:rPr>
                              <m:t>𝑑</m:t>
                            </m:r>
                          </m:sup>
                        </m:sSup>
                      </m:sup>
                    </m:sSup>
                  </m:oMath>
                </a14:m>
                <a:r>
                  <a:rPr lang="en-US" altLang="zh-CN" sz="1800" dirty="0"/>
                  <a:t>.</a:t>
                </a:r>
              </a:p>
              <a:p>
                <a:pPr>
                  <a:lnSpc>
                    <a:spcPct val="150000"/>
                  </a:lnSpc>
                </a:pPr>
                <a:r>
                  <a:rPr lang="en-US" altLang="zh-CN" sz="1800" dirty="0"/>
                  <a:t>The manifold </a:t>
                </a:r>
                <a14:m>
                  <m:oMath xmlns:m="http://schemas.openxmlformats.org/officeDocument/2006/math">
                    <m:r>
                      <a:rPr lang="en-US" altLang="zh-CN" sz="1800" i="1" dirty="0" smtClean="0">
                        <a:latin typeface="Cambria Math" panose="02040503050406030204" pitchFamily="18" charset="0"/>
                      </a:rPr>
                      <m:t>𝑛</m:t>
                    </m:r>
                  </m:oMath>
                </a14:m>
                <a:r>
                  <a:rPr lang="en-US" altLang="zh-CN" sz="1800" dirty="0"/>
                  <a:t>-width (DeVore, Howard, Michelli, 1989):</a:t>
                </a:r>
                <a:endParaRPr lang="en-US" altLang="zh-CN" sz="1500" dirty="0">
                  <a:sym typeface="+mn-ea"/>
                </a:endParaRPr>
              </a:p>
              <a:p>
                <a:pPr marL="0" indent="0" algn="ctr">
                  <a:lnSpc>
                    <a:spcPct val="150000"/>
                  </a:lnSpc>
                  <a:buNone/>
                </a:pPr>
                <a14:m>
                  <m:oMath xmlns:m="http://schemas.openxmlformats.org/officeDocument/2006/math">
                    <m:sSubSup>
                      <m:sSubSupPr>
                        <m:ctrlPr>
                          <a:rPr lang="en-US" altLang="zh-CN" sz="1800" b="0" i="1" smtClean="0">
                            <a:latin typeface="Cambria Math" panose="02040503050406030204" pitchFamily="18" charset="0"/>
                            <a:sym typeface="+mn-ea"/>
                          </a:rPr>
                        </m:ctrlPr>
                      </m:sSubSupPr>
                      <m:e>
                        <m:r>
                          <a:rPr lang="en-US" altLang="zh-CN" sz="1800" b="0" i="1" smtClean="0">
                            <a:latin typeface="Cambria Math" panose="02040503050406030204" pitchFamily="18" charset="0"/>
                            <a:sym typeface="+mn-ea"/>
                          </a:rPr>
                          <m:t>𝑑</m:t>
                        </m:r>
                      </m:e>
                      <m:sub>
                        <m:r>
                          <a:rPr lang="en-US" altLang="zh-CN" sz="1800" b="0" i="1" smtClean="0">
                            <a:latin typeface="Cambria Math" panose="02040503050406030204" pitchFamily="18" charset="0"/>
                            <a:sym typeface="+mn-ea"/>
                          </a:rPr>
                          <m:t>𝑛</m:t>
                        </m:r>
                      </m:sub>
                      <m:sup>
                        <m:r>
                          <a:rPr lang="en-US" altLang="zh-CN" sz="1800" b="0" i="1" smtClean="0">
                            <a:latin typeface="Cambria Math" panose="02040503050406030204" pitchFamily="18" charset="0"/>
                            <a:sym typeface="+mn-ea"/>
                          </a:rPr>
                          <m:t>𝑀𝑎𝑛𝑖</m:t>
                        </m:r>
                      </m:sup>
                    </m:sSubSup>
                    <m:r>
                      <a:rPr lang="en-US" altLang="zh-CN" sz="1800" b="0" i="1" smtClean="0">
                        <a:latin typeface="Cambria Math" panose="02040503050406030204" pitchFamily="18" charset="0"/>
                        <a:sym typeface="+mn-ea"/>
                      </a:rPr>
                      <m:t>=</m:t>
                    </m:r>
                  </m:oMath>
                </a14:m>
                <a:r>
                  <a:rPr lang="en-US" altLang="zh-CN" sz="1800" dirty="0"/>
                  <a:t> </a:t>
                </a:r>
                <a14:m>
                  <m:oMath xmlns:m="http://schemas.openxmlformats.org/officeDocument/2006/math">
                    <m:sSub>
                      <m:sSubPr>
                        <m:ctrlPr>
                          <a:rPr lang="en-US" altLang="zh-CN" sz="1800" i="1">
                            <a:latin typeface="Cambria Math" panose="02040503050406030204" pitchFamily="18" charset="0"/>
                          </a:rPr>
                        </m:ctrlPr>
                      </m:sSubPr>
                      <m:e>
                        <m:func>
                          <m:funcPr>
                            <m:ctrlPr>
                              <a:rPr lang="en-US" altLang="zh-CN" sz="1800" i="1">
                                <a:latin typeface="Cambria Math" panose="02040503050406030204" pitchFamily="18" charset="0"/>
                              </a:rPr>
                            </m:ctrlPr>
                          </m:funcPr>
                          <m:fName>
                            <m:limLow>
                              <m:limLowPr>
                                <m:ctrlPr>
                                  <a:rPr lang="en-US" altLang="zh-CN" sz="1800" i="1">
                                    <a:latin typeface="Cambria Math" panose="02040503050406030204" pitchFamily="18" charset="0"/>
                                  </a:rPr>
                                </m:ctrlPr>
                              </m:limLowPr>
                              <m:e>
                                <m:r>
                                  <m:rPr>
                                    <m:sty m:val="p"/>
                                  </m:rPr>
                                  <a:rPr lang="en-US" altLang="zh-CN" sz="1800">
                                    <a:latin typeface="Cambria Math" panose="02040503050406030204" pitchFamily="18" charset="0"/>
                                  </a:rPr>
                                  <m:t>inf</m:t>
                                </m:r>
                              </m:e>
                              <m:lim>
                                <m:eqArr>
                                  <m:eqArrPr>
                                    <m:ctrlPr>
                                      <a:rPr lang="en-US" altLang="zh-CN" sz="1800" b="0" i="1" smtClean="0">
                                        <a:latin typeface="Cambria Math" panose="02040503050406030204" pitchFamily="18" charset="0"/>
                                      </a:rPr>
                                    </m:ctrlPr>
                                  </m:eqArrPr>
                                  <m:e>
                                    <m:r>
                                      <a:rPr lang="en-US" altLang="zh-CN" sz="1800" b="0" i="1" smtClean="0">
                                        <a:latin typeface="Cambria Math" panose="02040503050406030204" pitchFamily="18" charset="0"/>
                                      </a:rPr>
                                      <m:t>𝐸</m:t>
                                    </m:r>
                                    <m:r>
                                      <a:rPr lang="en-US" altLang="zh-CN" sz="1800" b="0" i="1" smtClean="0">
                                        <a:latin typeface="Cambria Math" panose="02040503050406030204" pitchFamily="18" charset="0"/>
                                      </a:rPr>
                                      <m:t>:</m:t>
                                    </m:r>
                                    <m:r>
                                      <a:rPr lang="zh-CN" altLang="en-US" sz="1800" i="1">
                                        <a:latin typeface="Cambria Math" panose="02040503050406030204" pitchFamily="18" charset="0"/>
                                      </a:rPr>
                                      <m:t>𝒰</m:t>
                                    </m:r>
                                    <m:r>
                                      <a:rPr lang="en-US" altLang="zh-CN" sz="1800" b="0" i="1" smtClean="0">
                                        <a:latin typeface="Cambria Math" panose="02040503050406030204" pitchFamily="18" charset="0"/>
                                      </a:rPr>
                                      <m:t>→</m:t>
                                    </m:r>
                                    <m:r>
                                      <a:rPr lang="zh-CN" altLang="en-US" sz="1800" b="0" i="1" smtClean="0">
                                        <a:latin typeface="Cambria Math" panose="02040503050406030204" pitchFamily="18" charset="0"/>
                                      </a:rPr>
                                      <m:t>𝒵</m:t>
                                    </m:r>
                                  </m:e>
                                  <m:e>
                                    <m:r>
                                      <a:rPr lang="en-US" altLang="zh-CN" sz="1800" b="0" i="1" smtClean="0">
                                        <a:latin typeface="Cambria Math" panose="02040503050406030204" pitchFamily="18" charset="0"/>
                                      </a:rPr>
                                      <m:t>𝐷</m:t>
                                    </m:r>
                                    <m:r>
                                      <a:rPr lang="en-US" altLang="zh-CN" sz="1800" b="0" i="1" smtClean="0">
                                        <a:latin typeface="Cambria Math" panose="02040503050406030204" pitchFamily="18" charset="0"/>
                                      </a:rPr>
                                      <m:t>:</m:t>
                                    </m:r>
                                    <m:r>
                                      <a:rPr lang="zh-CN" altLang="en-US" sz="1800" b="0" i="1" smtClean="0">
                                        <a:latin typeface="Cambria Math" panose="02040503050406030204" pitchFamily="18" charset="0"/>
                                      </a:rPr>
                                      <m:t>𝒵</m:t>
                                    </m:r>
                                    <m:r>
                                      <a:rPr lang="en-US" altLang="zh-CN" sz="1800" b="0" i="1" smtClean="0">
                                        <a:latin typeface="Cambria Math" panose="02040503050406030204" pitchFamily="18" charset="0"/>
                                      </a:rPr>
                                      <m:t>→</m:t>
                                    </m:r>
                                    <m:r>
                                      <a:rPr lang="zh-CN" altLang="en-US" sz="1800" i="1">
                                        <a:latin typeface="Cambria Math" panose="02040503050406030204" pitchFamily="18" charset="0"/>
                                      </a:rPr>
                                      <m:t>𝒰</m:t>
                                    </m:r>
                                  </m:e>
                                </m:eqArr>
                              </m:lim>
                            </m:limLow>
                          </m:fName>
                          <m:e>
                            <m:func>
                              <m:funcPr>
                                <m:ctrlPr>
                                  <a:rPr lang="en-US" altLang="zh-CN" sz="1800" i="1">
                                    <a:latin typeface="Cambria Math" panose="02040503050406030204" pitchFamily="18" charset="0"/>
                                  </a:rPr>
                                </m:ctrlPr>
                              </m:funcPr>
                              <m:fName>
                                <m:limLow>
                                  <m:limLowPr>
                                    <m:ctrlPr>
                                      <a:rPr lang="en-US" altLang="zh-CN" sz="1800" i="1">
                                        <a:latin typeface="Cambria Math" panose="02040503050406030204" pitchFamily="18" charset="0"/>
                                      </a:rPr>
                                    </m:ctrlPr>
                                  </m:limLowPr>
                                  <m:e>
                                    <m:r>
                                      <m:rPr>
                                        <m:sty m:val="p"/>
                                      </m:rPr>
                                      <a:rPr lang="en-US" altLang="zh-CN" sz="1800">
                                        <a:latin typeface="Cambria Math" panose="02040503050406030204" pitchFamily="18" charset="0"/>
                                      </a:rPr>
                                      <m:t>sup</m:t>
                                    </m:r>
                                  </m:e>
                                  <m:lim>
                                    <m:r>
                                      <a:rPr lang="en-US" altLang="zh-CN" sz="1800" i="1">
                                        <a:latin typeface="Cambria Math" panose="02040503050406030204" pitchFamily="18" charset="0"/>
                                      </a:rPr>
                                      <m:t>𝜂</m:t>
                                    </m:r>
                                  </m:lim>
                                </m:limLow>
                              </m:fName>
                              <m:e>
                                <m:d>
                                  <m:dPr>
                                    <m:begChr m:val="‖"/>
                                    <m:endChr m:val="‖"/>
                                    <m:ctrlPr>
                                      <a:rPr lang="en-US" altLang="zh-CN" sz="1800" i="1" smtClean="0">
                                        <a:latin typeface="Cambria Math" panose="02040503050406030204" pitchFamily="18" charset="0"/>
                                      </a:rPr>
                                    </m:ctrlPr>
                                  </m:dPr>
                                  <m:e>
                                    <m:r>
                                      <a:rPr lang="en-US" altLang="zh-CN" sz="1800" b="0" i="1" smtClean="0">
                                        <a:latin typeface="Cambria Math" panose="02040503050406030204" pitchFamily="18" charset="0"/>
                                      </a:rPr>
                                      <m:t>𝐷</m:t>
                                    </m:r>
                                    <m:d>
                                      <m:dPr>
                                        <m:ctrlPr>
                                          <a:rPr lang="en-US" altLang="zh-CN" sz="1800" b="0" i="1" smtClean="0">
                                            <a:latin typeface="Cambria Math" panose="02040503050406030204" pitchFamily="18" charset="0"/>
                                          </a:rPr>
                                        </m:ctrlPr>
                                      </m:dPr>
                                      <m:e>
                                        <m:r>
                                          <a:rPr lang="en-US" altLang="zh-CN" sz="1800" b="0" i="1" smtClean="0">
                                            <a:latin typeface="Cambria Math" panose="02040503050406030204" pitchFamily="18" charset="0"/>
                                          </a:rPr>
                                          <m:t>𝐸</m:t>
                                        </m:r>
                                        <m:d>
                                          <m:dPr>
                                            <m:ctrlPr>
                                              <a:rPr lang="en-US" altLang="zh-CN" sz="1800" b="0" i="1" smtClean="0">
                                                <a:latin typeface="Cambria Math" panose="02040503050406030204" pitchFamily="18" charset="0"/>
                                              </a:rPr>
                                            </m:ctrlPr>
                                          </m:dPr>
                                          <m:e>
                                            <m:sSup>
                                              <m:sSupPr>
                                                <m:ctrlPr>
                                                  <a:rPr lang="en-US" altLang="zh-CN" sz="1800" b="0" i="1" smtClean="0">
                                                    <a:latin typeface="Cambria Math" panose="02040503050406030204" pitchFamily="18" charset="0"/>
                                                  </a:rPr>
                                                </m:ctrlPr>
                                              </m:sSupPr>
                                              <m:e>
                                                <m:r>
                                                  <a:rPr lang="en-US" altLang="zh-CN" sz="1800" b="0" i="1" smtClean="0">
                                                    <a:latin typeface="Cambria Math" panose="02040503050406030204" pitchFamily="18" charset="0"/>
                                                  </a:rPr>
                                                  <m:t>𝑢</m:t>
                                                </m:r>
                                              </m:e>
                                              <m:sup>
                                                <m:r>
                                                  <a:rPr lang="en-US" altLang="zh-CN" sz="1800" b="0" i="1" smtClean="0">
                                                    <a:latin typeface="Cambria Math" panose="02040503050406030204" pitchFamily="18" charset="0"/>
                                                  </a:rPr>
                                                  <m:t>𝜂</m:t>
                                                </m:r>
                                              </m:sup>
                                            </m:sSup>
                                          </m:e>
                                        </m:d>
                                      </m:e>
                                    </m:d>
                                    <m:r>
                                      <a:rPr lang="en-US" altLang="zh-CN" sz="1800" b="0" i="1" smtClean="0">
                                        <a:latin typeface="Cambria Math" panose="02040503050406030204" pitchFamily="18" charset="0"/>
                                      </a:rPr>
                                      <m:t>−</m:t>
                                    </m:r>
                                    <m:sSup>
                                      <m:sSupPr>
                                        <m:ctrlPr>
                                          <a:rPr lang="en-US" altLang="zh-CN" sz="1800" b="0" i="1" smtClean="0">
                                            <a:latin typeface="Cambria Math" panose="02040503050406030204" pitchFamily="18" charset="0"/>
                                          </a:rPr>
                                        </m:ctrlPr>
                                      </m:sSupPr>
                                      <m:e>
                                        <m:r>
                                          <a:rPr lang="en-US" altLang="zh-CN" sz="1800" b="0" i="1" smtClean="0">
                                            <a:latin typeface="Cambria Math" panose="02040503050406030204" pitchFamily="18" charset="0"/>
                                          </a:rPr>
                                          <m:t>𝑢</m:t>
                                        </m:r>
                                      </m:e>
                                      <m:sup>
                                        <m:r>
                                          <a:rPr lang="en-US" altLang="zh-CN" sz="1800" b="0" i="1" smtClean="0">
                                            <a:latin typeface="Cambria Math" panose="02040503050406030204" pitchFamily="18" charset="0"/>
                                          </a:rPr>
                                          <m:t>𝜂</m:t>
                                        </m:r>
                                      </m:sup>
                                    </m:sSup>
                                  </m:e>
                                </m:d>
                              </m:e>
                            </m:func>
                          </m:e>
                        </m:func>
                      </m:e>
                      <m:sub>
                        <m:r>
                          <a:rPr lang="zh-CN" altLang="en-US" sz="1800" i="1">
                            <a:latin typeface="Cambria Math" panose="02040503050406030204" pitchFamily="18" charset="0"/>
                          </a:rPr>
                          <m:t>𝒰</m:t>
                        </m:r>
                      </m:sub>
                    </m:sSub>
                    <m:r>
                      <a:rPr lang="en-US" altLang="zh-CN" sz="1800" i="1">
                        <a:latin typeface="Cambria Math" panose="02040503050406030204" pitchFamily="18" charset="0"/>
                      </a:rPr>
                      <m:t>,  </m:t>
                    </m:r>
                    <m:func>
                      <m:funcPr>
                        <m:ctrlPr>
                          <a:rPr lang="en-US" altLang="zh-CN" sz="1800" i="1">
                            <a:latin typeface="Cambria Math" panose="02040503050406030204" pitchFamily="18" charset="0"/>
                          </a:rPr>
                        </m:ctrlPr>
                      </m:funcPr>
                      <m:fName>
                        <m:r>
                          <m:rPr>
                            <m:sty m:val="p"/>
                          </m:rPr>
                          <a:rPr lang="en-US" altLang="zh-CN" sz="1800">
                            <a:latin typeface="Cambria Math" panose="02040503050406030204" pitchFamily="18" charset="0"/>
                          </a:rPr>
                          <m:t>dim</m:t>
                        </m:r>
                      </m:fName>
                      <m:e>
                        <m:r>
                          <a:rPr lang="zh-CN" altLang="en-US" sz="1800" b="0" i="1" smtClean="0">
                            <a:latin typeface="Cambria Math" panose="02040503050406030204" pitchFamily="18" charset="0"/>
                          </a:rPr>
                          <m:t>𝒵</m:t>
                        </m:r>
                      </m:e>
                    </m:func>
                    <m:r>
                      <a:rPr lang="en-US" altLang="zh-CN" sz="1800" i="1">
                        <a:latin typeface="Cambria Math" panose="02040503050406030204" pitchFamily="18" charset="0"/>
                      </a:rPr>
                      <m:t>=</m:t>
                    </m:r>
                    <m:r>
                      <a:rPr lang="en-US" altLang="zh-CN" sz="1800" i="1">
                        <a:latin typeface="Cambria Math" panose="02040503050406030204" pitchFamily="18" charset="0"/>
                      </a:rPr>
                      <m:t>𝑛</m:t>
                    </m:r>
                    <m:r>
                      <a:rPr lang="en-US" altLang="zh-CN" sz="1800" i="1">
                        <a:latin typeface="Cambria Math" panose="02040503050406030204" pitchFamily="18" charset="0"/>
                      </a:rPr>
                      <m:t>.</m:t>
                    </m:r>
                  </m:oMath>
                </a14:m>
                <a:endParaRPr lang="en-US" altLang="zh-CN" sz="1800" dirty="0">
                  <a:sym typeface="+mn-ea"/>
                </a:endParaRPr>
              </a:p>
              <a:p>
                <a:pPr lvl="1">
                  <a:lnSpc>
                    <a:spcPct val="150000"/>
                  </a:lnSpc>
                </a:pPr>
                <a:r>
                  <a:rPr lang="en-US" altLang="zh-CN" sz="1500" dirty="0">
                    <a:sym typeface="+mn-ea"/>
                  </a:rPr>
                  <a:t>For some parametrized linear wave equations: </a:t>
                </a:r>
                <a14:m>
                  <m:oMath xmlns:m="http://schemas.openxmlformats.org/officeDocument/2006/math">
                    <m:sSubSup>
                      <m:sSubSupPr>
                        <m:ctrlPr>
                          <a:rPr lang="en-US" altLang="zh-CN" sz="1500" b="0" i="1" smtClean="0">
                            <a:latin typeface="Cambria Math" panose="02040503050406030204" pitchFamily="18" charset="0"/>
                            <a:sym typeface="+mn-ea"/>
                          </a:rPr>
                        </m:ctrlPr>
                      </m:sSubSupPr>
                      <m:e>
                        <m:r>
                          <a:rPr lang="en-US" altLang="zh-CN" sz="1500" b="0" i="1" smtClean="0">
                            <a:latin typeface="Cambria Math" panose="02040503050406030204" pitchFamily="18" charset="0"/>
                            <a:sym typeface="+mn-ea"/>
                          </a:rPr>
                          <m:t>𝑑</m:t>
                        </m:r>
                      </m:e>
                      <m:sub>
                        <m:r>
                          <a:rPr lang="en-US" altLang="zh-CN" sz="1500" b="0" i="1" smtClean="0">
                            <a:latin typeface="Cambria Math" panose="02040503050406030204" pitchFamily="18" charset="0"/>
                            <a:sym typeface="+mn-ea"/>
                          </a:rPr>
                          <m:t>𝑛</m:t>
                        </m:r>
                      </m:sub>
                      <m:sup>
                        <m:r>
                          <a:rPr lang="en-US" altLang="zh-CN" sz="1500" b="0" i="1" smtClean="0">
                            <a:latin typeface="Cambria Math" panose="02040503050406030204" pitchFamily="18" charset="0"/>
                            <a:sym typeface="+mn-ea"/>
                          </a:rPr>
                          <m:t>𝑁𝐿</m:t>
                        </m:r>
                      </m:sup>
                    </m:sSubSup>
                    <m:r>
                      <a:rPr lang="en-US" altLang="zh-CN" sz="1500" b="0" i="1" smtClean="0">
                        <a:latin typeface="Cambria Math" panose="02040503050406030204" pitchFamily="18" charset="0"/>
                        <a:sym typeface="+mn-ea"/>
                      </a:rPr>
                      <m:t>=</m:t>
                    </m:r>
                    <m:r>
                      <a:rPr lang="en-US" altLang="zh-CN" sz="1500" b="0" i="1" smtClean="0">
                        <a:latin typeface="Cambria Math" panose="02040503050406030204" pitchFamily="18" charset="0"/>
                        <a:sym typeface="+mn-ea"/>
                      </a:rPr>
                      <m:t>𝐶</m:t>
                    </m:r>
                    <m:sSup>
                      <m:sSupPr>
                        <m:ctrlPr>
                          <a:rPr lang="en-US" altLang="zh-CN" sz="1500" b="0" i="1" smtClean="0">
                            <a:latin typeface="Cambria Math" panose="02040503050406030204" pitchFamily="18" charset="0"/>
                            <a:sym typeface="+mn-ea"/>
                          </a:rPr>
                        </m:ctrlPr>
                      </m:sSupPr>
                      <m:e>
                        <m:r>
                          <a:rPr lang="en-US" altLang="zh-CN" sz="1500" b="0" i="1" smtClean="0">
                            <a:latin typeface="Cambria Math" panose="02040503050406030204" pitchFamily="18" charset="0"/>
                            <a:sym typeface="+mn-ea"/>
                          </a:rPr>
                          <m:t>𝑒</m:t>
                        </m:r>
                      </m:e>
                      <m:sup>
                        <m:r>
                          <a:rPr lang="en-US" altLang="zh-CN" sz="1500" b="0" i="1" smtClean="0">
                            <a:latin typeface="Cambria Math" panose="02040503050406030204" pitchFamily="18" charset="0"/>
                            <a:sym typeface="+mn-ea"/>
                          </a:rPr>
                          <m:t>−</m:t>
                        </m:r>
                        <m:r>
                          <a:rPr lang="en-US" altLang="zh-CN" sz="1500" b="0" i="1" smtClean="0">
                            <a:latin typeface="Cambria Math" panose="02040503050406030204" pitchFamily="18" charset="0"/>
                            <a:sym typeface="+mn-ea"/>
                          </a:rPr>
                          <m:t>𝑐𝑛</m:t>
                        </m:r>
                      </m:sup>
                    </m:sSup>
                  </m:oMath>
                </a14:m>
                <a:r>
                  <a:rPr lang="en-US" altLang="zh-CN" sz="1500" dirty="0"/>
                  <a:t>.</a:t>
                </a:r>
              </a:p>
              <a:p>
                <a:pPr>
                  <a:lnSpc>
                    <a:spcPct val="150000"/>
                  </a:lnSpc>
                </a:pPr>
                <a:r>
                  <a:rPr lang="en-US" altLang="zh-CN" sz="1800" dirty="0"/>
                  <a:t>The </a:t>
                </a:r>
                <a:r>
                  <a:rPr lang="en-US" altLang="zh-CN" sz="1800" dirty="0">
                    <a:solidFill>
                      <a:srgbClr val="0070C0"/>
                    </a:solidFill>
                  </a:rPr>
                  <a:t>decoder </a:t>
                </a:r>
                <a14:m>
                  <m:oMath xmlns:m="http://schemas.openxmlformats.org/officeDocument/2006/math">
                    <m:r>
                      <a:rPr lang="en-US" altLang="zh-CN" sz="1800" b="0" i="1" dirty="0" smtClean="0">
                        <a:solidFill>
                          <a:srgbClr val="0070C0"/>
                        </a:solidFill>
                        <a:latin typeface="Cambria Math" panose="02040503050406030204" pitchFamily="18" charset="0"/>
                      </a:rPr>
                      <m:t>𝑛</m:t>
                    </m:r>
                  </m:oMath>
                </a14:m>
                <a:r>
                  <a:rPr lang="en-US" altLang="zh-CN" sz="1800" dirty="0">
                    <a:solidFill>
                      <a:srgbClr val="0070C0"/>
                    </a:solidFill>
                  </a:rPr>
                  <a:t>-width</a:t>
                </a:r>
                <a:r>
                  <a:rPr lang="en-US" altLang="zh-CN" sz="1800" dirty="0"/>
                  <a:t> for our assumption:</a:t>
                </a:r>
              </a:p>
              <a:p>
                <a:pPr marL="0" indent="0">
                  <a:lnSpc>
                    <a:spcPct val="150000"/>
                  </a:lnSpc>
                  <a:buNone/>
                </a:pPr>
                <a14:m>
                  <m:oMathPara xmlns:m="http://schemas.openxmlformats.org/officeDocument/2006/math">
                    <m:oMathParaPr>
                      <m:jc m:val="centerGroup"/>
                    </m:oMathParaPr>
                    <m:oMath xmlns:m="http://schemas.openxmlformats.org/officeDocument/2006/math">
                      <m:sSubSup>
                        <m:sSubSupPr>
                          <m:ctrlPr>
                            <a:rPr lang="en-US" altLang="zh-CN" sz="1800" b="0" i="1" smtClean="0">
                              <a:latin typeface="Cambria Math" panose="02040503050406030204" pitchFamily="18" charset="0"/>
                            </a:rPr>
                          </m:ctrlPr>
                        </m:sSubSupPr>
                        <m:e>
                          <m:r>
                            <a:rPr lang="en-US" altLang="zh-CN" sz="1800" i="1">
                              <a:latin typeface="Cambria Math" panose="02040503050406030204" pitchFamily="18" charset="0"/>
                            </a:rPr>
                            <m:t>𝑑</m:t>
                          </m:r>
                        </m:e>
                        <m:sub>
                          <m:r>
                            <a:rPr lang="en-US" altLang="zh-CN" sz="1800" i="1">
                              <a:latin typeface="Cambria Math" panose="02040503050406030204" pitchFamily="18" charset="0"/>
                            </a:rPr>
                            <m:t>𝑛</m:t>
                          </m:r>
                        </m:sub>
                        <m:sup>
                          <m:r>
                            <a:rPr lang="en-US" altLang="zh-CN" sz="1800" b="0" i="1" smtClean="0">
                              <a:latin typeface="Cambria Math" panose="02040503050406030204" pitchFamily="18" charset="0"/>
                            </a:rPr>
                            <m:t>𝐷𝑒𝑐𝑜</m:t>
                          </m:r>
                        </m:sup>
                      </m:sSubSup>
                      <m:r>
                        <a:rPr lang="en-US" altLang="zh-CN" sz="1800" i="1">
                          <a:latin typeface="Cambria Math" panose="02040503050406030204" pitchFamily="18" charset="0"/>
                        </a:rPr>
                        <m:t>=</m:t>
                      </m:r>
                      <m:sSub>
                        <m:sSubPr>
                          <m:ctrlPr>
                            <a:rPr lang="en-US" altLang="zh-CN" sz="1800" i="1">
                              <a:latin typeface="Cambria Math" panose="02040503050406030204" pitchFamily="18" charset="0"/>
                            </a:rPr>
                          </m:ctrlPr>
                        </m:sSubPr>
                        <m:e>
                          <m:func>
                            <m:funcPr>
                              <m:ctrlPr>
                                <a:rPr lang="en-US" altLang="zh-CN" sz="1800" i="1">
                                  <a:latin typeface="Cambria Math" panose="02040503050406030204" pitchFamily="18" charset="0"/>
                                </a:rPr>
                              </m:ctrlPr>
                            </m:funcPr>
                            <m:fName>
                              <m:limLow>
                                <m:limLowPr>
                                  <m:ctrlPr>
                                    <a:rPr lang="en-US" altLang="zh-CN" sz="1800" i="1">
                                      <a:latin typeface="Cambria Math" panose="02040503050406030204" pitchFamily="18" charset="0"/>
                                    </a:rPr>
                                  </m:ctrlPr>
                                </m:limLowPr>
                                <m:e>
                                  <m:r>
                                    <m:rPr>
                                      <m:sty m:val="p"/>
                                    </m:rPr>
                                    <a:rPr lang="en-US" altLang="zh-CN" sz="1800">
                                      <a:latin typeface="Cambria Math" panose="02040503050406030204" pitchFamily="18" charset="0"/>
                                    </a:rPr>
                                    <m:t>inf</m:t>
                                  </m:r>
                                </m:e>
                                <m:lim>
                                  <m:r>
                                    <a:rPr lang="en-US" altLang="zh-CN" sz="1800" b="0" i="1" smtClean="0">
                                      <a:latin typeface="Cambria Math" panose="02040503050406030204" pitchFamily="18" charset="0"/>
                                    </a:rPr>
                                    <m:t>𝐷</m:t>
                                  </m:r>
                                  <m:r>
                                    <a:rPr lang="en-US" altLang="zh-CN" sz="1800" b="0" i="1" smtClean="0">
                                      <a:latin typeface="Cambria Math" panose="02040503050406030204" pitchFamily="18" charset="0"/>
                                    </a:rPr>
                                    <m:t>:</m:t>
                                  </m:r>
                                  <m:r>
                                    <a:rPr lang="zh-CN" altLang="en-US" sz="1800" b="0" i="1" smtClean="0">
                                      <a:latin typeface="Cambria Math" panose="02040503050406030204" pitchFamily="18" charset="0"/>
                                    </a:rPr>
                                    <m:t>𝒵</m:t>
                                  </m:r>
                                  <m:r>
                                    <a:rPr lang="en-US" altLang="zh-CN" sz="1800" b="0" i="1" smtClean="0">
                                      <a:latin typeface="Cambria Math" panose="02040503050406030204" pitchFamily="18" charset="0"/>
                                    </a:rPr>
                                    <m:t>→</m:t>
                                  </m:r>
                                  <m:r>
                                    <a:rPr lang="zh-CN" altLang="en-US" sz="1800" b="0" i="1" smtClean="0">
                                      <a:latin typeface="Cambria Math" panose="02040503050406030204" pitchFamily="18" charset="0"/>
                                    </a:rPr>
                                    <m:t>𝒰</m:t>
                                  </m:r>
                                </m:lim>
                              </m:limLow>
                            </m:fName>
                            <m:e>
                              <m:func>
                                <m:funcPr>
                                  <m:ctrlPr>
                                    <a:rPr lang="en-US" altLang="zh-CN" sz="1800" i="1">
                                      <a:latin typeface="Cambria Math" panose="02040503050406030204" pitchFamily="18" charset="0"/>
                                    </a:rPr>
                                  </m:ctrlPr>
                                </m:funcPr>
                                <m:fName>
                                  <m:limLow>
                                    <m:limLowPr>
                                      <m:ctrlPr>
                                        <a:rPr lang="en-US" altLang="zh-CN" sz="1800" i="1">
                                          <a:latin typeface="Cambria Math" panose="02040503050406030204" pitchFamily="18" charset="0"/>
                                        </a:rPr>
                                      </m:ctrlPr>
                                    </m:limLowPr>
                                    <m:e>
                                      <m:r>
                                        <m:rPr>
                                          <m:sty m:val="p"/>
                                        </m:rPr>
                                        <a:rPr lang="en-US" altLang="zh-CN" sz="1800">
                                          <a:latin typeface="Cambria Math" panose="02040503050406030204" pitchFamily="18" charset="0"/>
                                        </a:rPr>
                                        <m:t>sup</m:t>
                                      </m:r>
                                    </m:e>
                                    <m:lim>
                                      <m:r>
                                        <a:rPr lang="en-US" altLang="zh-CN" sz="1800" i="1">
                                          <a:latin typeface="Cambria Math" panose="02040503050406030204" pitchFamily="18" charset="0"/>
                                        </a:rPr>
                                        <m:t>𝜂</m:t>
                                      </m:r>
                                    </m:lim>
                                  </m:limLow>
                                </m:fName>
                                <m:e>
                                  <m:func>
                                    <m:funcPr>
                                      <m:ctrlPr>
                                        <a:rPr lang="en-US" altLang="zh-CN" sz="1800" i="1">
                                          <a:latin typeface="Cambria Math" panose="02040503050406030204" pitchFamily="18" charset="0"/>
                                        </a:rPr>
                                      </m:ctrlPr>
                                    </m:funcPr>
                                    <m:fName>
                                      <m:limLow>
                                        <m:limLowPr>
                                          <m:ctrlPr>
                                            <a:rPr lang="en-US" altLang="zh-CN" sz="1800" i="1">
                                              <a:latin typeface="Cambria Math" panose="02040503050406030204" pitchFamily="18" charset="0"/>
                                            </a:rPr>
                                          </m:ctrlPr>
                                        </m:limLowPr>
                                        <m:e>
                                          <m:r>
                                            <m:rPr>
                                              <m:sty m:val="p"/>
                                            </m:rPr>
                                            <a:rPr lang="en-US" altLang="zh-CN" sz="1800">
                                              <a:latin typeface="Cambria Math" panose="02040503050406030204" pitchFamily="18" charset="0"/>
                                            </a:rPr>
                                            <m:t>inf</m:t>
                                          </m:r>
                                        </m:e>
                                        <m:lim>
                                          <m:r>
                                            <a:rPr lang="en-US" altLang="zh-CN" sz="1800" b="0" i="1" smtClean="0">
                                              <a:latin typeface="Cambria Math" panose="02040503050406030204" pitchFamily="18" charset="0"/>
                                            </a:rPr>
                                            <m:t>𝑧</m:t>
                                          </m:r>
                                          <m:r>
                                            <a:rPr lang="en-US" altLang="zh-CN" sz="1800" i="1">
                                              <a:latin typeface="Cambria Math" panose="02040503050406030204" pitchFamily="18" charset="0"/>
                                            </a:rPr>
                                            <m:t>∈</m:t>
                                          </m:r>
                                          <m:r>
                                            <a:rPr lang="zh-CN" altLang="en-US" sz="1800" i="1" smtClean="0">
                                              <a:latin typeface="Cambria Math" panose="02040503050406030204" pitchFamily="18" charset="0"/>
                                            </a:rPr>
                                            <m:t>𝒵</m:t>
                                          </m:r>
                                        </m:lim>
                                      </m:limLow>
                                    </m:fName>
                                    <m:e>
                                      <m:d>
                                        <m:dPr>
                                          <m:begChr m:val="‖"/>
                                          <m:endChr m:val="‖"/>
                                          <m:ctrlPr>
                                            <a:rPr lang="en-US" altLang="zh-CN" sz="1800" i="1">
                                              <a:latin typeface="Cambria Math" panose="02040503050406030204" pitchFamily="18" charset="0"/>
                                            </a:rPr>
                                          </m:ctrlPr>
                                        </m:dPr>
                                        <m:e>
                                          <m:r>
                                            <a:rPr lang="en-US" altLang="zh-CN" sz="1800" b="0" i="1" smtClean="0">
                                              <a:latin typeface="Cambria Math" panose="02040503050406030204" pitchFamily="18" charset="0"/>
                                            </a:rPr>
                                            <m:t>𝐷</m:t>
                                          </m:r>
                                          <m:r>
                                            <a:rPr lang="en-US" altLang="zh-CN" sz="1800" b="0" i="1" smtClean="0">
                                              <a:latin typeface="Cambria Math" panose="02040503050406030204" pitchFamily="18" charset="0"/>
                                            </a:rPr>
                                            <m:t>(</m:t>
                                          </m:r>
                                          <m:r>
                                            <a:rPr lang="en-US" altLang="zh-CN" sz="1800" b="0" i="1" smtClean="0">
                                              <a:latin typeface="Cambria Math" panose="02040503050406030204" pitchFamily="18" charset="0"/>
                                            </a:rPr>
                                            <m:t>𝑧</m:t>
                                          </m:r>
                                          <m:r>
                                            <a:rPr lang="en-US" altLang="zh-CN" sz="1800" b="0" i="1" smtClean="0">
                                              <a:latin typeface="Cambria Math" panose="02040503050406030204" pitchFamily="18" charset="0"/>
                                            </a:rPr>
                                            <m:t>)−</m:t>
                                          </m:r>
                                          <m:sSup>
                                            <m:sSupPr>
                                              <m:ctrlPr>
                                                <a:rPr lang="en-US" altLang="zh-CN" sz="1800" i="1">
                                                  <a:latin typeface="Cambria Math" panose="02040503050406030204" pitchFamily="18" charset="0"/>
                                                </a:rPr>
                                              </m:ctrlPr>
                                            </m:sSupPr>
                                            <m:e>
                                              <m:r>
                                                <a:rPr lang="en-US" altLang="zh-CN" sz="1800" i="1">
                                                  <a:latin typeface="Cambria Math" panose="02040503050406030204" pitchFamily="18" charset="0"/>
                                                </a:rPr>
                                                <m:t>𝑢</m:t>
                                              </m:r>
                                            </m:e>
                                            <m:sup>
                                              <m:r>
                                                <a:rPr lang="en-US" altLang="zh-CN" sz="1800" i="1">
                                                  <a:latin typeface="Cambria Math" panose="02040503050406030204" pitchFamily="18" charset="0"/>
                                                </a:rPr>
                                                <m:t>𝜂</m:t>
                                              </m:r>
                                            </m:sup>
                                          </m:sSup>
                                        </m:e>
                                      </m:d>
                                    </m:e>
                                  </m:func>
                                </m:e>
                              </m:func>
                            </m:e>
                          </m:func>
                        </m:e>
                        <m:sub>
                          <m:r>
                            <a:rPr lang="zh-CN" altLang="en-US" sz="1800" i="1">
                              <a:latin typeface="Cambria Math" panose="02040503050406030204" pitchFamily="18" charset="0"/>
                            </a:rPr>
                            <m:t>𝒰</m:t>
                          </m:r>
                        </m:sub>
                      </m:sSub>
                      <m:r>
                        <a:rPr lang="en-US" altLang="zh-CN" sz="1800" i="1">
                          <a:latin typeface="Cambria Math" panose="02040503050406030204" pitchFamily="18" charset="0"/>
                        </a:rPr>
                        <m:t>,  </m:t>
                      </m:r>
                      <m:func>
                        <m:funcPr>
                          <m:ctrlPr>
                            <a:rPr lang="en-US" altLang="zh-CN" sz="1800" i="1">
                              <a:latin typeface="Cambria Math" panose="02040503050406030204" pitchFamily="18" charset="0"/>
                            </a:rPr>
                          </m:ctrlPr>
                        </m:funcPr>
                        <m:fName>
                          <m:r>
                            <m:rPr>
                              <m:sty m:val="p"/>
                            </m:rPr>
                            <a:rPr lang="en-US" altLang="zh-CN" sz="1800">
                              <a:latin typeface="Cambria Math" panose="02040503050406030204" pitchFamily="18" charset="0"/>
                            </a:rPr>
                            <m:t>dim</m:t>
                          </m:r>
                        </m:fName>
                        <m:e>
                          <m:r>
                            <a:rPr lang="zh-CN" altLang="en-US" sz="1800" i="1" smtClean="0">
                              <a:latin typeface="Cambria Math" panose="02040503050406030204" pitchFamily="18" charset="0"/>
                            </a:rPr>
                            <m:t>𝒵</m:t>
                          </m:r>
                        </m:e>
                      </m:func>
                      <m:r>
                        <a:rPr lang="en-US" altLang="zh-CN" sz="1800" i="1">
                          <a:latin typeface="Cambria Math" panose="02040503050406030204" pitchFamily="18" charset="0"/>
                        </a:rPr>
                        <m:t>=</m:t>
                      </m:r>
                      <m:r>
                        <a:rPr lang="en-US" altLang="zh-CN" sz="1800" i="1">
                          <a:latin typeface="Cambria Math" panose="02040503050406030204" pitchFamily="18" charset="0"/>
                        </a:rPr>
                        <m:t>𝑛</m:t>
                      </m:r>
                      <m:r>
                        <a:rPr lang="en-US" altLang="zh-CN" sz="1800" i="1">
                          <a:latin typeface="Cambria Math" panose="02040503050406030204" pitchFamily="18" charset="0"/>
                        </a:rPr>
                        <m:t>.</m:t>
                      </m:r>
                    </m:oMath>
                  </m:oMathPara>
                </a14:m>
                <a:endParaRPr lang="en-US" altLang="zh-CN" sz="1800" dirty="0">
                  <a:sym typeface="+mn-ea"/>
                </a:endParaRPr>
              </a:p>
              <a:p>
                <a:pPr>
                  <a:lnSpc>
                    <a:spcPct val="150000"/>
                  </a:lnSpc>
                </a:pPr>
                <a:r>
                  <a:rPr lang="en-US" altLang="zh-CN" sz="1800" dirty="0">
                    <a:sym typeface="+mn-ea"/>
                  </a:rPr>
                  <a:t>Relationship: </a:t>
                </a:r>
                <a14:m>
                  <m:oMath xmlns:m="http://schemas.openxmlformats.org/officeDocument/2006/math">
                    <m:sSubSup>
                      <m:sSubSupPr>
                        <m:ctrlPr>
                          <a:rPr lang="en-US" altLang="zh-CN" sz="1800" b="0" i="1" smtClean="0">
                            <a:latin typeface="Cambria Math" panose="02040503050406030204" pitchFamily="18" charset="0"/>
                            <a:sym typeface="+mn-ea"/>
                          </a:rPr>
                        </m:ctrlPr>
                      </m:sSubSupPr>
                      <m:e>
                        <m:r>
                          <a:rPr lang="en-US" altLang="zh-CN" sz="1800" b="0" i="1" smtClean="0">
                            <a:latin typeface="Cambria Math" panose="02040503050406030204" pitchFamily="18" charset="0"/>
                            <a:sym typeface="+mn-ea"/>
                          </a:rPr>
                          <m:t>𝑑</m:t>
                        </m:r>
                      </m:e>
                      <m:sub>
                        <m:r>
                          <a:rPr lang="en-US" altLang="zh-CN" sz="1800" b="0" i="1" smtClean="0">
                            <a:latin typeface="Cambria Math" panose="02040503050406030204" pitchFamily="18" charset="0"/>
                            <a:sym typeface="+mn-ea"/>
                          </a:rPr>
                          <m:t>𝑛</m:t>
                        </m:r>
                      </m:sub>
                      <m:sup>
                        <m:r>
                          <a:rPr lang="en-US" altLang="zh-CN" sz="1800" b="0" i="1" smtClean="0">
                            <a:latin typeface="Cambria Math" panose="02040503050406030204" pitchFamily="18" charset="0"/>
                            <a:sym typeface="+mn-ea"/>
                          </a:rPr>
                          <m:t>𝐷𝑒𝑐𝑜</m:t>
                        </m:r>
                      </m:sup>
                    </m:sSubSup>
                    <m:r>
                      <a:rPr lang="en-US" altLang="zh-CN" sz="1800" b="0" i="1" smtClean="0">
                        <a:latin typeface="Cambria Math" panose="02040503050406030204" pitchFamily="18" charset="0"/>
                        <a:sym typeface="+mn-ea"/>
                      </a:rPr>
                      <m:t>≤</m:t>
                    </m:r>
                    <m:sSubSup>
                      <m:sSubSupPr>
                        <m:ctrlPr>
                          <a:rPr lang="en-US" altLang="zh-CN" sz="1800" b="0" i="1" smtClean="0">
                            <a:latin typeface="Cambria Math" panose="02040503050406030204" pitchFamily="18" charset="0"/>
                            <a:sym typeface="+mn-ea"/>
                          </a:rPr>
                        </m:ctrlPr>
                      </m:sSubSupPr>
                      <m:e>
                        <m:r>
                          <a:rPr lang="en-US" altLang="zh-CN" sz="1800" b="0" i="1" smtClean="0">
                            <a:latin typeface="Cambria Math" panose="02040503050406030204" pitchFamily="18" charset="0"/>
                            <a:sym typeface="+mn-ea"/>
                          </a:rPr>
                          <m:t>𝑑</m:t>
                        </m:r>
                      </m:e>
                      <m:sub>
                        <m:r>
                          <a:rPr lang="en-US" altLang="zh-CN" sz="1800" b="0" i="1" smtClean="0">
                            <a:latin typeface="Cambria Math" panose="02040503050406030204" pitchFamily="18" charset="0"/>
                            <a:sym typeface="+mn-ea"/>
                          </a:rPr>
                          <m:t>𝑛</m:t>
                        </m:r>
                      </m:sub>
                      <m:sup>
                        <m:r>
                          <a:rPr lang="en-US" altLang="zh-CN" sz="1800" b="0" i="1" smtClean="0">
                            <a:latin typeface="Cambria Math" panose="02040503050406030204" pitchFamily="18" charset="0"/>
                            <a:sym typeface="+mn-ea"/>
                          </a:rPr>
                          <m:t>𝑀𝑎𝑛𝑖</m:t>
                        </m:r>
                      </m:sup>
                    </m:sSubSup>
                    <m:r>
                      <a:rPr lang="en-US" altLang="zh-CN" sz="1800" b="0" i="1" smtClean="0">
                        <a:latin typeface="Cambria Math" panose="02040503050406030204" pitchFamily="18" charset="0"/>
                        <a:sym typeface="+mn-ea"/>
                      </a:rPr>
                      <m:t>≤</m:t>
                    </m:r>
                    <m:sSub>
                      <m:sSubPr>
                        <m:ctrlPr>
                          <a:rPr lang="en-US" altLang="zh-CN" sz="1800" b="0" i="1" smtClean="0">
                            <a:latin typeface="Cambria Math" panose="02040503050406030204" pitchFamily="18" charset="0"/>
                            <a:sym typeface="+mn-ea"/>
                          </a:rPr>
                        </m:ctrlPr>
                      </m:sSubPr>
                      <m:e>
                        <m:r>
                          <a:rPr lang="en-US" altLang="zh-CN" sz="1800" b="0" i="1" smtClean="0">
                            <a:latin typeface="Cambria Math" panose="02040503050406030204" pitchFamily="18" charset="0"/>
                            <a:sym typeface="+mn-ea"/>
                          </a:rPr>
                          <m:t>𝑑</m:t>
                        </m:r>
                      </m:e>
                      <m:sub>
                        <m:r>
                          <a:rPr lang="en-US" altLang="zh-CN" sz="1800" b="0" i="1" smtClean="0">
                            <a:latin typeface="Cambria Math" panose="02040503050406030204" pitchFamily="18" charset="0"/>
                            <a:sym typeface="+mn-ea"/>
                          </a:rPr>
                          <m:t>𝑛</m:t>
                        </m:r>
                      </m:sub>
                    </m:sSub>
                  </m:oMath>
                </a14:m>
                <a:r>
                  <a:rPr lang="en-US" altLang="zh-CN" sz="1800" dirty="0">
                    <a:sym typeface="+mn-ea"/>
                  </a:rPr>
                  <a:t>.</a:t>
                </a:r>
              </a:p>
            </p:txBody>
          </p:sp>
        </mc:Choice>
        <mc:Fallback xmlns="">
          <p:sp>
            <p:nvSpPr>
              <p:cNvPr id="3" name="内容占位符 2"/>
              <p:cNvSpPr>
                <a:spLocks noGrp="1" noRot="1" noChangeAspect="1" noMove="1" noResize="1" noEditPoints="1" noAdjustHandles="1" noChangeArrowheads="1" noChangeShapeType="1" noTextEdit="1"/>
              </p:cNvSpPr>
              <p:nvPr>
                <p:ph sz="quarter" idx="1"/>
              </p:nvPr>
            </p:nvSpPr>
            <p:spPr>
              <a:xfrm>
                <a:off x="457200" y="1524000"/>
                <a:ext cx="7696200" cy="4873752"/>
              </a:xfrm>
              <a:blipFill>
                <a:blip r:embed="rId2"/>
                <a:stretch>
                  <a:fillRect/>
                </a:stretch>
              </a:blipFill>
            </p:spPr>
            <p:txBody>
              <a:bodyPr/>
              <a:lstStyle/>
              <a:p>
                <a:r>
                  <a:rPr lang="zh-CN" altLang="en-US">
                    <a:noFill/>
                  </a:rPr>
                  <a:t> </a:t>
                </a:r>
              </a:p>
            </p:txBody>
          </p:sp>
        </mc:Fallback>
      </mc:AlternateContent>
      <p:sp>
        <p:nvSpPr>
          <p:cNvPr id="4" name="Slide Number Placeholder 22"/>
          <p:cNvSpPr>
            <a:spLocks noGrp="1"/>
          </p:cNvSpPr>
          <p:nvPr>
            <p:ph type="sldNum" sz="quarter" idx="15"/>
          </p:nvPr>
        </p:nvSpPr>
        <p:spPr>
          <a:xfrm>
            <a:off x="8129016" y="5734050"/>
            <a:ext cx="609600" cy="521208"/>
          </a:xfrm>
        </p:spPr>
        <p:txBody>
          <a:bodyPr/>
          <a:lstStyle/>
          <a:p>
            <a:fld id="{B6F15528-21DE-4FAA-801E-634DDDAF4B2B}" type="slidenum">
              <a:rPr lang="en-US" smtClean="0"/>
              <a:t>21</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sz="3200" dirty="0"/>
              <a:t>The Reducibility Problem</a:t>
            </a:r>
            <a:endParaRPr lang="zh-CN" altLang="en-US" dirty="0"/>
          </a:p>
        </p:txBody>
      </p:sp>
      <mc:AlternateContent xmlns:mc="http://schemas.openxmlformats.org/markup-compatibility/2006" xmlns:a14="http://schemas.microsoft.com/office/drawing/2010/main">
        <mc:Choice Requires="a14">
          <p:sp>
            <p:nvSpPr>
              <p:cNvPr id="3" name="内容占位符 2"/>
              <p:cNvSpPr>
                <a:spLocks noGrp="1"/>
              </p:cNvSpPr>
              <p:nvPr>
                <p:ph sz="quarter" idx="1"/>
              </p:nvPr>
            </p:nvSpPr>
            <p:spPr>
              <a:xfrm>
                <a:off x="457200" y="1524000"/>
                <a:ext cx="7696200" cy="4873752"/>
              </a:xfrm>
            </p:spPr>
            <p:txBody>
              <a:bodyPr>
                <a:normAutofit/>
              </a:bodyPr>
              <a:lstStyle/>
              <a:p>
                <a:r>
                  <a:rPr lang="en-US" altLang="zh-CN" sz="2000" dirty="0">
                    <a:sym typeface="+mn-ea"/>
                  </a:rPr>
                  <a:t>More theory on reducibility:</a:t>
                </a:r>
              </a:p>
              <a:p>
                <a:pPr lvl="1">
                  <a:lnSpc>
                    <a:spcPct val="150000"/>
                  </a:lnSpc>
                </a:pPr>
                <a:r>
                  <a:rPr lang="en-US" altLang="zh-CN" sz="1500" dirty="0">
                    <a:sym typeface="+mn-ea"/>
                  </a:rPr>
                  <a:t>Z. Ye, H. Liu, Z. Wang and B. Dong, </a:t>
                </a:r>
                <a:r>
                  <a:rPr lang="en-US" altLang="zh-CN" sz="1500" i="1" dirty="0">
                    <a:sym typeface="+mn-ea"/>
                  </a:rPr>
                  <a:t>Analysis of the Decoder Width for Parametric Partial Differential Equations</a:t>
                </a:r>
                <a:r>
                  <a:rPr lang="en-US" altLang="zh-CN" sz="1500" dirty="0">
                    <a:sym typeface="+mn-ea"/>
                  </a:rPr>
                  <a:t>, arXiv:2306.14390.</a:t>
                </a:r>
              </a:p>
              <a:p>
                <a:pPr>
                  <a:lnSpc>
                    <a:spcPct val="150000"/>
                  </a:lnSpc>
                </a:pPr>
                <a:r>
                  <a:rPr lang="en-US" altLang="zh-CN" sz="1800" dirty="0">
                    <a:sym typeface="+mn-ea"/>
                  </a:rPr>
                  <a:t>Results for fixed computational domain (</a:t>
                </a:r>
                <a14:m>
                  <m:oMath xmlns:m="http://schemas.openxmlformats.org/officeDocument/2006/math">
                    <m:r>
                      <m:rPr>
                        <m:sty m:val="p"/>
                      </m:rPr>
                      <a:rPr lang="en-US" altLang="zh-CN" sz="1800" b="0" i="0" smtClean="0">
                        <a:latin typeface="Cambria Math" panose="02040503050406030204" pitchFamily="18" charset="0"/>
                        <a:sym typeface="+mn-ea"/>
                      </a:rPr>
                      <m:t>Ω</m:t>
                    </m:r>
                    <m:r>
                      <a:rPr lang="en-US" altLang="zh-CN" sz="1800" b="0" i="1" smtClean="0">
                        <a:latin typeface="Cambria Math" panose="02040503050406030204" pitchFamily="18" charset="0"/>
                        <a:sym typeface="+mn-ea"/>
                      </a:rPr>
                      <m:t>∉</m:t>
                    </m:r>
                    <m:r>
                      <a:rPr lang="en-US" altLang="zh-CN" sz="1800" b="1" i="1" smtClean="0">
                        <a:latin typeface="Cambria Math" panose="02040503050406030204" pitchFamily="18" charset="0"/>
                        <a:sym typeface="+mn-ea"/>
                      </a:rPr>
                      <m:t>𝜼</m:t>
                    </m:r>
                  </m:oMath>
                </a14:m>
                <a:r>
                  <a:rPr lang="en-US" altLang="zh-CN" sz="1800" dirty="0">
                    <a:sym typeface="+mn-ea"/>
                  </a:rPr>
                  <a:t>):</a:t>
                </a:r>
              </a:p>
              <a:p>
                <a:pPr>
                  <a:lnSpc>
                    <a:spcPct val="150000"/>
                  </a:lnSpc>
                </a:pPr>
                <a:endParaRPr lang="en-US" altLang="zh-CN" sz="1800" dirty="0">
                  <a:sym typeface="+mn-ea"/>
                </a:endParaRPr>
              </a:p>
              <a:p>
                <a:pPr>
                  <a:lnSpc>
                    <a:spcPct val="150000"/>
                  </a:lnSpc>
                </a:pPr>
                <a:endParaRPr lang="en-US" altLang="zh-CN" sz="1800" dirty="0">
                  <a:sym typeface="+mn-ea"/>
                </a:endParaRPr>
              </a:p>
              <a:p>
                <a:pPr>
                  <a:lnSpc>
                    <a:spcPct val="150000"/>
                  </a:lnSpc>
                </a:pPr>
                <a:endParaRPr lang="en-US" altLang="zh-CN" sz="1800" dirty="0">
                  <a:sym typeface="+mn-ea"/>
                </a:endParaRPr>
              </a:p>
              <a:p>
                <a:pPr>
                  <a:lnSpc>
                    <a:spcPct val="150000"/>
                  </a:lnSpc>
                </a:pPr>
                <a:r>
                  <a:rPr lang="en-US" altLang="zh-CN" sz="1800" dirty="0">
                    <a:sym typeface="+mn-ea"/>
                  </a:rPr>
                  <a:t>There exist cases for which </a:t>
                </a:r>
                <a14:m>
                  <m:oMath xmlns:m="http://schemas.openxmlformats.org/officeDocument/2006/math">
                    <m:sSubSup>
                      <m:sSubSupPr>
                        <m:ctrlPr>
                          <a:rPr lang="en-US" altLang="zh-CN" sz="1800" i="1">
                            <a:latin typeface="Cambria Math" panose="02040503050406030204" pitchFamily="18" charset="0"/>
                            <a:sym typeface="+mn-ea"/>
                          </a:rPr>
                        </m:ctrlPr>
                      </m:sSubSupPr>
                      <m:e>
                        <m:r>
                          <a:rPr lang="en-US" altLang="zh-CN" sz="1800" i="1">
                            <a:latin typeface="Cambria Math" panose="02040503050406030204" pitchFamily="18" charset="0"/>
                            <a:sym typeface="+mn-ea"/>
                          </a:rPr>
                          <m:t>𝑑</m:t>
                        </m:r>
                      </m:e>
                      <m:sub>
                        <m:r>
                          <a:rPr lang="en-US" altLang="zh-CN" sz="1800" i="1">
                            <a:latin typeface="Cambria Math" panose="02040503050406030204" pitchFamily="18" charset="0"/>
                            <a:sym typeface="+mn-ea"/>
                          </a:rPr>
                          <m:t>𝑛</m:t>
                        </m:r>
                      </m:sub>
                      <m:sup>
                        <m:r>
                          <a:rPr lang="en-US" altLang="zh-CN" sz="1800" i="1">
                            <a:latin typeface="Cambria Math" panose="02040503050406030204" pitchFamily="18" charset="0"/>
                            <a:sym typeface="+mn-ea"/>
                          </a:rPr>
                          <m:t>𝐷𝑒𝑐𝑜</m:t>
                        </m:r>
                      </m:sup>
                    </m:sSubSup>
                    <m:r>
                      <a:rPr lang="en-US" altLang="zh-CN" sz="1800" i="1">
                        <a:latin typeface="Cambria Math" panose="02040503050406030204" pitchFamily="18" charset="0"/>
                        <a:sym typeface="+mn-ea"/>
                      </a:rPr>
                      <m:t>&lt;</m:t>
                    </m:r>
                    <m:sSubSup>
                      <m:sSubSupPr>
                        <m:ctrlPr>
                          <a:rPr lang="en-US" altLang="zh-CN" sz="1800" i="1">
                            <a:latin typeface="Cambria Math" panose="02040503050406030204" pitchFamily="18" charset="0"/>
                            <a:sym typeface="+mn-ea"/>
                          </a:rPr>
                        </m:ctrlPr>
                      </m:sSubSupPr>
                      <m:e>
                        <m:r>
                          <a:rPr lang="en-US" altLang="zh-CN" sz="1800" i="1">
                            <a:latin typeface="Cambria Math" panose="02040503050406030204" pitchFamily="18" charset="0"/>
                            <a:sym typeface="+mn-ea"/>
                          </a:rPr>
                          <m:t>𝑑</m:t>
                        </m:r>
                      </m:e>
                      <m:sub>
                        <m:r>
                          <a:rPr lang="en-US" altLang="zh-CN" sz="1800" i="1">
                            <a:latin typeface="Cambria Math" panose="02040503050406030204" pitchFamily="18" charset="0"/>
                            <a:sym typeface="+mn-ea"/>
                          </a:rPr>
                          <m:t>𝑛</m:t>
                        </m:r>
                      </m:sub>
                      <m:sup>
                        <m:r>
                          <a:rPr lang="en-US" altLang="zh-CN" sz="1800" i="1">
                            <a:latin typeface="Cambria Math" panose="02040503050406030204" pitchFamily="18" charset="0"/>
                            <a:sym typeface="+mn-ea"/>
                          </a:rPr>
                          <m:t>𝑀𝑎𝑛𝑖</m:t>
                        </m:r>
                      </m:sup>
                    </m:sSubSup>
                  </m:oMath>
                </a14:m>
                <a:r>
                  <a:rPr lang="en-US" altLang="zh-CN" sz="1800" dirty="0">
                    <a:sym typeface="+mn-ea"/>
                  </a:rPr>
                  <a:t>.</a:t>
                </a:r>
              </a:p>
              <a:p>
                <a:pPr lvl="1">
                  <a:lnSpc>
                    <a:spcPct val="150000"/>
                  </a:lnSpc>
                </a:pPr>
                <a:r>
                  <a:rPr lang="en-US" altLang="zh-CN" sz="1500" dirty="0">
                    <a:sym typeface="+mn-ea"/>
                  </a:rPr>
                  <a:t>See our work and [G. </a:t>
                </a:r>
                <a:r>
                  <a:rPr lang="pl-PL" altLang="zh-CN" sz="1500" dirty="0">
                    <a:sym typeface="+mn-ea"/>
                  </a:rPr>
                  <a:t>Petrova and P</a:t>
                </a:r>
                <a:r>
                  <a:rPr lang="en-US" altLang="zh-CN" sz="1500" dirty="0">
                    <a:sym typeface="+mn-ea"/>
                  </a:rPr>
                  <a:t>.</a:t>
                </a:r>
                <a:r>
                  <a:rPr lang="pl-PL" altLang="zh-CN" sz="1500" dirty="0">
                    <a:sym typeface="+mn-ea"/>
                  </a:rPr>
                  <a:t> Wojtaszczyk</a:t>
                </a:r>
                <a:r>
                  <a:rPr lang="en-US" altLang="zh-CN" sz="1500" dirty="0">
                    <a:sym typeface="+mn-ea"/>
                  </a:rPr>
                  <a:t>, Constr. Approx., 2022].</a:t>
                </a:r>
              </a:p>
              <a:p>
                <a:pPr>
                  <a:lnSpc>
                    <a:spcPct val="150000"/>
                  </a:lnSpc>
                </a:pPr>
                <a:r>
                  <a:rPr lang="en-US" altLang="zh-CN" sz="1800" dirty="0">
                    <a:sym typeface="+mn-ea"/>
                  </a:rPr>
                  <a:t>Elliptic and parabolic problems with variable domains are also analyzed (</a:t>
                </a:r>
                <a14:m>
                  <m:oMath xmlns:m="http://schemas.openxmlformats.org/officeDocument/2006/math">
                    <m:r>
                      <m:rPr>
                        <m:sty m:val="p"/>
                      </m:rPr>
                      <a:rPr lang="en-US" altLang="zh-CN" sz="1800" b="0" i="0" smtClean="0">
                        <a:latin typeface="Cambria Math" panose="02040503050406030204" pitchFamily="18" charset="0"/>
                        <a:sym typeface="+mn-ea"/>
                      </a:rPr>
                      <m:t>Ω</m:t>
                    </m:r>
                    <m:r>
                      <a:rPr lang="en-US" altLang="zh-CN" sz="1800" b="0" i="1" smtClean="0">
                        <a:latin typeface="Cambria Math" panose="02040503050406030204" pitchFamily="18" charset="0"/>
                        <a:sym typeface="+mn-ea"/>
                      </a:rPr>
                      <m:t>∈</m:t>
                    </m:r>
                    <m:r>
                      <a:rPr lang="en-US" altLang="zh-CN" sz="1800" b="1" i="1" smtClean="0">
                        <a:latin typeface="Cambria Math" panose="02040503050406030204" pitchFamily="18" charset="0"/>
                        <a:sym typeface="+mn-ea"/>
                      </a:rPr>
                      <m:t>𝜼</m:t>
                    </m:r>
                  </m:oMath>
                </a14:m>
                <a:r>
                  <a:rPr lang="en-US" altLang="zh-CN" sz="1800" dirty="0">
                    <a:sym typeface="+mn-ea"/>
                  </a:rPr>
                  <a:t>).</a:t>
                </a:r>
              </a:p>
            </p:txBody>
          </p:sp>
        </mc:Choice>
        <mc:Fallback xmlns="">
          <p:sp>
            <p:nvSpPr>
              <p:cNvPr id="3" name="内容占位符 2"/>
              <p:cNvSpPr>
                <a:spLocks noGrp="1" noRot="1" noChangeAspect="1" noMove="1" noResize="1" noEditPoints="1" noAdjustHandles="1" noChangeArrowheads="1" noChangeShapeType="1" noTextEdit="1"/>
              </p:cNvSpPr>
              <p:nvPr>
                <p:ph sz="quarter" idx="1"/>
              </p:nvPr>
            </p:nvSpPr>
            <p:spPr>
              <a:xfrm>
                <a:off x="457200" y="1524000"/>
                <a:ext cx="7696200" cy="4873752"/>
              </a:xfrm>
              <a:blipFill>
                <a:blip r:embed="rId2"/>
                <a:stretch>
                  <a:fillRect l="-79" t="-625" b="-750"/>
                </a:stretch>
              </a:blipFill>
            </p:spPr>
            <p:txBody>
              <a:bodyPr/>
              <a:lstStyle/>
              <a:p>
                <a:r>
                  <a:rPr lang="zh-CN" altLang="en-US">
                    <a:noFill/>
                  </a:rPr>
                  <a:t> </a:t>
                </a:r>
              </a:p>
            </p:txBody>
          </p:sp>
        </mc:Fallback>
      </mc:AlternateContent>
      <p:sp>
        <p:nvSpPr>
          <p:cNvPr id="4" name="Slide Number Placeholder 22"/>
          <p:cNvSpPr>
            <a:spLocks noGrp="1"/>
          </p:cNvSpPr>
          <p:nvPr>
            <p:ph type="sldNum" sz="quarter" idx="15"/>
          </p:nvPr>
        </p:nvSpPr>
        <p:spPr>
          <a:xfrm>
            <a:off x="8129016" y="5734050"/>
            <a:ext cx="609600" cy="521208"/>
          </a:xfrm>
        </p:spPr>
        <p:txBody>
          <a:bodyPr/>
          <a:lstStyle/>
          <a:p>
            <a:fld id="{B6F15528-21DE-4FAA-801E-634DDDAF4B2B}" type="slidenum">
              <a:rPr lang="en-US" smtClean="0"/>
              <a:t>22</a:t>
            </a:fld>
            <a:endParaRPr lang="en-US"/>
          </a:p>
        </p:txBody>
      </p:sp>
      <p:pic>
        <p:nvPicPr>
          <p:cNvPr id="5" name="图片 4">
            <a:extLst>
              <a:ext uri="{FF2B5EF4-FFF2-40B4-BE49-F238E27FC236}">
                <a16:creationId xmlns:a16="http://schemas.microsoft.com/office/drawing/2014/main" id="{0BEB0772-71F9-49CE-8DA9-C7F9B5EDDE4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7827" y="3124200"/>
            <a:ext cx="8064173" cy="1447800"/>
          </a:xfrm>
          <a:prstGeom prst="rect">
            <a:avLst/>
          </a:prstGeom>
        </p:spPr>
      </p:pic>
    </p:spTree>
    <p:extLst>
      <p:ext uri="{BB962C8B-B14F-4D97-AF65-F5344CB8AC3E}">
        <p14:creationId xmlns:p14="http://schemas.microsoft.com/office/powerpoint/2010/main" val="3396363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3984275-D44A-4119-B5A8-8A875AE2C98C}"/>
              </a:ext>
            </a:extLst>
          </p:cNvPr>
          <p:cNvSpPr>
            <a:spLocks noGrp="1"/>
          </p:cNvSpPr>
          <p:nvPr>
            <p:ph type="title"/>
          </p:nvPr>
        </p:nvSpPr>
        <p:spPr/>
        <p:txBody>
          <a:bodyPr/>
          <a:lstStyle/>
          <a:p>
            <a:r>
              <a:rPr lang="en-US" altLang="zh-CN" sz="3200" dirty="0"/>
              <a:t>Meta Auto-Decoder (MAD)</a:t>
            </a:r>
            <a:endParaRPr lang="zh-CN" altLang="en-US" dirty="0"/>
          </a:p>
        </p:txBody>
      </p:sp>
      <mc:AlternateContent xmlns:mc="http://schemas.openxmlformats.org/markup-compatibility/2006" xmlns:a14="http://schemas.microsoft.com/office/drawing/2010/main">
        <mc:Choice Requires="a14">
          <p:sp>
            <p:nvSpPr>
              <p:cNvPr id="3" name="内容占位符 2">
                <a:extLst>
                  <a:ext uri="{FF2B5EF4-FFF2-40B4-BE49-F238E27FC236}">
                    <a16:creationId xmlns:a16="http://schemas.microsoft.com/office/drawing/2014/main" id="{238A60F5-8408-40CA-A6A5-E4FA0B438568}"/>
                  </a:ext>
                </a:extLst>
              </p:cNvPr>
              <p:cNvSpPr>
                <a:spLocks noGrp="1"/>
              </p:cNvSpPr>
              <p:nvPr>
                <p:ph sz="quarter" idx="1"/>
              </p:nvPr>
            </p:nvSpPr>
            <p:spPr>
              <a:xfrm>
                <a:off x="457200" y="1600200"/>
                <a:ext cx="7696200" cy="4873752"/>
              </a:xfrm>
            </p:spPr>
            <p:txBody>
              <a:bodyPr>
                <a:normAutofit/>
              </a:bodyPr>
              <a:lstStyle/>
              <a:p>
                <a:r>
                  <a:rPr lang="en-US" altLang="zh-CN" sz="1800" dirty="0"/>
                  <a:t>Training strategy for finding </a:t>
                </a:r>
                <a14:m>
                  <m:oMath xmlns:m="http://schemas.openxmlformats.org/officeDocument/2006/math">
                    <m:sSub>
                      <m:sSubPr>
                        <m:ctrlPr>
                          <a:rPr lang="en-US" altLang="zh-CN" sz="1800" i="1">
                            <a:latin typeface="Cambria Math" panose="02040503050406030204" pitchFamily="18" charset="0"/>
                          </a:rPr>
                        </m:ctrlPr>
                      </m:sSubPr>
                      <m:e>
                        <m:r>
                          <a:rPr lang="en-US" altLang="zh-CN" sz="1800" i="1">
                            <a:latin typeface="Cambria Math"/>
                          </a:rPr>
                          <m:t>𝐺</m:t>
                        </m:r>
                      </m:e>
                      <m:sub>
                        <m:r>
                          <a:rPr lang="en-US" altLang="zh-CN" sz="1800" i="1">
                            <a:latin typeface="Cambria Math"/>
                          </a:rPr>
                          <m:t>𝜃</m:t>
                        </m:r>
                      </m:sub>
                    </m:sSub>
                    <m:d>
                      <m:dPr>
                        <m:ctrlPr>
                          <a:rPr lang="en-US" altLang="zh-CN" sz="1800" i="1">
                            <a:latin typeface="Cambria Math" panose="02040503050406030204" pitchFamily="18" charset="0"/>
                          </a:rPr>
                        </m:ctrlPr>
                      </m:dPr>
                      <m:e>
                        <m:r>
                          <a:rPr lang="zh-CN" altLang="en-US" sz="1800" b="1" i="1">
                            <a:latin typeface="Cambria Math"/>
                          </a:rPr>
                          <m:t>𝓩</m:t>
                        </m:r>
                      </m:e>
                    </m:d>
                    <m:r>
                      <a:rPr lang="en-US" altLang="zh-CN" sz="1800" i="1">
                        <a:latin typeface="Cambria Math"/>
                      </a:rPr>
                      <m:t>=</m:t>
                    </m:r>
                    <m:d>
                      <m:dPr>
                        <m:begChr m:val="{"/>
                        <m:endChr m:val="}"/>
                        <m:ctrlPr>
                          <a:rPr lang="en-US" altLang="zh-CN" sz="1800" i="1">
                            <a:latin typeface="Cambria Math" panose="02040503050406030204" pitchFamily="18" charset="0"/>
                          </a:rPr>
                        </m:ctrlPr>
                      </m:dPr>
                      <m:e>
                        <m:sSub>
                          <m:sSubPr>
                            <m:ctrlPr>
                              <a:rPr lang="en-US" altLang="zh-CN" sz="1800" i="1">
                                <a:latin typeface="Cambria Math" panose="02040503050406030204" pitchFamily="18" charset="0"/>
                              </a:rPr>
                            </m:ctrlPr>
                          </m:sSubPr>
                          <m:e>
                            <m:r>
                              <a:rPr lang="en-US" altLang="zh-CN" sz="1800" i="1">
                                <a:latin typeface="Cambria Math"/>
                              </a:rPr>
                              <m:t>𝑓</m:t>
                            </m:r>
                          </m:e>
                          <m:sub>
                            <m:r>
                              <a:rPr lang="en-US" altLang="zh-CN" sz="1800" i="1">
                                <a:latin typeface="Cambria Math"/>
                              </a:rPr>
                              <m:t>𝜃</m:t>
                            </m:r>
                          </m:sub>
                        </m:sSub>
                        <m:d>
                          <m:dPr>
                            <m:ctrlPr>
                              <a:rPr lang="en-US" altLang="zh-CN" sz="1800" i="1">
                                <a:latin typeface="Cambria Math" panose="02040503050406030204" pitchFamily="18" charset="0"/>
                              </a:rPr>
                            </m:ctrlPr>
                          </m:dPr>
                          <m:e>
                            <m:acc>
                              <m:accPr>
                                <m:chr m:val="̃"/>
                                <m:ctrlPr>
                                  <a:rPr lang="en-US" altLang="zh-CN" sz="1800" b="1" i="1">
                                    <a:latin typeface="Cambria Math" panose="02040503050406030204" pitchFamily="18" charset="0"/>
                                  </a:rPr>
                                </m:ctrlPr>
                              </m:accPr>
                              <m:e>
                                <m:r>
                                  <a:rPr lang="en-US" altLang="zh-CN" sz="1800" b="1" i="1">
                                    <a:latin typeface="Cambria Math" panose="02040503050406030204" pitchFamily="18" charset="0"/>
                                  </a:rPr>
                                  <m:t>𝒙</m:t>
                                </m:r>
                              </m:e>
                            </m:acc>
                            <m:r>
                              <a:rPr lang="en-US" altLang="zh-CN" sz="1800" b="1" i="1">
                                <a:latin typeface="Cambria Math"/>
                              </a:rPr>
                              <m:t>,</m:t>
                            </m:r>
                            <m:r>
                              <a:rPr lang="en-US" altLang="zh-CN" sz="1800" b="1" i="1">
                                <a:latin typeface="Cambria Math"/>
                              </a:rPr>
                              <m:t>𝒛</m:t>
                            </m:r>
                          </m:e>
                        </m:d>
                        <m:r>
                          <a:rPr lang="en-US" altLang="zh-CN" sz="1800" i="1">
                            <a:latin typeface="Cambria Math"/>
                          </a:rPr>
                          <m:t>:</m:t>
                        </m:r>
                        <m:r>
                          <a:rPr lang="en-US" altLang="zh-CN" sz="1800" b="1" i="1">
                            <a:latin typeface="Cambria Math"/>
                          </a:rPr>
                          <m:t>𝒛</m:t>
                        </m:r>
                        <m:r>
                          <a:rPr lang="en-US" altLang="zh-CN" sz="1800" i="1">
                            <a:latin typeface="Cambria Math"/>
                          </a:rPr>
                          <m:t>∈</m:t>
                        </m:r>
                        <m:sSup>
                          <m:sSupPr>
                            <m:ctrlPr>
                              <a:rPr lang="en-US" altLang="zh-CN" sz="1800" i="1">
                                <a:latin typeface="Cambria Math" panose="02040503050406030204" pitchFamily="18" charset="0"/>
                                <a:ea typeface="Cambria Math" panose="02040503050406030204" pitchFamily="18" charset="0"/>
                              </a:rPr>
                            </m:ctrlPr>
                          </m:sSupPr>
                          <m:e>
                            <m:r>
                              <a:rPr lang="en-US" altLang="zh-CN" sz="1800" i="1">
                                <a:latin typeface="Cambria Math" panose="02040503050406030204" pitchFamily="18" charset="0"/>
                                <a:ea typeface="Cambria Math" panose="02040503050406030204" pitchFamily="18" charset="0"/>
                              </a:rPr>
                              <m:t>ℝ</m:t>
                            </m:r>
                          </m:e>
                          <m:sup>
                            <m:r>
                              <a:rPr lang="en-US" altLang="zh-CN" sz="1800" i="1">
                                <a:latin typeface="Cambria Math" panose="02040503050406030204" pitchFamily="18" charset="0"/>
                                <a:ea typeface="Cambria Math" panose="02040503050406030204" pitchFamily="18" charset="0"/>
                              </a:rPr>
                              <m:t>𝑛</m:t>
                            </m:r>
                          </m:sup>
                        </m:sSup>
                      </m:e>
                    </m:d>
                    <m:r>
                      <a:rPr lang="en-US" altLang="zh-CN" sz="1800" i="1">
                        <a:latin typeface="Cambria Math" panose="02040503050406030204" pitchFamily="18" charset="0"/>
                      </a:rPr>
                      <m:t>≈</m:t>
                    </m:r>
                    <m:r>
                      <a:rPr lang="en-US" altLang="zh-CN" sz="1800" i="1">
                        <a:latin typeface="Cambria Math"/>
                      </a:rPr>
                      <m:t>𝐺</m:t>
                    </m:r>
                    <m:d>
                      <m:dPr>
                        <m:ctrlPr>
                          <a:rPr lang="en-US" altLang="zh-CN" sz="1800" i="1">
                            <a:latin typeface="Cambria Math" panose="02040503050406030204" pitchFamily="18" charset="0"/>
                          </a:rPr>
                        </m:ctrlPr>
                      </m:dPr>
                      <m:e>
                        <m:r>
                          <a:rPr lang="zh-CN" altLang="en-US" sz="1800" b="1" i="1">
                            <a:latin typeface="Cambria Math"/>
                          </a:rPr>
                          <m:t>𝓐</m:t>
                        </m:r>
                      </m:e>
                    </m:d>
                  </m:oMath>
                </a14:m>
                <a:r>
                  <a:rPr lang="en-US" altLang="zh-CN" sz="1800" dirty="0"/>
                  <a:t> </a:t>
                </a:r>
              </a:p>
              <a:p>
                <a:pPr lvl="1"/>
                <a:r>
                  <a:rPr lang="en-US" altLang="zh-CN" sz="1500" dirty="0"/>
                  <a:t>Pretrain stage:</a:t>
                </a:r>
              </a:p>
              <a:p>
                <a:pPr lvl="1"/>
                <a:endParaRPr lang="en-US" altLang="zh-CN" sz="1500" dirty="0"/>
              </a:p>
              <a:p>
                <a:pPr lvl="1"/>
                <a:endParaRPr lang="en-US" altLang="zh-CN" sz="1500" dirty="0"/>
              </a:p>
              <a:p>
                <a:pPr lvl="1"/>
                <a:r>
                  <a:rPr lang="en-US" altLang="zh-CN" sz="1500" dirty="0"/>
                  <a:t>Fine-tune stage:</a:t>
                </a:r>
              </a:p>
              <a:p>
                <a:pPr lvl="1"/>
                <a:endParaRPr lang="en-US" altLang="zh-CN" sz="1800" dirty="0"/>
              </a:p>
              <a:p>
                <a:r>
                  <a:rPr lang="en-US" altLang="zh-CN" sz="1800" dirty="0"/>
                  <a:t>Network architecture of MAD: </a:t>
                </a:r>
                <a14:m>
                  <m:oMath xmlns:m="http://schemas.openxmlformats.org/officeDocument/2006/math">
                    <m:sSub>
                      <m:sSubPr>
                        <m:ctrlPr>
                          <a:rPr lang="en-US" altLang="zh-CN" sz="1800" i="1">
                            <a:latin typeface="Cambria Math" panose="02040503050406030204" pitchFamily="18" charset="0"/>
                          </a:rPr>
                        </m:ctrlPr>
                      </m:sSubPr>
                      <m:e>
                        <m:r>
                          <a:rPr lang="en-US" altLang="zh-CN" sz="1800" i="1">
                            <a:latin typeface="Cambria Math" panose="02040503050406030204" pitchFamily="18" charset="0"/>
                          </a:rPr>
                          <m:t>𝑓</m:t>
                        </m:r>
                      </m:e>
                      <m:sub>
                        <m:r>
                          <a:rPr lang="en-US" altLang="zh-CN" sz="1800" i="1">
                            <a:latin typeface="Cambria Math" panose="02040503050406030204" pitchFamily="18" charset="0"/>
                          </a:rPr>
                          <m:t>𝜃</m:t>
                        </m:r>
                      </m:sub>
                    </m:sSub>
                    <m:r>
                      <a:rPr lang="en-US" altLang="zh-CN" sz="1800" i="1">
                        <a:latin typeface="Cambria Math" panose="02040503050406030204" pitchFamily="18" charset="0"/>
                      </a:rPr>
                      <m:t>(</m:t>
                    </m:r>
                    <m:r>
                      <a:rPr lang="en-US" altLang="zh-CN" sz="1800" i="1">
                        <a:latin typeface="Cambria Math" panose="02040503050406030204" pitchFamily="18" charset="0"/>
                      </a:rPr>
                      <m:t>𝑥</m:t>
                    </m:r>
                    <m:r>
                      <a:rPr lang="en-US" altLang="zh-CN" sz="1800" i="1">
                        <a:latin typeface="Cambria Math" panose="02040503050406030204" pitchFamily="18" charset="0"/>
                      </a:rPr>
                      <m:t>,</m:t>
                    </m:r>
                    <m:r>
                      <a:rPr lang="en-US" altLang="zh-CN" sz="1800" i="1">
                        <a:latin typeface="Cambria Math" panose="02040503050406030204" pitchFamily="18" charset="0"/>
                      </a:rPr>
                      <m:t>𝑧</m:t>
                    </m:r>
                    <m:r>
                      <a:rPr lang="en-US" altLang="zh-CN" sz="1800" i="1">
                        <a:latin typeface="Cambria Math" panose="02040503050406030204" pitchFamily="18" charset="0"/>
                      </a:rPr>
                      <m:t>)</m:t>
                    </m:r>
                  </m:oMath>
                </a14:m>
                <a:endParaRPr lang="en-US" altLang="zh-CN" sz="1800" dirty="0"/>
              </a:p>
              <a:p>
                <a:endParaRPr lang="en-US" altLang="zh-CN" sz="1800" dirty="0"/>
              </a:p>
              <a:p>
                <a:endParaRPr lang="en-US" altLang="zh-CN" sz="1800" dirty="0"/>
              </a:p>
              <a:p>
                <a:endParaRPr lang="en-US" altLang="zh-CN" sz="1800" dirty="0"/>
              </a:p>
              <a:p>
                <a:endParaRPr lang="en-US" altLang="zh-CN" sz="1800" dirty="0"/>
              </a:p>
              <a:p>
                <a:r>
                  <a:rPr lang="en-US" altLang="zh-CN" sz="1800" dirty="0"/>
                  <a:t>PINN loss (</a:t>
                </a:r>
                <a:r>
                  <a:rPr lang="en-US" altLang="zh-CN" sz="1800" dirty="0" err="1"/>
                  <a:t>Raissi</a:t>
                </a:r>
                <a:r>
                  <a:rPr lang="en-US" altLang="zh-CN" sz="1800" dirty="0"/>
                  <a:t>, </a:t>
                </a:r>
                <a:r>
                  <a:rPr lang="en-US" altLang="zh-CN" sz="1800" dirty="0" err="1"/>
                  <a:t>Perdikaris</a:t>
                </a:r>
                <a:r>
                  <a:rPr lang="en-US" altLang="zh-CN" sz="1800" dirty="0"/>
                  <a:t>, </a:t>
                </a:r>
                <a:r>
                  <a:rPr lang="en-US" altLang="zh-CN" sz="1800" dirty="0" err="1"/>
                  <a:t>Karniadakis</a:t>
                </a:r>
                <a:r>
                  <a:rPr lang="en-US" altLang="zh-CN" sz="1800" dirty="0"/>
                  <a:t>, 2019):</a:t>
                </a:r>
              </a:p>
              <a:p>
                <a:endParaRPr lang="en-US" altLang="zh-CN" sz="1800" dirty="0"/>
              </a:p>
              <a:p>
                <a:endParaRPr lang="en-US" altLang="zh-CN" sz="1800" dirty="0"/>
              </a:p>
            </p:txBody>
          </p:sp>
        </mc:Choice>
        <mc:Fallback xmlns="">
          <p:sp>
            <p:nvSpPr>
              <p:cNvPr id="3" name="内容占位符 2">
                <a:extLst>
                  <a:ext uri="{FF2B5EF4-FFF2-40B4-BE49-F238E27FC236}">
                    <a16:creationId xmlns:a16="http://schemas.microsoft.com/office/drawing/2014/main" id="{238A60F5-8408-40CA-A6A5-E4FA0B438568}"/>
                  </a:ext>
                </a:extLst>
              </p:cNvPr>
              <p:cNvSpPr>
                <a:spLocks noGrp="1" noRot="1" noChangeAspect="1" noMove="1" noResize="1" noEditPoints="1" noAdjustHandles="1" noChangeArrowheads="1" noChangeShapeType="1" noTextEdit="1"/>
              </p:cNvSpPr>
              <p:nvPr>
                <p:ph sz="quarter" idx="1"/>
              </p:nvPr>
            </p:nvSpPr>
            <p:spPr>
              <a:xfrm>
                <a:off x="457200" y="1600200"/>
                <a:ext cx="7696200" cy="4873752"/>
              </a:xfrm>
              <a:blipFill>
                <a:blip r:embed="rId2"/>
                <a:stretch>
                  <a:fillRect t="-751"/>
                </a:stretch>
              </a:blipFill>
            </p:spPr>
            <p:txBody>
              <a:bodyPr/>
              <a:lstStyle/>
              <a:p>
                <a:r>
                  <a:rPr lang="zh-CN" altLang="en-US">
                    <a:noFill/>
                  </a:rPr>
                  <a:t> </a:t>
                </a:r>
              </a:p>
            </p:txBody>
          </p:sp>
        </mc:Fallback>
      </mc:AlternateContent>
      <p:sp>
        <p:nvSpPr>
          <p:cNvPr id="4" name="Slide Number Placeholder 22">
            <a:extLst>
              <a:ext uri="{FF2B5EF4-FFF2-40B4-BE49-F238E27FC236}">
                <a16:creationId xmlns:a16="http://schemas.microsoft.com/office/drawing/2014/main" id="{C04AEC9B-3CD5-4796-8CB5-FCAC44D15690}"/>
              </a:ext>
            </a:extLst>
          </p:cNvPr>
          <p:cNvSpPr>
            <a:spLocks noGrp="1"/>
          </p:cNvSpPr>
          <p:nvPr>
            <p:ph type="sldNum" sz="quarter" idx="15"/>
          </p:nvPr>
        </p:nvSpPr>
        <p:spPr>
          <a:xfrm>
            <a:off x="8129016" y="5734050"/>
            <a:ext cx="609600" cy="521208"/>
          </a:xfrm>
        </p:spPr>
        <p:txBody>
          <a:bodyPr/>
          <a:lstStyle/>
          <a:p>
            <a:fld id="{B6F15528-21DE-4FAA-801E-634DDDAF4B2B}" type="slidenum">
              <a:rPr lang="en-US" smtClean="0"/>
              <a:pPr/>
              <a:t>23</a:t>
            </a:fld>
            <a:endParaRPr lang="en-US"/>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56422" y="1981200"/>
            <a:ext cx="3920578" cy="7152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4"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19400" y="2819401"/>
            <a:ext cx="3511549"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xmlns:a14="http://schemas.microsoft.com/office/drawing/2010/main">
        <mc:Choice Requires="a14">
          <p:sp>
            <p:nvSpPr>
              <p:cNvPr id="7" name="文本框 6">
                <a:extLst>
                  <a:ext uri="{FF2B5EF4-FFF2-40B4-BE49-F238E27FC236}">
                    <a16:creationId xmlns:a16="http://schemas.microsoft.com/office/drawing/2014/main" id="{12C38C36-409F-4B32-9965-638E106EB8C7}"/>
                  </a:ext>
                </a:extLst>
              </p:cNvPr>
              <p:cNvSpPr txBox="1"/>
              <p:nvPr/>
            </p:nvSpPr>
            <p:spPr>
              <a:xfrm>
                <a:off x="6070699" y="3241745"/>
                <a:ext cx="2616101" cy="276999"/>
              </a:xfrm>
              <a:prstGeom prst="rect">
                <a:avLst/>
              </a:prstGeom>
              <a:noFill/>
            </p:spPr>
            <p:txBody>
              <a:bodyPr wrap="none" rtlCol="0">
                <a:spAutoFit/>
              </a:bodyPr>
              <a:lstStyle/>
              <a:p>
                <a:pPr marL="171450" indent="-171450">
                  <a:buFont typeface="Arial" panose="020B0604020202020204" pitchFamily="34" charset="0"/>
                  <a:buChar char="•"/>
                </a:pPr>
                <a:r>
                  <a:rPr lang="en-US" altLang="zh-CN" sz="1200" i="1" dirty="0"/>
                  <a:t>Fixed </a:t>
                </a:r>
                <a14:m>
                  <m:oMath xmlns:m="http://schemas.openxmlformats.org/officeDocument/2006/math">
                    <m:r>
                      <a:rPr lang="en-US" altLang="zh-CN" sz="1200" b="0" i="1" smtClean="0">
                        <a:latin typeface="Cambria Math" panose="02040503050406030204" pitchFamily="18" charset="0"/>
                      </a:rPr>
                      <m:t>𝜃</m:t>
                    </m:r>
                  </m:oMath>
                </a14:m>
                <a:r>
                  <a:rPr lang="en-US" altLang="zh-CN" sz="1200" i="1" dirty="0"/>
                  <a:t>: Park et al., CVPR 2019</a:t>
                </a:r>
                <a:endParaRPr lang="zh-CN" altLang="en-US" sz="1200" i="1" dirty="0"/>
              </a:p>
            </p:txBody>
          </p:sp>
        </mc:Choice>
        <mc:Fallback xmlns="">
          <p:sp>
            <p:nvSpPr>
              <p:cNvPr id="7" name="文本框 6">
                <a:extLst>
                  <a:ext uri="{FF2B5EF4-FFF2-40B4-BE49-F238E27FC236}">
                    <a16:creationId xmlns:a16="http://schemas.microsoft.com/office/drawing/2014/main" id="{12C38C36-409F-4B32-9965-638E106EB8C7}"/>
                  </a:ext>
                </a:extLst>
              </p:cNvPr>
              <p:cNvSpPr txBox="1">
                <a:spLocks noRot="1" noChangeAspect="1" noMove="1" noResize="1" noEditPoints="1" noAdjustHandles="1" noChangeArrowheads="1" noChangeShapeType="1" noTextEdit="1"/>
              </p:cNvSpPr>
              <p:nvPr/>
            </p:nvSpPr>
            <p:spPr>
              <a:xfrm>
                <a:off x="6070699" y="3241745"/>
                <a:ext cx="2616101" cy="276999"/>
              </a:xfrm>
              <a:prstGeom prst="rect">
                <a:avLst/>
              </a:prstGeom>
              <a:blipFill>
                <a:blip r:embed="rId6"/>
                <a:stretch>
                  <a:fillRect t="-4444" b="-15556"/>
                </a:stretch>
              </a:blipFill>
            </p:spPr>
            <p:txBody>
              <a:bodyPr/>
              <a:lstStyle/>
              <a:p>
                <a:r>
                  <a:rPr lang="zh-CN" altLang="en-US">
                    <a:noFill/>
                  </a:rPr>
                  <a:t> </a:t>
                </a:r>
              </a:p>
            </p:txBody>
          </p:sp>
        </mc:Fallback>
      </mc:AlternateContent>
      <p:pic>
        <p:nvPicPr>
          <p:cNvPr id="15" name="图片 14">
            <a:extLst>
              <a:ext uri="{FF2B5EF4-FFF2-40B4-BE49-F238E27FC236}">
                <a16:creationId xmlns:a16="http://schemas.microsoft.com/office/drawing/2014/main" id="{336A8D8F-20F8-42AC-8E57-E2CB33E458C0}"/>
              </a:ext>
            </a:extLst>
          </p:cNvPr>
          <p:cNvPicPr>
            <a:picLocks noChangeAspect="1"/>
          </p:cNvPicPr>
          <p:nvPr/>
        </p:nvPicPr>
        <p:blipFill>
          <a:blip r:embed="rId7"/>
          <a:stretch>
            <a:fillRect/>
          </a:stretch>
        </p:blipFill>
        <p:spPr>
          <a:xfrm>
            <a:off x="2341587" y="5486400"/>
            <a:ext cx="3994000" cy="820684"/>
          </a:xfrm>
          <a:prstGeom prst="rect">
            <a:avLst/>
          </a:prstGeom>
        </p:spPr>
      </p:pic>
      <p:pic>
        <p:nvPicPr>
          <p:cNvPr id="6" name="图片 5">
            <a:extLst>
              <a:ext uri="{FF2B5EF4-FFF2-40B4-BE49-F238E27FC236}">
                <a16:creationId xmlns:a16="http://schemas.microsoft.com/office/drawing/2014/main" id="{CC3F2EC8-B4DD-49FB-8424-B14ABDADB4FF}"/>
              </a:ext>
            </a:extLst>
          </p:cNvPr>
          <p:cNvPicPr>
            <a:picLocks noChangeAspect="1"/>
          </p:cNvPicPr>
          <p:nvPr/>
        </p:nvPicPr>
        <p:blipFill>
          <a:blip r:embed="rId8"/>
          <a:stretch>
            <a:fillRect/>
          </a:stretch>
        </p:blipFill>
        <p:spPr>
          <a:xfrm>
            <a:off x="2341588" y="3733799"/>
            <a:ext cx="3476938" cy="1446303"/>
          </a:xfrm>
          <a:prstGeom prst="rect">
            <a:avLst/>
          </a:prstGeom>
        </p:spPr>
      </p:pic>
      <p:sp>
        <p:nvSpPr>
          <p:cNvPr id="8" name="文本框 7">
            <a:extLst>
              <a:ext uri="{FF2B5EF4-FFF2-40B4-BE49-F238E27FC236}">
                <a16:creationId xmlns:a16="http://schemas.microsoft.com/office/drawing/2014/main" id="{1E3858F9-6A75-4D9F-82A7-702B6679BBDE}"/>
              </a:ext>
            </a:extLst>
          </p:cNvPr>
          <p:cNvSpPr txBox="1"/>
          <p:nvPr/>
        </p:nvSpPr>
        <p:spPr>
          <a:xfrm>
            <a:off x="6542440" y="2057400"/>
            <a:ext cx="2056973" cy="307777"/>
          </a:xfrm>
          <a:prstGeom prst="rect">
            <a:avLst/>
          </a:prstGeom>
          <a:noFill/>
        </p:spPr>
        <p:txBody>
          <a:bodyPr wrap="none" rtlCol="0">
            <a:spAutoFit/>
          </a:bodyPr>
          <a:lstStyle/>
          <a:p>
            <a:pPr marL="342900" indent="-342900">
              <a:buFont typeface="+mj-lt"/>
              <a:buAutoNum type="arabicPeriod"/>
            </a:pPr>
            <a:r>
              <a:rPr lang="en-US" altLang="zh-CN" sz="1400" b="1" dirty="0">
                <a:solidFill>
                  <a:srgbClr val="0070C0"/>
                </a:solidFill>
              </a:rPr>
              <a:t>Fast adaptation.</a:t>
            </a:r>
            <a:endParaRPr lang="zh-CN" altLang="en-US" sz="1400" b="1" dirty="0">
              <a:solidFill>
                <a:srgbClr val="0070C0"/>
              </a:solidFill>
            </a:endParaRPr>
          </a:p>
        </p:txBody>
      </p:sp>
      <p:sp>
        <p:nvSpPr>
          <p:cNvPr id="16" name="文本框 15">
            <a:extLst>
              <a:ext uri="{FF2B5EF4-FFF2-40B4-BE49-F238E27FC236}">
                <a16:creationId xmlns:a16="http://schemas.microsoft.com/office/drawing/2014/main" id="{886C007D-8E84-4660-8497-DE4E79700618}"/>
              </a:ext>
            </a:extLst>
          </p:cNvPr>
          <p:cNvSpPr txBox="1"/>
          <p:nvPr/>
        </p:nvSpPr>
        <p:spPr>
          <a:xfrm>
            <a:off x="6542440" y="3657600"/>
            <a:ext cx="2019300" cy="954107"/>
          </a:xfrm>
          <a:prstGeom prst="rect">
            <a:avLst/>
          </a:prstGeom>
          <a:noFill/>
        </p:spPr>
        <p:txBody>
          <a:bodyPr wrap="square" rtlCol="0">
            <a:spAutoFit/>
          </a:bodyPr>
          <a:lstStyle/>
          <a:p>
            <a:pPr marL="342900" indent="-342900">
              <a:buFont typeface="+mj-lt"/>
              <a:buAutoNum type="arabicPeriod" startAt="2"/>
            </a:pPr>
            <a:r>
              <a:rPr lang="en-US" altLang="zh-CN" sz="1400" b="1" dirty="0">
                <a:solidFill>
                  <a:srgbClr val="0070C0"/>
                </a:solidFill>
              </a:rPr>
              <a:t>Mesh-free</a:t>
            </a:r>
          </a:p>
          <a:p>
            <a:pPr marL="342900" indent="-342900">
              <a:buFont typeface="+mj-lt"/>
              <a:buAutoNum type="arabicPeriod" startAt="2"/>
            </a:pPr>
            <a:r>
              <a:rPr lang="en-US" altLang="zh-CN" sz="1400" b="1" dirty="0">
                <a:solidFill>
                  <a:srgbClr val="0070C0"/>
                </a:solidFill>
              </a:rPr>
              <a:t>Encoding of heterogeneous parameters</a:t>
            </a:r>
          </a:p>
        </p:txBody>
      </p:sp>
      <p:sp>
        <p:nvSpPr>
          <p:cNvPr id="9" name="矩形 8">
            <a:extLst>
              <a:ext uri="{FF2B5EF4-FFF2-40B4-BE49-F238E27FC236}">
                <a16:creationId xmlns:a16="http://schemas.microsoft.com/office/drawing/2014/main" id="{6CA5AB5B-EACD-4BC9-A3D7-D7807CE93A8A}"/>
              </a:ext>
            </a:extLst>
          </p:cNvPr>
          <p:cNvSpPr/>
          <p:nvPr/>
        </p:nvSpPr>
        <p:spPr>
          <a:xfrm>
            <a:off x="6546990" y="5181600"/>
            <a:ext cx="1819729" cy="307777"/>
          </a:xfrm>
          <a:prstGeom prst="rect">
            <a:avLst/>
          </a:prstGeom>
        </p:spPr>
        <p:txBody>
          <a:bodyPr wrap="none">
            <a:spAutoFit/>
          </a:bodyPr>
          <a:lstStyle/>
          <a:p>
            <a:pPr marL="342900" indent="-342900">
              <a:buFont typeface="+mj-lt"/>
              <a:buAutoNum type="arabicPeriod" startAt="4"/>
            </a:pPr>
            <a:r>
              <a:rPr lang="en-US" altLang="zh-CN" sz="1400" b="1" dirty="0">
                <a:solidFill>
                  <a:srgbClr val="0070C0"/>
                </a:solidFill>
              </a:rPr>
              <a:t>Unsupervised</a:t>
            </a:r>
            <a:endParaRPr lang="zh-CN" altLang="en-US" sz="1400" b="1" dirty="0">
              <a:solidFill>
                <a:srgbClr val="0070C0"/>
              </a:solidFill>
            </a:endParaRPr>
          </a:p>
        </p:txBody>
      </p:sp>
    </p:spTree>
    <p:extLst>
      <p:ext uri="{BB962C8B-B14F-4D97-AF65-F5344CB8AC3E}">
        <p14:creationId xmlns:p14="http://schemas.microsoft.com/office/powerpoint/2010/main" val="448780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11" end="11"/>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7" grpId="0"/>
      <p:bldP spid="8" grpId="0"/>
      <p:bldP spid="16" grpId="0"/>
      <p:bldP spid="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3984275-D44A-4119-B5A8-8A875AE2C98C}"/>
              </a:ext>
            </a:extLst>
          </p:cNvPr>
          <p:cNvSpPr>
            <a:spLocks noGrp="1"/>
          </p:cNvSpPr>
          <p:nvPr>
            <p:ph type="title"/>
          </p:nvPr>
        </p:nvSpPr>
        <p:spPr/>
        <p:txBody>
          <a:bodyPr/>
          <a:lstStyle/>
          <a:p>
            <a:r>
              <a:rPr lang="en-US" altLang="zh-CN" sz="3200" dirty="0"/>
              <a:t>An Illustration on MAD</a:t>
            </a:r>
            <a:endParaRPr lang="zh-CN" altLang="en-US" dirty="0"/>
          </a:p>
        </p:txBody>
      </p:sp>
      <p:sp>
        <p:nvSpPr>
          <p:cNvPr id="3" name="内容占位符 2">
            <a:extLst>
              <a:ext uri="{FF2B5EF4-FFF2-40B4-BE49-F238E27FC236}">
                <a16:creationId xmlns:a16="http://schemas.microsoft.com/office/drawing/2014/main" id="{238A60F5-8408-40CA-A6A5-E4FA0B438568}"/>
              </a:ext>
            </a:extLst>
          </p:cNvPr>
          <p:cNvSpPr>
            <a:spLocks noGrp="1"/>
          </p:cNvSpPr>
          <p:nvPr>
            <p:ph sz="quarter" idx="1"/>
          </p:nvPr>
        </p:nvSpPr>
        <p:spPr>
          <a:xfrm>
            <a:off x="457200" y="1600200"/>
            <a:ext cx="7696200" cy="4873752"/>
          </a:xfrm>
        </p:spPr>
        <p:txBody>
          <a:bodyPr>
            <a:normAutofit/>
          </a:bodyPr>
          <a:lstStyle/>
          <a:p>
            <a:r>
              <a:rPr lang="en-US" altLang="zh-CN" sz="1800" dirty="0"/>
              <a:t>Demonstration of MAD on a simple example:</a:t>
            </a:r>
          </a:p>
          <a:p>
            <a:endParaRPr lang="en-US" altLang="zh-CN" sz="1800" dirty="0"/>
          </a:p>
          <a:p>
            <a:endParaRPr lang="en-US" altLang="zh-CN" sz="1800" dirty="0"/>
          </a:p>
          <a:p>
            <a:endParaRPr lang="en-US" altLang="zh-CN" sz="1800" dirty="0"/>
          </a:p>
          <a:p>
            <a:r>
              <a:rPr lang="en-US" altLang="zh-CN" sz="1800" dirty="0"/>
              <a:t>Pre-training and fine-tuning of MAD:</a:t>
            </a:r>
          </a:p>
          <a:p>
            <a:endParaRPr lang="en-US" altLang="zh-CN" sz="1800" dirty="0"/>
          </a:p>
          <a:p>
            <a:endParaRPr lang="en-US" altLang="zh-CN" sz="1800" dirty="0"/>
          </a:p>
          <a:p>
            <a:endParaRPr lang="en-US" altLang="zh-CN" sz="1800" dirty="0"/>
          </a:p>
          <a:p>
            <a:endParaRPr lang="en-US" altLang="zh-CN" sz="1800" dirty="0"/>
          </a:p>
          <a:p>
            <a:endParaRPr lang="en-US" altLang="zh-CN" sz="1800" dirty="0"/>
          </a:p>
          <a:p>
            <a:endParaRPr lang="en-US" altLang="zh-CN" sz="1800" dirty="0"/>
          </a:p>
          <a:p>
            <a:endParaRPr lang="en-US" altLang="zh-CN" sz="1800" dirty="0"/>
          </a:p>
          <a:p>
            <a:endParaRPr lang="en-US" altLang="zh-CN" sz="1800" dirty="0"/>
          </a:p>
          <a:p>
            <a:endParaRPr lang="en-US" altLang="zh-CN" sz="1800" dirty="0"/>
          </a:p>
        </p:txBody>
      </p:sp>
      <p:sp>
        <p:nvSpPr>
          <p:cNvPr id="4" name="Slide Number Placeholder 22">
            <a:extLst>
              <a:ext uri="{FF2B5EF4-FFF2-40B4-BE49-F238E27FC236}">
                <a16:creationId xmlns:a16="http://schemas.microsoft.com/office/drawing/2014/main" id="{C04AEC9B-3CD5-4796-8CB5-FCAC44D15690}"/>
              </a:ext>
            </a:extLst>
          </p:cNvPr>
          <p:cNvSpPr>
            <a:spLocks noGrp="1"/>
          </p:cNvSpPr>
          <p:nvPr>
            <p:ph type="sldNum" sz="quarter" idx="15"/>
          </p:nvPr>
        </p:nvSpPr>
        <p:spPr>
          <a:xfrm>
            <a:off x="8129016" y="5734050"/>
            <a:ext cx="609600" cy="521208"/>
          </a:xfrm>
        </p:spPr>
        <p:txBody>
          <a:bodyPr/>
          <a:lstStyle/>
          <a:p>
            <a:fld id="{B6F15528-21DE-4FAA-801E-634DDDAF4B2B}" type="slidenum">
              <a:rPr lang="en-US" smtClean="0"/>
              <a:pPr/>
              <a:t>24</a:t>
            </a:fld>
            <a:endParaRPr lang="en-US"/>
          </a:p>
        </p:txBody>
      </p:sp>
      <p:pic>
        <p:nvPicPr>
          <p:cNvPr id="6" name="图片 5">
            <a:extLst>
              <a:ext uri="{FF2B5EF4-FFF2-40B4-BE49-F238E27FC236}">
                <a16:creationId xmlns:a16="http://schemas.microsoft.com/office/drawing/2014/main" id="{B5AD0866-5E2B-4A24-84F2-1EABA2E4B1E6}"/>
              </a:ext>
            </a:extLst>
          </p:cNvPr>
          <p:cNvPicPr>
            <a:picLocks noChangeAspect="1"/>
          </p:cNvPicPr>
          <p:nvPr/>
        </p:nvPicPr>
        <p:blipFill>
          <a:blip r:embed="rId2"/>
          <a:stretch>
            <a:fillRect/>
          </a:stretch>
        </p:blipFill>
        <p:spPr>
          <a:xfrm>
            <a:off x="406916" y="1981200"/>
            <a:ext cx="3326884" cy="1044253"/>
          </a:xfrm>
          <a:prstGeom prst="rect">
            <a:avLst/>
          </a:prstGeom>
        </p:spPr>
      </p:pic>
      <p:pic>
        <p:nvPicPr>
          <p:cNvPr id="7" name="图片 6">
            <a:extLst>
              <a:ext uri="{FF2B5EF4-FFF2-40B4-BE49-F238E27FC236}">
                <a16:creationId xmlns:a16="http://schemas.microsoft.com/office/drawing/2014/main" id="{5BBED22B-04FB-49D8-8117-89B5FA9507C8}"/>
              </a:ext>
            </a:extLst>
          </p:cNvPr>
          <p:cNvPicPr>
            <a:picLocks noChangeAspect="1"/>
          </p:cNvPicPr>
          <p:nvPr/>
        </p:nvPicPr>
        <p:blipFill>
          <a:blip r:embed="rId3"/>
          <a:stretch>
            <a:fillRect/>
          </a:stretch>
        </p:blipFill>
        <p:spPr>
          <a:xfrm>
            <a:off x="2954519" y="2514197"/>
            <a:ext cx="5177541" cy="469577"/>
          </a:xfrm>
          <a:prstGeom prst="rect">
            <a:avLst/>
          </a:prstGeom>
        </p:spPr>
      </p:pic>
      <p:pic>
        <p:nvPicPr>
          <p:cNvPr id="10" name="图片 9">
            <a:extLst>
              <a:ext uri="{FF2B5EF4-FFF2-40B4-BE49-F238E27FC236}">
                <a16:creationId xmlns:a16="http://schemas.microsoft.com/office/drawing/2014/main" id="{5D6A701A-D52D-4A63-8F7D-9BA63F0D6CD3}"/>
              </a:ext>
            </a:extLst>
          </p:cNvPr>
          <p:cNvPicPr>
            <a:picLocks noChangeAspect="1"/>
          </p:cNvPicPr>
          <p:nvPr/>
        </p:nvPicPr>
        <p:blipFill>
          <a:blip r:embed="rId4"/>
          <a:stretch>
            <a:fillRect/>
          </a:stretch>
        </p:blipFill>
        <p:spPr>
          <a:xfrm>
            <a:off x="4648199" y="2111881"/>
            <a:ext cx="1790180" cy="311035"/>
          </a:xfrm>
          <a:prstGeom prst="rect">
            <a:avLst/>
          </a:prstGeom>
          <a:ln w="25400">
            <a:solidFill>
              <a:srgbClr val="0070C0"/>
            </a:solidFill>
          </a:ln>
        </p:spPr>
      </p:pic>
      <p:pic>
        <p:nvPicPr>
          <p:cNvPr id="8" name="图片 7">
            <a:extLst>
              <a:ext uri="{FF2B5EF4-FFF2-40B4-BE49-F238E27FC236}">
                <a16:creationId xmlns:a16="http://schemas.microsoft.com/office/drawing/2014/main" id="{E3788F72-3F5C-4FC4-B42E-73594C4B7262}"/>
              </a:ext>
            </a:extLst>
          </p:cNvPr>
          <p:cNvPicPr>
            <a:picLocks noChangeAspect="1"/>
          </p:cNvPicPr>
          <p:nvPr/>
        </p:nvPicPr>
        <p:blipFill>
          <a:blip r:embed="rId5"/>
          <a:stretch>
            <a:fillRect/>
          </a:stretch>
        </p:blipFill>
        <p:spPr>
          <a:xfrm>
            <a:off x="609600" y="3398464"/>
            <a:ext cx="7391400" cy="2657161"/>
          </a:xfrm>
          <a:prstGeom prst="rect">
            <a:avLst/>
          </a:prstGeom>
        </p:spPr>
      </p:pic>
    </p:spTree>
    <p:extLst>
      <p:ext uri="{BB962C8B-B14F-4D97-AF65-F5344CB8AC3E}">
        <p14:creationId xmlns:p14="http://schemas.microsoft.com/office/powerpoint/2010/main" val="8427063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3984275-D44A-4119-B5A8-8A875AE2C98C}"/>
              </a:ext>
            </a:extLst>
          </p:cNvPr>
          <p:cNvSpPr>
            <a:spLocks noGrp="1"/>
          </p:cNvSpPr>
          <p:nvPr>
            <p:ph type="title"/>
          </p:nvPr>
        </p:nvSpPr>
        <p:spPr/>
        <p:txBody>
          <a:bodyPr/>
          <a:lstStyle/>
          <a:p>
            <a:r>
              <a:rPr lang="en-US" altLang="zh-CN" dirty="0"/>
              <a:t>Some Numerical Results</a:t>
            </a:r>
            <a:endParaRPr lang="zh-CN" altLang="en-US" dirty="0"/>
          </a:p>
        </p:txBody>
      </p:sp>
      <mc:AlternateContent xmlns:mc="http://schemas.openxmlformats.org/markup-compatibility/2006" xmlns:a14="http://schemas.microsoft.com/office/drawing/2010/main">
        <mc:Choice Requires="a14">
          <p:sp>
            <p:nvSpPr>
              <p:cNvPr id="3" name="内容占位符 2">
                <a:extLst>
                  <a:ext uri="{FF2B5EF4-FFF2-40B4-BE49-F238E27FC236}">
                    <a16:creationId xmlns:a16="http://schemas.microsoft.com/office/drawing/2014/main" id="{238A60F5-8408-40CA-A6A5-E4FA0B438568}"/>
                  </a:ext>
                </a:extLst>
              </p:cNvPr>
              <p:cNvSpPr>
                <a:spLocks noGrp="1"/>
              </p:cNvSpPr>
              <p:nvPr>
                <p:ph sz="quarter" idx="1"/>
              </p:nvPr>
            </p:nvSpPr>
            <p:spPr>
              <a:xfrm>
                <a:off x="457200" y="1603248"/>
                <a:ext cx="7696200" cy="4873752"/>
              </a:xfrm>
            </p:spPr>
            <p:txBody>
              <a:bodyPr>
                <a:normAutofit/>
              </a:bodyPr>
              <a:lstStyle/>
              <a:p>
                <a:r>
                  <a:rPr lang="en-US" altLang="zh-CN" sz="1600" dirty="0" err="1"/>
                  <a:t>MindSpore</a:t>
                </a:r>
                <a:r>
                  <a:rPr lang="en-US" altLang="zh-CN" sz="1600" dirty="0"/>
                  <a:t> AI electromagnetic simulation typical scenario:</a:t>
                </a:r>
              </a:p>
              <a:p>
                <a:endParaRPr lang="en-US" altLang="zh-CN" sz="1800" dirty="0"/>
              </a:p>
              <a:p>
                <a:endParaRPr lang="en-US" altLang="zh-CN" sz="1800" dirty="0"/>
              </a:p>
              <a:p>
                <a:endParaRPr lang="en-US" altLang="zh-CN" sz="1800" dirty="0"/>
              </a:p>
              <a:p>
                <a:endParaRPr lang="en-US" altLang="zh-CN" sz="1800" dirty="0"/>
              </a:p>
              <a:p>
                <a:endParaRPr lang="en-US" altLang="zh-CN" sz="1800" dirty="0"/>
              </a:p>
              <a:p>
                <a:r>
                  <a:rPr lang="en-US" altLang="zh-CN" sz="1600" dirty="0"/>
                  <a:t>Results: Implemented on </a:t>
                </a:r>
                <a:r>
                  <a:rPr lang="en-US" altLang="zh-CN" sz="1600" dirty="0" err="1"/>
                  <a:t>MindSpore</a:t>
                </a:r>
                <a:r>
                  <a:rPr lang="en-US" altLang="zh-CN" sz="1600" dirty="0"/>
                  <a:t> and NPU/GPU. The relative error of the electromagnetic field is </a:t>
                </a:r>
                <a14:m>
                  <m:oMath xmlns:m="http://schemas.openxmlformats.org/officeDocument/2006/math">
                    <m:r>
                      <a:rPr lang="en-US" altLang="zh-CN" sz="1600" b="1" i="1" dirty="0" smtClean="0">
                        <a:latin typeface="Cambria Math" panose="02040503050406030204" pitchFamily="18" charset="0"/>
                      </a:rPr>
                      <m:t>≈</m:t>
                    </m:r>
                    <m:r>
                      <a:rPr lang="en-US" altLang="zh-CN" sz="1600" b="1" i="1" dirty="0" smtClean="0">
                        <a:latin typeface="Cambria Math" panose="02040503050406030204" pitchFamily="18" charset="0"/>
                      </a:rPr>
                      <m:t>𝟏𝟎</m:t>
                    </m:r>
                    <m:r>
                      <a:rPr lang="en-US" altLang="zh-CN" sz="1600" b="1" i="1" dirty="0" smtClean="0">
                        <a:latin typeface="Cambria Math" panose="02040503050406030204" pitchFamily="18" charset="0"/>
                      </a:rPr>
                      <m:t>%</m:t>
                    </m:r>
                  </m:oMath>
                </a14:m>
                <a:r>
                  <a:rPr lang="en-US" altLang="zh-CN" sz="1600" dirty="0"/>
                  <a:t> with </a:t>
                </a:r>
                <a14:m>
                  <m:oMath xmlns:m="http://schemas.openxmlformats.org/officeDocument/2006/math">
                    <m:r>
                      <a:rPr lang="en-US" altLang="zh-CN" sz="1600" b="1" i="1" smtClean="0">
                        <a:latin typeface="Cambria Math" panose="02040503050406030204" pitchFamily="18" charset="0"/>
                      </a:rPr>
                      <m:t>×</m:t>
                    </m:r>
                    <m:r>
                      <a:rPr lang="en-US" altLang="zh-CN" sz="1600" b="1" i="1" smtClean="0">
                        <a:latin typeface="Cambria Math" panose="02040503050406030204" pitchFamily="18" charset="0"/>
                      </a:rPr>
                      <m:t>𝟐𝟎</m:t>
                    </m:r>
                  </m:oMath>
                </a14:m>
                <a:r>
                  <a:rPr lang="en-US" altLang="zh-CN" sz="1600" b="1" dirty="0"/>
                  <a:t> </a:t>
                </a:r>
                <a:r>
                  <a:rPr lang="en-US" altLang="zh-CN" sz="1600" dirty="0"/>
                  <a:t>speedup over PINN.</a:t>
                </a:r>
                <a:endParaRPr lang="zh-CN" altLang="en-US" sz="1600" dirty="0"/>
              </a:p>
            </p:txBody>
          </p:sp>
        </mc:Choice>
        <mc:Fallback xmlns="">
          <p:sp>
            <p:nvSpPr>
              <p:cNvPr id="3" name="内容占位符 2">
                <a:extLst>
                  <a:ext uri="{FF2B5EF4-FFF2-40B4-BE49-F238E27FC236}">
                    <a16:creationId xmlns:a16="http://schemas.microsoft.com/office/drawing/2014/main" id="{238A60F5-8408-40CA-A6A5-E4FA0B438568}"/>
                  </a:ext>
                </a:extLst>
              </p:cNvPr>
              <p:cNvSpPr>
                <a:spLocks noGrp="1" noRot="1" noChangeAspect="1" noMove="1" noResize="1" noEditPoints="1" noAdjustHandles="1" noChangeArrowheads="1" noChangeShapeType="1" noTextEdit="1"/>
              </p:cNvSpPr>
              <p:nvPr>
                <p:ph sz="quarter" idx="1"/>
              </p:nvPr>
            </p:nvSpPr>
            <p:spPr>
              <a:xfrm>
                <a:off x="457200" y="1603248"/>
                <a:ext cx="7696200" cy="4873752"/>
              </a:xfrm>
              <a:blipFill>
                <a:blip r:embed="rId4"/>
                <a:stretch>
                  <a:fillRect t="-375"/>
                </a:stretch>
              </a:blipFill>
            </p:spPr>
            <p:txBody>
              <a:bodyPr/>
              <a:lstStyle/>
              <a:p>
                <a:r>
                  <a:rPr lang="zh-CN" altLang="en-US">
                    <a:noFill/>
                  </a:rPr>
                  <a:t> </a:t>
                </a:r>
              </a:p>
            </p:txBody>
          </p:sp>
        </mc:Fallback>
      </mc:AlternateContent>
      <p:sp>
        <p:nvSpPr>
          <p:cNvPr id="4" name="Slide Number Placeholder 22">
            <a:extLst>
              <a:ext uri="{FF2B5EF4-FFF2-40B4-BE49-F238E27FC236}">
                <a16:creationId xmlns:a16="http://schemas.microsoft.com/office/drawing/2014/main" id="{C04AEC9B-3CD5-4796-8CB5-FCAC44D15690}"/>
              </a:ext>
            </a:extLst>
          </p:cNvPr>
          <p:cNvSpPr>
            <a:spLocks noGrp="1"/>
          </p:cNvSpPr>
          <p:nvPr>
            <p:ph type="sldNum" sz="quarter" idx="15"/>
          </p:nvPr>
        </p:nvSpPr>
        <p:spPr>
          <a:xfrm>
            <a:off x="8129016" y="5734050"/>
            <a:ext cx="609600" cy="521208"/>
          </a:xfrm>
        </p:spPr>
        <p:txBody>
          <a:bodyPr/>
          <a:lstStyle/>
          <a:p>
            <a:fld id="{B6F15528-21DE-4FAA-801E-634DDDAF4B2B}" type="slidenum">
              <a:rPr lang="en-US" smtClean="0"/>
              <a:pPr/>
              <a:t>25</a:t>
            </a:fld>
            <a:endParaRPr lang="en-US"/>
          </a:p>
        </p:txBody>
      </p:sp>
      <p:pic>
        <p:nvPicPr>
          <p:cNvPr id="47" name="图片 46">
            <a:extLst>
              <a:ext uri="{FF2B5EF4-FFF2-40B4-BE49-F238E27FC236}">
                <a16:creationId xmlns:a16="http://schemas.microsoft.com/office/drawing/2014/main" id="{F81A32AF-2311-49AF-84D2-EB277113F5AA}"/>
              </a:ext>
            </a:extLst>
          </p:cNvPr>
          <p:cNvPicPr>
            <a:picLocks noChangeAspect="1"/>
          </p:cNvPicPr>
          <p:nvPr/>
        </p:nvPicPr>
        <p:blipFill>
          <a:blip r:embed="rId5"/>
          <a:stretch>
            <a:fillRect/>
          </a:stretch>
        </p:blipFill>
        <p:spPr>
          <a:xfrm>
            <a:off x="609600" y="1981200"/>
            <a:ext cx="7391399" cy="1701022"/>
          </a:xfrm>
          <a:prstGeom prst="rect">
            <a:avLst/>
          </a:prstGeom>
        </p:spPr>
      </p:pic>
      <p:pic>
        <p:nvPicPr>
          <p:cNvPr id="49" name="EH">
            <a:hlinkClick r:id="" action="ppaction://media"/>
            <a:extLst>
              <a:ext uri="{FF2B5EF4-FFF2-40B4-BE49-F238E27FC236}">
                <a16:creationId xmlns:a16="http://schemas.microsoft.com/office/drawing/2014/main" id="{67CDD37D-00AC-4ED4-8131-6D1058F8E5F4}"/>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4419137" y="4238487"/>
            <a:ext cx="2667464" cy="2000598"/>
          </a:xfrm>
          <a:prstGeom prst="rect">
            <a:avLst/>
          </a:prstGeom>
        </p:spPr>
      </p:pic>
      <p:sp>
        <p:nvSpPr>
          <p:cNvPr id="50" name="文本框 49">
            <a:extLst>
              <a:ext uri="{FF2B5EF4-FFF2-40B4-BE49-F238E27FC236}">
                <a16:creationId xmlns:a16="http://schemas.microsoft.com/office/drawing/2014/main" id="{9ADD404C-731F-4D89-A11D-F1FE686E8CCE}"/>
              </a:ext>
            </a:extLst>
          </p:cNvPr>
          <p:cNvSpPr txBox="1"/>
          <p:nvPr/>
        </p:nvSpPr>
        <p:spPr>
          <a:xfrm>
            <a:off x="7066643" y="4572000"/>
            <a:ext cx="553357" cy="246221"/>
          </a:xfrm>
          <a:prstGeom prst="rect">
            <a:avLst/>
          </a:prstGeom>
          <a:noFill/>
        </p:spPr>
        <p:txBody>
          <a:bodyPr wrap="none" rtlCol="0">
            <a:spAutoFit/>
          </a:bodyPr>
          <a:lstStyle/>
          <a:p>
            <a:r>
              <a:rPr lang="en-US" altLang="zh-CN" sz="1000" dirty="0"/>
              <a:t>FDTD</a:t>
            </a:r>
            <a:endParaRPr lang="zh-CN" altLang="en-US" sz="1000" dirty="0"/>
          </a:p>
        </p:txBody>
      </p:sp>
      <p:sp>
        <p:nvSpPr>
          <p:cNvPr id="51" name="文本框 50">
            <a:extLst>
              <a:ext uri="{FF2B5EF4-FFF2-40B4-BE49-F238E27FC236}">
                <a16:creationId xmlns:a16="http://schemas.microsoft.com/office/drawing/2014/main" id="{FA1941B6-06DB-4F15-88B1-5A90D2E399B3}"/>
              </a:ext>
            </a:extLst>
          </p:cNvPr>
          <p:cNvSpPr txBox="1"/>
          <p:nvPr/>
        </p:nvSpPr>
        <p:spPr>
          <a:xfrm>
            <a:off x="7086600" y="5163979"/>
            <a:ext cx="968535" cy="246221"/>
          </a:xfrm>
          <a:prstGeom prst="rect">
            <a:avLst/>
          </a:prstGeom>
          <a:noFill/>
        </p:spPr>
        <p:txBody>
          <a:bodyPr wrap="none" rtlCol="0">
            <a:spAutoFit/>
          </a:bodyPr>
          <a:lstStyle/>
          <a:p>
            <a:r>
              <a:rPr lang="en-US" altLang="zh-CN" sz="1000" dirty="0"/>
              <a:t>Auto-decoder</a:t>
            </a:r>
            <a:endParaRPr lang="zh-CN" altLang="en-US" sz="1000" dirty="0"/>
          </a:p>
        </p:txBody>
      </p:sp>
      <p:sp>
        <p:nvSpPr>
          <p:cNvPr id="52" name="文本框 51">
            <a:extLst>
              <a:ext uri="{FF2B5EF4-FFF2-40B4-BE49-F238E27FC236}">
                <a16:creationId xmlns:a16="http://schemas.microsoft.com/office/drawing/2014/main" id="{E2CF6248-47DA-4CFF-B2E0-D45DCEBCE556}"/>
              </a:ext>
            </a:extLst>
          </p:cNvPr>
          <p:cNvSpPr txBox="1"/>
          <p:nvPr/>
        </p:nvSpPr>
        <p:spPr>
          <a:xfrm>
            <a:off x="7086600" y="5791200"/>
            <a:ext cx="808235" cy="246221"/>
          </a:xfrm>
          <a:prstGeom prst="rect">
            <a:avLst/>
          </a:prstGeom>
          <a:noFill/>
        </p:spPr>
        <p:txBody>
          <a:bodyPr wrap="none" rtlCol="0">
            <a:spAutoFit/>
          </a:bodyPr>
          <a:lstStyle/>
          <a:p>
            <a:r>
              <a:rPr lang="en-US" altLang="zh-CN" sz="1000" dirty="0"/>
              <a:t>Error map</a:t>
            </a:r>
            <a:endParaRPr lang="zh-CN" altLang="en-US" sz="1000" dirty="0"/>
          </a:p>
        </p:txBody>
      </p:sp>
      <p:pic>
        <p:nvPicPr>
          <p:cNvPr id="7" name="图片 6">
            <a:extLst>
              <a:ext uri="{FF2B5EF4-FFF2-40B4-BE49-F238E27FC236}">
                <a16:creationId xmlns:a16="http://schemas.microsoft.com/office/drawing/2014/main" id="{C0D3727C-F298-4E1C-9844-76754A7F1520}"/>
              </a:ext>
            </a:extLst>
          </p:cNvPr>
          <p:cNvPicPr>
            <a:picLocks noChangeAspect="1"/>
          </p:cNvPicPr>
          <p:nvPr/>
        </p:nvPicPr>
        <p:blipFill>
          <a:blip r:embed="rId7"/>
          <a:stretch>
            <a:fillRect/>
          </a:stretch>
        </p:blipFill>
        <p:spPr>
          <a:xfrm>
            <a:off x="1085824" y="4267200"/>
            <a:ext cx="2952776" cy="2146007"/>
          </a:xfrm>
          <a:prstGeom prst="rect">
            <a:avLst/>
          </a:prstGeom>
        </p:spPr>
      </p:pic>
      <p:pic>
        <p:nvPicPr>
          <p:cNvPr id="6" name="图片 5">
            <a:extLst>
              <a:ext uri="{FF2B5EF4-FFF2-40B4-BE49-F238E27FC236}">
                <a16:creationId xmlns:a16="http://schemas.microsoft.com/office/drawing/2014/main" id="{F9FA567F-1757-4B05-86C9-18C7EC713CFD}"/>
              </a:ext>
            </a:extLst>
          </p:cNvPr>
          <p:cNvPicPr>
            <a:picLocks noChangeAspect="1"/>
          </p:cNvPicPr>
          <p:nvPr/>
        </p:nvPicPr>
        <p:blipFill>
          <a:blip r:embed="rId8"/>
          <a:stretch>
            <a:fillRect/>
          </a:stretch>
        </p:blipFill>
        <p:spPr>
          <a:xfrm>
            <a:off x="4086000" y="1920868"/>
            <a:ext cx="3368201" cy="1761353"/>
          </a:xfrm>
          <a:prstGeom prst="rect">
            <a:avLst/>
          </a:prstGeom>
        </p:spPr>
      </p:pic>
      <p:pic>
        <p:nvPicPr>
          <p:cNvPr id="8" name="图片 7">
            <a:extLst>
              <a:ext uri="{FF2B5EF4-FFF2-40B4-BE49-F238E27FC236}">
                <a16:creationId xmlns:a16="http://schemas.microsoft.com/office/drawing/2014/main" id="{C2C78FEB-52BF-469A-982C-8A4DE30D0E5D}"/>
              </a:ext>
            </a:extLst>
          </p:cNvPr>
          <p:cNvPicPr>
            <a:picLocks noChangeAspect="1"/>
          </p:cNvPicPr>
          <p:nvPr/>
        </p:nvPicPr>
        <p:blipFill>
          <a:blip r:embed="rId9"/>
          <a:stretch>
            <a:fillRect/>
          </a:stretch>
        </p:blipFill>
        <p:spPr>
          <a:xfrm>
            <a:off x="7334242" y="1947357"/>
            <a:ext cx="1047758" cy="1185926"/>
          </a:xfrm>
          <a:prstGeom prst="rect">
            <a:avLst/>
          </a:prstGeom>
        </p:spPr>
      </p:pic>
      <p:pic>
        <p:nvPicPr>
          <p:cNvPr id="9" name="图片 8">
            <a:extLst>
              <a:ext uri="{FF2B5EF4-FFF2-40B4-BE49-F238E27FC236}">
                <a16:creationId xmlns:a16="http://schemas.microsoft.com/office/drawing/2014/main" id="{DF9FE015-6594-4201-A769-47AECFEFDFCF}"/>
              </a:ext>
            </a:extLst>
          </p:cNvPr>
          <p:cNvPicPr>
            <a:picLocks noChangeAspect="1"/>
          </p:cNvPicPr>
          <p:nvPr/>
        </p:nvPicPr>
        <p:blipFill>
          <a:blip r:embed="rId10"/>
          <a:stretch>
            <a:fillRect/>
          </a:stretch>
        </p:blipFill>
        <p:spPr>
          <a:xfrm>
            <a:off x="6096000" y="2657528"/>
            <a:ext cx="2514600" cy="312588"/>
          </a:xfrm>
          <a:prstGeom prst="rect">
            <a:avLst/>
          </a:prstGeom>
        </p:spPr>
      </p:pic>
      <p:cxnSp>
        <p:nvCxnSpPr>
          <p:cNvPr id="11" name="直接箭头连接符 10">
            <a:extLst>
              <a:ext uri="{FF2B5EF4-FFF2-40B4-BE49-F238E27FC236}">
                <a16:creationId xmlns:a16="http://schemas.microsoft.com/office/drawing/2014/main" id="{E22D4DAD-E4F8-431F-A207-657893938D12}"/>
              </a:ext>
            </a:extLst>
          </p:cNvPr>
          <p:cNvCxnSpPr>
            <a:cxnSpLocks/>
          </p:cNvCxnSpPr>
          <p:nvPr/>
        </p:nvCxnSpPr>
        <p:spPr>
          <a:xfrm flipV="1">
            <a:off x="7142843" y="2970116"/>
            <a:ext cx="19957" cy="23028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 name="矩形 9">
            <a:extLst>
              <a:ext uri="{FF2B5EF4-FFF2-40B4-BE49-F238E27FC236}">
                <a16:creationId xmlns:a16="http://schemas.microsoft.com/office/drawing/2014/main" id="{1F90584F-9A51-420F-9007-A7AED7E8E363}"/>
              </a:ext>
            </a:extLst>
          </p:cNvPr>
          <p:cNvSpPr/>
          <p:nvPr/>
        </p:nvSpPr>
        <p:spPr>
          <a:xfrm>
            <a:off x="6122896" y="2032696"/>
            <a:ext cx="2440850" cy="461665"/>
          </a:xfrm>
          <a:prstGeom prst="rect">
            <a:avLst/>
          </a:prstGeom>
        </p:spPr>
        <p:txBody>
          <a:bodyPr wrap="square">
            <a:spAutoFit/>
          </a:bodyPr>
          <a:lstStyle/>
          <a:p>
            <a:r>
              <a:rPr lang="en-US" altLang="zh-CN" sz="1200" dirty="0"/>
              <a:t>with Mur’s second-order absorbing boundary condition.</a:t>
            </a:r>
            <a:endParaRPr lang="zh-CN" altLang="en-US" sz="1200" dirty="0"/>
          </a:p>
        </p:txBody>
      </p:sp>
      <mc:AlternateContent xmlns:mc="http://schemas.openxmlformats.org/markup-compatibility/2006" xmlns:a14="http://schemas.microsoft.com/office/drawing/2010/main">
        <mc:Choice Requires="a14">
          <p:sp>
            <p:nvSpPr>
              <p:cNvPr id="5" name="文本框 4">
                <a:extLst>
                  <a:ext uri="{FF2B5EF4-FFF2-40B4-BE49-F238E27FC236}">
                    <a16:creationId xmlns:a16="http://schemas.microsoft.com/office/drawing/2014/main" id="{69962203-4AC5-43FE-9A63-8755184B5D2C}"/>
                  </a:ext>
                </a:extLst>
              </p:cNvPr>
              <p:cNvSpPr txBox="1"/>
              <p:nvPr/>
            </p:nvSpPr>
            <p:spPr>
              <a:xfrm>
                <a:off x="1755335" y="5867400"/>
                <a:ext cx="2054665" cy="246221"/>
              </a:xfrm>
              <a:prstGeom prst="rect">
                <a:avLst/>
              </a:prstGeom>
              <a:noFill/>
            </p:spPr>
            <p:txBody>
              <a:bodyPr wrap="none" rtlCol="0">
                <a:spAutoFit/>
              </a:bodyPr>
              <a:lstStyle/>
              <a:p>
                <a:r>
                  <a:rPr lang="en-US" altLang="zh-CN" sz="1000" b="1" dirty="0">
                    <a:solidFill>
                      <a:srgbClr val="0070C0"/>
                    </a:solidFill>
                  </a:rPr>
                  <a:t>Error of PI-</a:t>
                </a:r>
                <a:r>
                  <a:rPr lang="en-US" altLang="zh-CN" sz="1000" b="1" dirty="0" err="1">
                    <a:solidFill>
                      <a:srgbClr val="0070C0"/>
                    </a:solidFill>
                  </a:rPr>
                  <a:t>DeepONet</a:t>
                </a:r>
                <a14:m>
                  <m:oMath xmlns:m="http://schemas.openxmlformats.org/officeDocument/2006/math">
                    <m:r>
                      <a:rPr lang="en-US" altLang="zh-CN" sz="1000" b="1" i="1" smtClean="0">
                        <a:solidFill>
                          <a:srgbClr val="0070C0"/>
                        </a:solidFill>
                        <a:latin typeface="Cambria Math" panose="02040503050406030204" pitchFamily="18" charset="0"/>
                      </a:rPr>
                      <m:t>≈</m:t>
                    </m:r>
                    <m:r>
                      <a:rPr lang="en-US" altLang="zh-CN" sz="1000" b="1" i="1" smtClean="0">
                        <a:solidFill>
                          <a:srgbClr val="0070C0"/>
                        </a:solidFill>
                        <a:latin typeface="Cambria Math" panose="02040503050406030204" pitchFamily="18" charset="0"/>
                      </a:rPr>
                      <m:t>𝟎</m:t>
                    </m:r>
                    <m:r>
                      <a:rPr lang="en-US" altLang="zh-CN" sz="1000" b="1" i="1" smtClean="0">
                        <a:solidFill>
                          <a:srgbClr val="0070C0"/>
                        </a:solidFill>
                        <a:latin typeface="Cambria Math" panose="02040503050406030204" pitchFamily="18" charset="0"/>
                      </a:rPr>
                      <m:t>.</m:t>
                    </m:r>
                    <m:r>
                      <a:rPr lang="en-US" altLang="zh-CN" sz="1000" b="1" i="1" smtClean="0">
                        <a:solidFill>
                          <a:srgbClr val="0070C0"/>
                        </a:solidFill>
                        <a:latin typeface="Cambria Math" panose="02040503050406030204" pitchFamily="18" charset="0"/>
                      </a:rPr>
                      <m:t>𝟔𝟕</m:t>
                    </m:r>
                  </m:oMath>
                </a14:m>
                <a:endParaRPr lang="zh-CN" altLang="en-US" sz="1000" b="1" dirty="0">
                  <a:solidFill>
                    <a:srgbClr val="0070C0"/>
                  </a:solidFill>
                </a:endParaRPr>
              </a:p>
            </p:txBody>
          </p:sp>
        </mc:Choice>
        <mc:Fallback xmlns="">
          <p:sp>
            <p:nvSpPr>
              <p:cNvPr id="5" name="文本框 4">
                <a:extLst>
                  <a:ext uri="{FF2B5EF4-FFF2-40B4-BE49-F238E27FC236}">
                    <a16:creationId xmlns:a16="http://schemas.microsoft.com/office/drawing/2014/main" id="{69962203-4AC5-43FE-9A63-8755184B5D2C}"/>
                  </a:ext>
                </a:extLst>
              </p:cNvPr>
              <p:cNvSpPr txBox="1">
                <a:spLocks noRot="1" noChangeAspect="1" noMove="1" noResize="1" noEditPoints="1" noAdjustHandles="1" noChangeArrowheads="1" noChangeShapeType="1" noTextEdit="1"/>
              </p:cNvSpPr>
              <p:nvPr/>
            </p:nvSpPr>
            <p:spPr>
              <a:xfrm>
                <a:off x="1755335" y="5867400"/>
                <a:ext cx="2054665" cy="246221"/>
              </a:xfrm>
              <a:prstGeom prst="rect">
                <a:avLst/>
              </a:prstGeom>
              <a:blipFill>
                <a:blip r:embed="rId11"/>
                <a:stretch>
                  <a:fillRect b="-12500"/>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3736472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00" fill="hold"/>
                                        <p:tgtEl>
                                          <p:spTgt spid="4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49"/>
                </p:tgtEl>
              </p:cMediaNode>
            </p:video>
            <p:seq concurrent="1" nextAc="seek">
              <p:cTn id="8" restart="whenNotActive" fill="hold" evtFilter="cancelBubble" nodeType="interactiveSeq">
                <p:stCondLst>
                  <p:cond evt="onClick" delay="0">
                    <p:tgtEl>
                      <p:spTgt spid="4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9"/>
                                        </p:tgtEl>
                                      </p:cBhvr>
                                    </p:cmd>
                                  </p:childTnLst>
                                </p:cTn>
                              </p:par>
                            </p:childTnLst>
                          </p:cTn>
                        </p:par>
                      </p:childTnLst>
                    </p:cTn>
                  </p:par>
                </p:childTnLst>
              </p:cTn>
              <p:nextCondLst>
                <p:cond evt="onClick" delay="0">
                  <p:tgtEl>
                    <p:spTgt spid="49"/>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3984275-D44A-4119-B5A8-8A875AE2C98C}"/>
              </a:ext>
            </a:extLst>
          </p:cNvPr>
          <p:cNvSpPr>
            <a:spLocks noGrp="1"/>
          </p:cNvSpPr>
          <p:nvPr>
            <p:ph type="title"/>
          </p:nvPr>
        </p:nvSpPr>
        <p:spPr/>
        <p:txBody>
          <a:bodyPr/>
          <a:lstStyle/>
          <a:p>
            <a:r>
              <a:rPr lang="en-US" altLang="zh-CN" dirty="0"/>
              <a:t>Current Limitations of MAD</a:t>
            </a:r>
            <a:endParaRPr lang="zh-CN" altLang="en-US" dirty="0"/>
          </a:p>
        </p:txBody>
      </p:sp>
      <mc:AlternateContent xmlns:mc="http://schemas.openxmlformats.org/markup-compatibility/2006" xmlns:a14="http://schemas.microsoft.com/office/drawing/2010/main">
        <mc:Choice Requires="a14">
          <p:sp>
            <p:nvSpPr>
              <p:cNvPr id="3" name="内容占位符 2">
                <a:extLst>
                  <a:ext uri="{FF2B5EF4-FFF2-40B4-BE49-F238E27FC236}">
                    <a16:creationId xmlns:a16="http://schemas.microsoft.com/office/drawing/2014/main" id="{238A60F5-8408-40CA-A6A5-E4FA0B438568}"/>
                  </a:ext>
                </a:extLst>
              </p:cNvPr>
              <p:cNvSpPr>
                <a:spLocks noGrp="1"/>
              </p:cNvSpPr>
              <p:nvPr>
                <p:ph sz="quarter" idx="1"/>
              </p:nvPr>
            </p:nvSpPr>
            <p:spPr>
              <a:xfrm>
                <a:off x="457200" y="1603248"/>
                <a:ext cx="7696200" cy="4873752"/>
              </a:xfrm>
            </p:spPr>
            <p:txBody>
              <a:bodyPr>
                <a:normAutofit fontScale="92500" lnSpcReduction="10000"/>
              </a:bodyPr>
              <a:lstStyle/>
              <a:p>
                <a:pPr>
                  <a:lnSpc>
                    <a:spcPct val="150000"/>
                  </a:lnSpc>
                </a:pPr>
                <a:r>
                  <a:rPr lang="en-US" altLang="zh-CN" dirty="0"/>
                  <a:t>Overall, MAD is still </a:t>
                </a:r>
                <a:r>
                  <a:rPr lang="en-US" altLang="zh-CN" b="1" dirty="0">
                    <a:solidFill>
                      <a:srgbClr val="0070C0"/>
                    </a:solidFill>
                  </a:rPr>
                  <a:t>slower</a:t>
                </a:r>
                <a:r>
                  <a:rPr lang="en-US" altLang="zh-CN" dirty="0"/>
                  <a:t> than traditional numerical solvers.</a:t>
                </a:r>
              </a:p>
              <a:p>
                <a:pPr>
                  <a:lnSpc>
                    <a:spcPct val="150000"/>
                  </a:lnSpc>
                </a:pPr>
                <a:r>
                  <a:rPr lang="en-US" altLang="zh-CN" dirty="0"/>
                  <a:t>Possible ways of improving MAD:</a:t>
                </a:r>
              </a:p>
              <a:p>
                <a:pPr lvl="1">
                  <a:lnSpc>
                    <a:spcPct val="150000"/>
                  </a:lnSpc>
                </a:pPr>
                <a:r>
                  <a:rPr lang="en-US" altLang="zh-CN" b="1" dirty="0">
                    <a:solidFill>
                      <a:srgbClr val="0070C0"/>
                    </a:solidFill>
                  </a:rPr>
                  <a:t>Scaling up</a:t>
                </a:r>
                <a:r>
                  <a:rPr lang="en-US" altLang="zh-CN" dirty="0"/>
                  <a:t> tasks </a:t>
                </a:r>
                <a14:m>
                  <m:oMath xmlns:m="http://schemas.openxmlformats.org/officeDocument/2006/math">
                    <m:d>
                      <m:dPr>
                        <m:begChr m:val="{"/>
                        <m:endChr m:val="}"/>
                        <m:ctrlPr>
                          <a:rPr lang="en-US" altLang="zh-CN" b="0" i="1" smtClean="0">
                            <a:latin typeface="Cambria Math" panose="02040503050406030204" pitchFamily="18" charset="0"/>
                          </a:rPr>
                        </m:ctrlPr>
                      </m:dPr>
                      <m:e>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𝜂</m:t>
                            </m:r>
                          </m:e>
                          <m:sub>
                            <m:r>
                              <a:rPr lang="en-US" altLang="zh-CN" b="0" i="1" smtClean="0">
                                <a:latin typeface="Cambria Math" panose="02040503050406030204" pitchFamily="18" charset="0"/>
                              </a:rPr>
                              <m:t>𝑖</m:t>
                            </m:r>
                          </m:sub>
                        </m:sSub>
                      </m:e>
                    </m:d>
                  </m:oMath>
                </a14:m>
                <a:r>
                  <a:rPr lang="zh-CN" altLang="en-US" dirty="0"/>
                  <a:t> </a:t>
                </a:r>
                <a:r>
                  <a:rPr lang="en-US" altLang="zh-CN" dirty="0"/>
                  <a:t>and the neural network </a:t>
                </a:r>
                <a14:m>
                  <m:oMath xmlns:m="http://schemas.openxmlformats.org/officeDocument/2006/math">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𝑓</m:t>
                        </m:r>
                      </m:e>
                      <m:sub>
                        <m:r>
                          <a:rPr lang="en-US" altLang="zh-CN" b="0" i="1" smtClean="0">
                            <a:latin typeface="Cambria Math" panose="02040503050406030204" pitchFamily="18" charset="0"/>
                          </a:rPr>
                          <m:t>𝜃</m:t>
                        </m:r>
                      </m:sub>
                    </m:sSub>
                    <m:d>
                      <m:dPr>
                        <m:ctrlPr>
                          <a:rPr lang="en-US" altLang="zh-CN" b="0" i="1" smtClean="0">
                            <a:latin typeface="Cambria Math" panose="02040503050406030204" pitchFamily="18" charset="0"/>
                          </a:rPr>
                        </m:ctrlPr>
                      </m:dPr>
                      <m:e>
                        <m:acc>
                          <m:accPr>
                            <m:chr m:val="̃"/>
                            <m:ctrlPr>
                              <a:rPr lang="en-US" altLang="zh-CN" b="0" i="1" smtClean="0">
                                <a:latin typeface="Cambria Math" panose="02040503050406030204" pitchFamily="18" charset="0"/>
                              </a:rPr>
                            </m:ctrlPr>
                          </m:accPr>
                          <m:e>
                            <m:r>
                              <a:rPr lang="en-US" altLang="zh-CN" b="0" i="1" smtClean="0">
                                <a:latin typeface="Cambria Math" panose="02040503050406030204" pitchFamily="18" charset="0"/>
                              </a:rPr>
                              <m:t>𝑥</m:t>
                            </m:r>
                          </m:e>
                        </m:acc>
                        <m:r>
                          <a:rPr lang="en-US" altLang="zh-CN" b="0" i="1" smtClean="0">
                            <a:latin typeface="Cambria Math" panose="02040503050406030204" pitchFamily="18" charset="0"/>
                          </a:rPr>
                          <m:t>,</m:t>
                        </m:r>
                        <m:r>
                          <a:rPr lang="en-US" altLang="zh-CN" b="1" i="1" smtClean="0">
                            <a:latin typeface="Cambria Math" panose="02040503050406030204" pitchFamily="18" charset="0"/>
                          </a:rPr>
                          <m:t>𝒛</m:t>
                        </m:r>
                      </m:e>
                    </m:d>
                  </m:oMath>
                </a14:m>
                <a:r>
                  <a:rPr lang="en-US" altLang="zh-CN" dirty="0"/>
                  <a:t>.</a:t>
                </a:r>
              </a:p>
              <a:p>
                <a:pPr lvl="1">
                  <a:lnSpc>
                    <a:spcPct val="150000"/>
                  </a:lnSpc>
                </a:pPr>
                <a:endParaRPr lang="en-US" altLang="zh-CN" dirty="0"/>
              </a:p>
              <a:p>
                <a:pPr lvl="1">
                  <a:lnSpc>
                    <a:spcPct val="150000"/>
                  </a:lnSpc>
                </a:pPr>
                <a:endParaRPr lang="en-US" altLang="zh-CN" dirty="0"/>
              </a:p>
              <a:p>
                <a:pPr lvl="1">
                  <a:lnSpc>
                    <a:spcPct val="150000"/>
                  </a:lnSpc>
                </a:pPr>
                <a:r>
                  <a:rPr lang="en-US" altLang="zh-CN" dirty="0"/>
                  <a:t>Better neural </a:t>
                </a:r>
                <a:r>
                  <a:rPr lang="en-US" altLang="zh-CN" b="1" dirty="0">
                    <a:solidFill>
                      <a:srgbClr val="0070C0"/>
                    </a:solidFill>
                  </a:rPr>
                  <a:t>architecture</a:t>
                </a:r>
                <a:r>
                  <a:rPr lang="en-US" altLang="zh-CN" dirty="0"/>
                  <a:t> than MLP?</a:t>
                </a:r>
              </a:p>
              <a:p>
                <a:pPr lvl="2">
                  <a:lnSpc>
                    <a:spcPct val="150000"/>
                  </a:lnSpc>
                </a:pPr>
                <a:r>
                  <a:rPr lang="en-US" altLang="zh-CN" dirty="0"/>
                  <a:t>Better architecture indeed helps in the case of Helmholtz’s equation.</a:t>
                </a:r>
              </a:p>
              <a:p>
                <a:pPr lvl="1">
                  <a:lnSpc>
                    <a:spcPct val="150000"/>
                  </a:lnSpc>
                </a:pPr>
                <a:r>
                  <a:rPr lang="en-US" altLang="zh-CN" dirty="0"/>
                  <a:t>Better </a:t>
                </a:r>
                <a:r>
                  <a:rPr lang="en-US" altLang="zh-CN" b="1" dirty="0">
                    <a:solidFill>
                      <a:srgbClr val="0070C0"/>
                    </a:solidFill>
                  </a:rPr>
                  <a:t>loss function </a:t>
                </a:r>
                <a:r>
                  <a:rPr lang="en-US" altLang="zh-CN" dirty="0"/>
                  <a:t>than PINN loss?</a:t>
                </a:r>
                <a:endParaRPr lang="zh-CN" altLang="en-US" dirty="0"/>
              </a:p>
            </p:txBody>
          </p:sp>
        </mc:Choice>
        <mc:Fallback xmlns="">
          <p:sp>
            <p:nvSpPr>
              <p:cNvPr id="3" name="内容占位符 2">
                <a:extLst>
                  <a:ext uri="{FF2B5EF4-FFF2-40B4-BE49-F238E27FC236}">
                    <a16:creationId xmlns:a16="http://schemas.microsoft.com/office/drawing/2014/main" id="{238A60F5-8408-40CA-A6A5-E4FA0B438568}"/>
                  </a:ext>
                </a:extLst>
              </p:cNvPr>
              <p:cNvSpPr>
                <a:spLocks noGrp="1" noRot="1" noChangeAspect="1" noMove="1" noResize="1" noEditPoints="1" noAdjustHandles="1" noChangeArrowheads="1" noChangeShapeType="1" noTextEdit="1"/>
              </p:cNvSpPr>
              <p:nvPr>
                <p:ph sz="quarter" idx="1"/>
              </p:nvPr>
            </p:nvSpPr>
            <p:spPr>
              <a:xfrm>
                <a:off x="457200" y="1603248"/>
                <a:ext cx="7696200" cy="4873752"/>
              </a:xfrm>
              <a:blipFill>
                <a:blip r:embed="rId2"/>
                <a:stretch>
                  <a:fillRect l="-238"/>
                </a:stretch>
              </a:blipFill>
            </p:spPr>
            <p:txBody>
              <a:bodyPr/>
              <a:lstStyle/>
              <a:p>
                <a:r>
                  <a:rPr lang="zh-CN" altLang="en-US">
                    <a:noFill/>
                  </a:rPr>
                  <a:t> </a:t>
                </a:r>
              </a:p>
            </p:txBody>
          </p:sp>
        </mc:Fallback>
      </mc:AlternateContent>
      <p:sp>
        <p:nvSpPr>
          <p:cNvPr id="4" name="Slide Number Placeholder 22">
            <a:extLst>
              <a:ext uri="{FF2B5EF4-FFF2-40B4-BE49-F238E27FC236}">
                <a16:creationId xmlns:a16="http://schemas.microsoft.com/office/drawing/2014/main" id="{C04AEC9B-3CD5-4796-8CB5-FCAC44D15690}"/>
              </a:ext>
            </a:extLst>
          </p:cNvPr>
          <p:cNvSpPr>
            <a:spLocks noGrp="1"/>
          </p:cNvSpPr>
          <p:nvPr>
            <p:ph type="sldNum" sz="quarter" idx="15"/>
          </p:nvPr>
        </p:nvSpPr>
        <p:spPr>
          <a:xfrm>
            <a:off x="8129016" y="5734050"/>
            <a:ext cx="609600" cy="521208"/>
          </a:xfrm>
        </p:spPr>
        <p:txBody>
          <a:bodyPr/>
          <a:lstStyle/>
          <a:p>
            <a:fld id="{B6F15528-21DE-4FAA-801E-634DDDAF4B2B}" type="slidenum">
              <a:rPr lang="en-US" smtClean="0"/>
              <a:pPr/>
              <a:t>26</a:t>
            </a:fld>
            <a:endParaRPr lang="en-US"/>
          </a:p>
        </p:txBody>
      </p:sp>
      <p:pic>
        <p:nvPicPr>
          <p:cNvPr id="16" name="Picture 3">
            <a:extLst>
              <a:ext uri="{FF2B5EF4-FFF2-40B4-BE49-F238E27FC236}">
                <a16:creationId xmlns:a16="http://schemas.microsoft.com/office/drawing/2014/main" id="{5386C0AE-978F-46A6-A438-F3E0D02E97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9800" y="3657600"/>
            <a:ext cx="4586221" cy="83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47930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3984275-D44A-4119-B5A8-8A875AE2C98C}"/>
              </a:ext>
            </a:extLst>
          </p:cNvPr>
          <p:cNvSpPr>
            <a:spLocks noGrp="1"/>
          </p:cNvSpPr>
          <p:nvPr>
            <p:ph type="title"/>
          </p:nvPr>
        </p:nvSpPr>
        <p:spPr/>
        <p:txBody>
          <a:bodyPr/>
          <a:lstStyle/>
          <a:p>
            <a:r>
              <a:rPr lang="en-US" altLang="zh-CN" dirty="0"/>
              <a:t>The</a:t>
            </a:r>
            <a:r>
              <a:rPr lang="zh-CN" altLang="en-US" dirty="0"/>
              <a:t> </a:t>
            </a:r>
            <a:r>
              <a:rPr lang="en-US" altLang="zh-CN" dirty="0"/>
              <a:t>Potential</a:t>
            </a:r>
            <a:r>
              <a:rPr lang="zh-CN" altLang="en-US" dirty="0"/>
              <a:t> </a:t>
            </a:r>
            <a:r>
              <a:rPr lang="en-US" altLang="zh-CN" dirty="0"/>
              <a:t>of</a:t>
            </a:r>
            <a:r>
              <a:rPr lang="zh-CN" altLang="en-US" dirty="0"/>
              <a:t> </a:t>
            </a:r>
            <a:r>
              <a:rPr lang="en-US" altLang="zh-CN" dirty="0"/>
              <a:t>Direct Mappings</a:t>
            </a:r>
            <a:endParaRPr lang="zh-CN" altLang="en-US" dirty="0"/>
          </a:p>
        </p:txBody>
      </p:sp>
      <mc:AlternateContent xmlns:mc="http://schemas.openxmlformats.org/markup-compatibility/2006" xmlns:a14="http://schemas.microsoft.com/office/drawing/2010/main">
        <mc:Choice Requires="a14">
          <p:sp>
            <p:nvSpPr>
              <p:cNvPr id="3" name="内容占位符 2">
                <a:extLst>
                  <a:ext uri="{FF2B5EF4-FFF2-40B4-BE49-F238E27FC236}">
                    <a16:creationId xmlns:a16="http://schemas.microsoft.com/office/drawing/2014/main" id="{238A60F5-8408-40CA-A6A5-E4FA0B438568}"/>
                  </a:ext>
                </a:extLst>
              </p:cNvPr>
              <p:cNvSpPr>
                <a:spLocks noGrp="1"/>
              </p:cNvSpPr>
              <p:nvPr>
                <p:ph sz="quarter" idx="1"/>
              </p:nvPr>
            </p:nvSpPr>
            <p:spPr>
              <a:xfrm>
                <a:off x="457200" y="1600200"/>
                <a:ext cx="7696200" cy="4873752"/>
              </a:xfrm>
            </p:spPr>
            <p:txBody>
              <a:bodyPr>
                <a:normAutofit/>
              </a:bodyPr>
              <a:lstStyle/>
              <a:p>
                <a:r>
                  <a:rPr lang="en-US" altLang="zh-CN" sz="1600" dirty="0"/>
                  <a:t>Task: Learn a direct mapping between mobile device structures and S-parameters based on historical data gathered by Huawei Device Co., Ltd.</a:t>
                </a:r>
              </a:p>
              <a:p>
                <a:endParaRPr lang="en-US" altLang="zh-CN" sz="1600" dirty="0"/>
              </a:p>
              <a:p>
                <a:endParaRPr lang="en-US" altLang="zh-CN" sz="1600" dirty="0"/>
              </a:p>
              <a:p>
                <a:endParaRPr lang="en-US" altLang="zh-CN" sz="1600" dirty="0"/>
              </a:p>
              <a:p>
                <a:endParaRPr lang="en-US" altLang="zh-CN" sz="1600" dirty="0"/>
              </a:p>
              <a:p>
                <a:r>
                  <a:rPr lang="en-US" altLang="zh-CN" sz="1600" dirty="0"/>
                  <a:t>Methodology: efficient data sampling, grid data compression, and neural architecture design to facilitate structural/material generalization.</a:t>
                </a:r>
              </a:p>
              <a:p>
                <a:r>
                  <a:rPr lang="en-US" altLang="zh-CN" sz="1600" dirty="0"/>
                  <a:t>Results: Implemented on </a:t>
                </a:r>
                <a:r>
                  <a:rPr lang="en-US" altLang="zh-CN" sz="1600" dirty="0" err="1"/>
                  <a:t>MindSpore</a:t>
                </a:r>
                <a:r>
                  <a:rPr lang="en-US" altLang="zh-CN" sz="1600" dirty="0"/>
                  <a:t> and NPU/GPU. The relative error of the S-parameter is far less than </a:t>
                </a:r>
                <a14:m>
                  <m:oMath xmlns:m="http://schemas.openxmlformats.org/officeDocument/2006/math">
                    <m:r>
                      <a:rPr lang="en-US" altLang="zh-CN" sz="1600" b="1" i="1" dirty="0" smtClean="0">
                        <a:latin typeface="Cambria Math" panose="02040503050406030204" pitchFamily="18" charset="0"/>
                      </a:rPr>
                      <m:t>𝟏𝟎</m:t>
                    </m:r>
                    <m:r>
                      <a:rPr lang="en-US" altLang="zh-CN" sz="1600" b="1" i="1" dirty="0">
                        <a:latin typeface="Cambria Math" panose="02040503050406030204" pitchFamily="18" charset="0"/>
                      </a:rPr>
                      <m:t>%</m:t>
                    </m:r>
                  </m:oMath>
                </a14:m>
                <a:r>
                  <a:rPr lang="en-US" altLang="zh-CN" sz="1600" dirty="0"/>
                  <a:t> with </a:t>
                </a:r>
                <a14:m>
                  <m:oMath xmlns:m="http://schemas.openxmlformats.org/officeDocument/2006/math">
                    <m:r>
                      <a:rPr lang="en-US" altLang="zh-CN" sz="1600" b="1" i="1">
                        <a:latin typeface="Cambria Math" panose="02040503050406030204" pitchFamily="18" charset="0"/>
                      </a:rPr>
                      <m:t>×</m:t>
                    </m:r>
                    <m:r>
                      <a:rPr lang="en-US" altLang="zh-CN" sz="1600" b="1" i="1" smtClean="0">
                        <a:latin typeface="Cambria Math" panose="02040503050406030204" pitchFamily="18" charset="0"/>
                      </a:rPr>
                      <m:t>𝟑𝟎</m:t>
                    </m:r>
                  </m:oMath>
                </a14:m>
                <a:r>
                  <a:rPr lang="en-US" altLang="zh-CN" sz="1600" b="1" dirty="0"/>
                  <a:t> </a:t>
                </a:r>
                <a:r>
                  <a:rPr lang="en-US" altLang="zh-CN" sz="1600" dirty="0"/>
                  <a:t>speedup.</a:t>
                </a:r>
                <a:endParaRPr lang="zh-CN" altLang="en-US" sz="1600" dirty="0"/>
              </a:p>
            </p:txBody>
          </p:sp>
        </mc:Choice>
        <mc:Fallback xmlns="">
          <p:sp>
            <p:nvSpPr>
              <p:cNvPr id="3" name="内容占位符 2">
                <a:extLst>
                  <a:ext uri="{FF2B5EF4-FFF2-40B4-BE49-F238E27FC236}">
                    <a16:creationId xmlns:a16="http://schemas.microsoft.com/office/drawing/2014/main" id="{238A60F5-8408-40CA-A6A5-E4FA0B438568}"/>
                  </a:ext>
                </a:extLst>
              </p:cNvPr>
              <p:cNvSpPr>
                <a:spLocks noGrp="1" noRot="1" noChangeAspect="1" noMove="1" noResize="1" noEditPoints="1" noAdjustHandles="1" noChangeArrowheads="1" noChangeShapeType="1" noTextEdit="1"/>
              </p:cNvSpPr>
              <p:nvPr>
                <p:ph sz="quarter" idx="1"/>
              </p:nvPr>
            </p:nvSpPr>
            <p:spPr>
              <a:xfrm>
                <a:off x="457200" y="1600200"/>
                <a:ext cx="7696200" cy="4873752"/>
              </a:xfrm>
              <a:blipFill>
                <a:blip r:embed="rId2"/>
                <a:stretch>
                  <a:fillRect t="-375"/>
                </a:stretch>
              </a:blipFill>
            </p:spPr>
            <p:txBody>
              <a:bodyPr/>
              <a:lstStyle/>
              <a:p>
                <a:r>
                  <a:rPr lang="zh-CN" altLang="en-US">
                    <a:noFill/>
                  </a:rPr>
                  <a:t> </a:t>
                </a:r>
              </a:p>
            </p:txBody>
          </p:sp>
        </mc:Fallback>
      </mc:AlternateContent>
      <p:sp>
        <p:nvSpPr>
          <p:cNvPr id="4" name="Slide Number Placeholder 22">
            <a:extLst>
              <a:ext uri="{FF2B5EF4-FFF2-40B4-BE49-F238E27FC236}">
                <a16:creationId xmlns:a16="http://schemas.microsoft.com/office/drawing/2014/main" id="{C04AEC9B-3CD5-4796-8CB5-FCAC44D15690}"/>
              </a:ext>
            </a:extLst>
          </p:cNvPr>
          <p:cNvSpPr>
            <a:spLocks noGrp="1"/>
          </p:cNvSpPr>
          <p:nvPr>
            <p:ph type="sldNum" sz="quarter" idx="15"/>
          </p:nvPr>
        </p:nvSpPr>
        <p:spPr>
          <a:xfrm>
            <a:off x="8129016" y="5734050"/>
            <a:ext cx="609600" cy="521208"/>
          </a:xfrm>
        </p:spPr>
        <p:txBody>
          <a:bodyPr/>
          <a:lstStyle/>
          <a:p>
            <a:fld id="{B6F15528-21DE-4FAA-801E-634DDDAF4B2B}" type="slidenum">
              <a:rPr lang="en-US" smtClean="0"/>
              <a:pPr/>
              <a:t>27</a:t>
            </a:fld>
            <a:endParaRPr lang="en-US"/>
          </a:p>
        </p:txBody>
      </p:sp>
      <p:pic>
        <p:nvPicPr>
          <p:cNvPr id="22" name="图片 21">
            <a:extLst>
              <a:ext uri="{FF2B5EF4-FFF2-40B4-BE49-F238E27FC236}">
                <a16:creationId xmlns:a16="http://schemas.microsoft.com/office/drawing/2014/main" id="{9D442457-5B7F-4A8D-9C94-F1309A8EFE35}"/>
              </a:ext>
            </a:extLst>
          </p:cNvPr>
          <p:cNvPicPr>
            <a:picLocks noChangeAspect="1"/>
          </p:cNvPicPr>
          <p:nvPr/>
        </p:nvPicPr>
        <p:blipFill>
          <a:blip r:embed="rId3"/>
          <a:stretch>
            <a:fillRect/>
          </a:stretch>
        </p:blipFill>
        <p:spPr>
          <a:xfrm>
            <a:off x="1143000" y="2209800"/>
            <a:ext cx="5791200" cy="1278238"/>
          </a:xfrm>
          <a:prstGeom prst="rect">
            <a:avLst/>
          </a:prstGeom>
        </p:spPr>
      </p:pic>
      <p:pic>
        <p:nvPicPr>
          <p:cNvPr id="28" name="图片 27">
            <a:extLst>
              <a:ext uri="{FF2B5EF4-FFF2-40B4-BE49-F238E27FC236}">
                <a16:creationId xmlns:a16="http://schemas.microsoft.com/office/drawing/2014/main" id="{2F3EADFF-BEAC-497C-A74D-4DC91C36FFC2}"/>
              </a:ext>
            </a:extLst>
          </p:cNvPr>
          <p:cNvPicPr>
            <a:picLocks noChangeAspect="1"/>
          </p:cNvPicPr>
          <p:nvPr/>
        </p:nvPicPr>
        <p:blipFill>
          <a:blip r:embed="rId4"/>
          <a:stretch>
            <a:fillRect/>
          </a:stretch>
        </p:blipFill>
        <p:spPr>
          <a:xfrm>
            <a:off x="567301" y="4689239"/>
            <a:ext cx="7391400" cy="1412315"/>
          </a:xfrm>
          <a:prstGeom prst="rect">
            <a:avLst/>
          </a:prstGeom>
        </p:spPr>
      </p:pic>
    </p:spTree>
    <p:extLst>
      <p:ext uri="{BB962C8B-B14F-4D97-AF65-F5344CB8AC3E}">
        <p14:creationId xmlns:p14="http://schemas.microsoft.com/office/powerpoint/2010/main" val="1154885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sz="2800" dirty="0"/>
              <a:t>Direct Mapping by Large-Scale Deep Learning Models</a:t>
            </a:r>
            <a:endParaRPr lang="en-US" altLang="zh-CN" dirty="0"/>
          </a:p>
        </p:txBody>
      </p:sp>
      <p:sp>
        <p:nvSpPr>
          <p:cNvPr id="3" name="Text Placeholder 2"/>
          <p:cNvSpPr>
            <a:spLocks noGrp="1"/>
          </p:cNvSpPr>
          <p:nvPr>
            <p:ph type="body" idx="1"/>
          </p:nvPr>
        </p:nvSpPr>
        <p:spPr>
          <a:xfrm>
            <a:off x="2133600" y="5010150"/>
            <a:ext cx="6629400" cy="1695450"/>
          </a:xfrm>
        </p:spPr>
        <p:txBody>
          <a:bodyPr>
            <a:normAutofit fontScale="92500" lnSpcReduction="20000"/>
          </a:bodyPr>
          <a:lstStyle/>
          <a:p>
            <a:r>
              <a:rPr lang="en-US" altLang="zh-CN" sz="1600" b="0" dirty="0"/>
              <a:t>Jointly with </a:t>
            </a:r>
          </a:p>
          <a:p>
            <a:pPr marL="285750" indent="-285750">
              <a:buFont typeface="Arial" panose="020B0604020202020204" pitchFamily="34" charset="0"/>
              <a:buChar char="•"/>
            </a:pPr>
            <a:r>
              <a:rPr lang="en-US" altLang="zh-CN" sz="1600" b="0" dirty="0"/>
              <a:t>Huawei </a:t>
            </a:r>
            <a:r>
              <a:rPr lang="en-US" altLang="zh-CN" sz="1600" b="0" dirty="0" err="1"/>
              <a:t>MindSpore</a:t>
            </a:r>
            <a:r>
              <a:rPr lang="en-US" altLang="zh-CN" sz="1600" b="0" dirty="0"/>
              <a:t> AI + Scientific Computing team</a:t>
            </a:r>
          </a:p>
          <a:p>
            <a:pPr marL="285750" indent="-285750">
              <a:buFont typeface="Arial" panose="020B0604020202020204" pitchFamily="34" charset="0"/>
              <a:buChar char="•"/>
            </a:pPr>
            <a:r>
              <a:rPr lang="en-US" altLang="zh-CN" sz="1600" b="0" dirty="0"/>
              <a:t>Shanghai Aircraft Design and Research Institute, The Commercial Aircraft Corporation of China</a:t>
            </a:r>
          </a:p>
          <a:p>
            <a:pPr marL="285750" indent="-285750">
              <a:buFont typeface="Arial" panose="020B0604020202020204" pitchFamily="34" charset="0"/>
              <a:buChar char="•"/>
            </a:pPr>
            <a:r>
              <a:rPr lang="en-US" altLang="zh-CN" sz="1600" b="0" dirty="0"/>
              <a:t>Z. Deng, et al., </a:t>
            </a:r>
            <a:r>
              <a:rPr lang="en-US" altLang="zh-CN" sz="1600" b="0" i="1" dirty="0"/>
              <a:t>Prediction of transonic flow over supercritical airfoils using geometric-encoding and deep-learning strategies</a:t>
            </a:r>
            <a:r>
              <a:rPr lang="en-US" altLang="zh-CN" sz="1600" b="0" dirty="0"/>
              <a:t>, Physics of Fluids, </a:t>
            </a:r>
            <a:r>
              <a:rPr lang="en-US" altLang="zh-CN" b="0" dirty="0"/>
              <a:t>DOI: 10.1063/5.0155383,</a:t>
            </a:r>
            <a:r>
              <a:rPr lang="en-US" altLang="zh-CN" sz="1600" b="0" dirty="0"/>
              <a:t> 2023 (arXiv:2303.03695).</a:t>
            </a:r>
          </a:p>
        </p:txBody>
      </p:sp>
    </p:spTree>
    <p:extLst>
      <p:ext uri="{BB962C8B-B14F-4D97-AF65-F5344CB8AC3E}">
        <p14:creationId xmlns:p14="http://schemas.microsoft.com/office/powerpoint/2010/main" val="398768111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00446C5-9EE7-407E-979A-E1C2618A6034}"/>
              </a:ext>
            </a:extLst>
          </p:cNvPr>
          <p:cNvSpPr>
            <a:spLocks noGrp="1"/>
          </p:cNvSpPr>
          <p:nvPr>
            <p:ph type="title"/>
          </p:nvPr>
        </p:nvSpPr>
        <p:spPr/>
        <p:txBody>
          <a:bodyPr/>
          <a:lstStyle/>
          <a:p>
            <a:r>
              <a:rPr lang="en-US" altLang="zh-CN" dirty="0"/>
              <a:t>Accelerating Fluid Simulation for Aircraft Design</a:t>
            </a:r>
            <a:endParaRPr lang="zh-CN" altLang="en-US" dirty="0"/>
          </a:p>
        </p:txBody>
      </p:sp>
      <p:sp>
        <p:nvSpPr>
          <p:cNvPr id="6" name="矩形 5">
            <a:extLst>
              <a:ext uri="{FF2B5EF4-FFF2-40B4-BE49-F238E27FC236}">
                <a16:creationId xmlns:a16="http://schemas.microsoft.com/office/drawing/2014/main" id="{A84F3DB2-587F-411D-BDB1-A42345AD1535}"/>
              </a:ext>
            </a:extLst>
          </p:cNvPr>
          <p:cNvSpPr/>
          <p:nvPr/>
        </p:nvSpPr>
        <p:spPr>
          <a:xfrm>
            <a:off x="1752600" y="5486400"/>
            <a:ext cx="5410200" cy="861774"/>
          </a:xfrm>
          <a:prstGeom prst="rect">
            <a:avLst/>
          </a:prstGeom>
        </p:spPr>
        <p:txBody>
          <a:bodyPr wrap="square">
            <a:spAutoFit/>
          </a:bodyPr>
          <a:lstStyle/>
          <a:p>
            <a:pPr algn="ctr"/>
            <a:r>
              <a:rPr lang="en-US" altLang="zh-CN" sz="1400" dirty="0"/>
              <a:t>Joint work with:</a:t>
            </a:r>
          </a:p>
          <a:p>
            <a:pPr marL="285750" indent="-285750" algn="ctr">
              <a:buFont typeface="Arial" panose="020B0604020202020204" pitchFamily="34" charset="0"/>
              <a:buChar char="•"/>
            </a:pPr>
            <a:r>
              <a:rPr lang="en-US" altLang="zh-CN" sz="1200" dirty="0"/>
              <a:t>Huawei </a:t>
            </a:r>
            <a:r>
              <a:rPr lang="en-US" altLang="zh-CN" sz="1200" dirty="0" err="1"/>
              <a:t>MindSpore</a:t>
            </a:r>
            <a:r>
              <a:rPr lang="en-US" altLang="zh-CN" sz="1200" dirty="0"/>
              <a:t> AI + Scientific Computing team</a:t>
            </a:r>
          </a:p>
          <a:p>
            <a:pPr marL="285750" indent="-285750" algn="ctr">
              <a:buFont typeface="Arial" panose="020B0604020202020204" pitchFamily="34" charset="0"/>
              <a:buChar char="•"/>
            </a:pPr>
            <a:r>
              <a:rPr lang="en-US" altLang="zh-CN" sz="1200" dirty="0"/>
              <a:t>Shanghai Aircraft Design and Research Institute, The Commercial Aircraft Corporation of China</a:t>
            </a:r>
          </a:p>
        </p:txBody>
      </p:sp>
      <p:pic>
        <p:nvPicPr>
          <p:cNvPr id="7" name="东方翼风">
            <a:hlinkClick r:id="" action="ppaction://media"/>
            <a:extLst>
              <a:ext uri="{FF2B5EF4-FFF2-40B4-BE49-F238E27FC236}">
                <a16:creationId xmlns:a16="http://schemas.microsoft.com/office/drawing/2014/main" id="{95090ED9-C62E-496F-A999-AF189B2AEE3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04800" y="1600200"/>
            <a:ext cx="8237838" cy="3810000"/>
          </a:xfrm>
          <a:prstGeom prst="rect">
            <a:avLst/>
          </a:prstGeom>
        </p:spPr>
      </p:pic>
      <p:sp>
        <p:nvSpPr>
          <p:cNvPr id="5" name="Slide Number Placeholder 22">
            <a:extLst>
              <a:ext uri="{FF2B5EF4-FFF2-40B4-BE49-F238E27FC236}">
                <a16:creationId xmlns:a16="http://schemas.microsoft.com/office/drawing/2014/main" id="{4D7AC968-7649-42B7-B5D2-A0F2664179D8}"/>
              </a:ext>
            </a:extLst>
          </p:cNvPr>
          <p:cNvSpPr>
            <a:spLocks noGrp="1"/>
          </p:cNvSpPr>
          <p:nvPr>
            <p:ph type="sldNum" sz="quarter" idx="15"/>
          </p:nvPr>
        </p:nvSpPr>
        <p:spPr>
          <a:xfrm>
            <a:off x="8129016" y="5734050"/>
            <a:ext cx="609600" cy="521208"/>
          </a:xfrm>
        </p:spPr>
        <p:txBody>
          <a:bodyPr/>
          <a:lstStyle/>
          <a:p>
            <a:fld id="{B6F15528-21DE-4FAA-801E-634DDDAF4B2B}" type="slidenum">
              <a:rPr lang="en-US" smtClean="0"/>
              <a:pPr/>
              <a:t>29</a:t>
            </a:fld>
            <a:endParaRPr lang="en-US" dirty="0"/>
          </a:p>
        </p:txBody>
      </p:sp>
    </p:spTree>
    <p:extLst>
      <p:ext uri="{BB962C8B-B14F-4D97-AF65-F5344CB8AC3E}">
        <p14:creationId xmlns:p14="http://schemas.microsoft.com/office/powerpoint/2010/main" val="2290897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2368"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a:t>Overview</a:t>
            </a:r>
            <a:endParaRPr lang="zh-CN" altLang="en-US" dirty="0"/>
          </a:p>
        </p:txBody>
      </p:sp>
      <p:sp>
        <p:nvSpPr>
          <p:cNvPr id="3" name="Text Placeholder 2"/>
          <p:cNvSpPr>
            <a:spLocks noGrp="1"/>
          </p:cNvSpPr>
          <p:nvPr>
            <p:ph type="body" idx="1"/>
          </p:nvPr>
        </p:nvSpPr>
        <p:spPr/>
        <p:txBody>
          <a:bodyPr/>
          <a:lstStyle/>
          <a:p>
            <a:r>
              <a:rPr lang="en-US" altLang="zh-CN" dirty="0"/>
              <a:t>A brief literature review</a:t>
            </a:r>
            <a:endParaRPr lang="zh-CN" altLang="en-US" dirty="0"/>
          </a:p>
        </p:txBody>
      </p:sp>
    </p:spTree>
    <p:extLst>
      <p:ext uri="{BB962C8B-B14F-4D97-AF65-F5344CB8AC3E}">
        <p14:creationId xmlns:p14="http://schemas.microsoft.com/office/powerpoint/2010/main" val="322813615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3984275-D44A-4119-B5A8-8A875AE2C98C}"/>
              </a:ext>
            </a:extLst>
          </p:cNvPr>
          <p:cNvSpPr>
            <a:spLocks noGrp="1"/>
          </p:cNvSpPr>
          <p:nvPr>
            <p:ph type="title"/>
          </p:nvPr>
        </p:nvSpPr>
        <p:spPr/>
        <p:txBody>
          <a:bodyPr/>
          <a:lstStyle/>
          <a:p>
            <a:r>
              <a:rPr lang="en-US" altLang="zh-CN" dirty="0"/>
              <a:t>Background of the Project</a:t>
            </a:r>
            <a:endParaRPr lang="zh-CN" altLang="en-US" dirty="0"/>
          </a:p>
        </p:txBody>
      </p:sp>
      <p:sp>
        <p:nvSpPr>
          <p:cNvPr id="4" name="Slide Number Placeholder 22">
            <a:extLst>
              <a:ext uri="{FF2B5EF4-FFF2-40B4-BE49-F238E27FC236}">
                <a16:creationId xmlns:a16="http://schemas.microsoft.com/office/drawing/2014/main" id="{C04AEC9B-3CD5-4796-8CB5-FCAC44D15690}"/>
              </a:ext>
            </a:extLst>
          </p:cNvPr>
          <p:cNvSpPr>
            <a:spLocks noGrp="1"/>
          </p:cNvSpPr>
          <p:nvPr>
            <p:ph type="sldNum" sz="quarter" idx="15"/>
          </p:nvPr>
        </p:nvSpPr>
        <p:spPr>
          <a:xfrm>
            <a:off x="8129016" y="5734050"/>
            <a:ext cx="609600" cy="521208"/>
          </a:xfrm>
        </p:spPr>
        <p:txBody>
          <a:bodyPr/>
          <a:lstStyle/>
          <a:p>
            <a:fld id="{B6F15528-21DE-4FAA-801E-634DDDAF4B2B}" type="slidenum">
              <a:rPr lang="en-US" smtClean="0"/>
              <a:pPr/>
              <a:t>30</a:t>
            </a:fld>
            <a:endParaRPr lang="en-US"/>
          </a:p>
        </p:txBody>
      </p:sp>
      <p:pic>
        <p:nvPicPr>
          <p:cNvPr id="16" name="图片 15">
            <a:extLst>
              <a:ext uri="{FF2B5EF4-FFF2-40B4-BE49-F238E27FC236}">
                <a16:creationId xmlns:a16="http://schemas.microsoft.com/office/drawing/2014/main" id="{A418BF85-3CA9-4587-B27C-E0EAC772BD01}"/>
              </a:ext>
            </a:extLst>
          </p:cNvPr>
          <p:cNvPicPr>
            <a:picLocks noChangeAspect="1"/>
          </p:cNvPicPr>
          <p:nvPr/>
        </p:nvPicPr>
        <p:blipFill>
          <a:blip r:embed="rId3"/>
          <a:stretch>
            <a:fillRect/>
          </a:stretch>
        </p:blipFill>
        <p:spPr>
          <a:xfrm>
            <a:off x="381000" y="1676400"/>
            <a:ext cx="8077200" cy="3773470"/>
          </a:xfrm>
          <a:prstGeom prst="rect">
            <a:avLst/>
          </a:prstGeom>
        </p:spPr>
      </p:pic>
    </p:spTree>
    <p:extLst>
      <p:ext uri="{BB962C8B-B14F-4D97-AF65-F5344CB8AC3E}">
        <p14:creationId xmlns:p14="http://schemas.microsoft.com/office/powerpoint/2010/main" val="138706860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3984275-D44A-4119-B5A8-8A875AE2C98C}"/>
              </a:ext>
            </a:extLst>
          </p:cNvPr>
          <p:cNvSpPr>
            <a:spLocks noGrp="1"/>
          </p:cNvSpPr>
          <p:nvPr>
            <p:ph type="title"/>
          </p:nvPr>
        </p:nvSpPr>
        <p:spPr/>
        <p:txBody>
          <a:bodyPr/>
          <a:lstStyle/>
          <a:p>
            <a:r>
              <a:rPr lang="en-US" altLang="zh-CN" dirty="0"/>
              <a:t>Methodology</a:t>
            </a:r>
            <a:endParaRPr lang="zh-CN" altLang="en-US" dirty="0"/>
          </a:p>
        </p:txBody>
      </p:sp>
      <p:sp>
        <p:nvSpPr>
          <p:cNvPr id="4" name="Slide Number Placeholder 22">
            <a:extLst>
              <a:ext uri="{FF2B5EF4-FFF2-40B4-BE49-F238E27FC236}">
                <a16:creationId xmlns:a16="http://schemas.microsoft.com/office/drawing/2014/main" id="{C04AEC9B-3CD5-4796-8CB5-FCAC44D15690}"/>
              </a:ext>
            </a:extLst>
          </p:cNvPr>
          <p:cNvSpPr>
            <a:spLocks noGrp="1"/>
          </p:cNvSpPr>
          <p:nvPr>
            <p:ph type="sldNum" sz="quarter" idx="15"/>
          </p:nvPr>
        </p:nvSpPr>
        <p:spPr>
          <a:xfrm>
            <a:off x="8129016" y="5734050"/>
            <a:ext cx="609600" cy="521208"/>
          </a:xfrm>
        </p:spPr>
        <p:txBody>
          <a:bodyPr/>
          <a:lstStyle/>
          <a:p>
            <a:fld id="{B6F15528-21DE-4FAA-801E-634DDDAF4B2B}" type="slidenum">
              <a:rPr lang="en-US" smtClean="0"/>
              <a:pPr/>
              <a:t>31</a:t>
            </a:fld>
            <a:endParaRPr lang="en-US"/>
          </a:p>
        </p:txBody>
      </p:sp>
      <p:pic>
        <p:nvPicPr>
          <p:cNvPr id="3" name="图片 2">
            <a:extLst>
              <a:ext uri="{FF2B5EF4-FFF2-40B4-BE49-F238E27FC236}">
                <a16:creationId xmlns:a16="http://schemas.microsoft.com/office/drawing/2014/main" id="{4FD86B1E-4489-4D79-8DBF-23A90CF1CB0B}"/>
              </a:ext>
            </a:extLst>
          </p:cNvPr>
          <p:cNvPicPr>
            <a:picLocks noChangeAspect="1"/>
          </p:cNvPicPr>
          <p:nvPr/>
        </p:nvPicPr>
        <p:blipFill>
          <a:blip r:embed="rId2"/>
          <a:stretch>
            <a:fillRect/>
          </a:stretch>
        </p:blipFill>
        <p:spPr>
          <a:xfrm>
            <a:off x="405384" y="576044"/>
            <a:ext cx="8129016" cy="5748556"/>
          </a:xfrm>
          <a:prstGeom prst="rect">
            <a:avLst/>
          </a:prstGeom>
        </p:spPr>
      </p:pic>
    </p:spTree>
    <p:extLst>
      <p:ext uri="{BB962C8B-B14F-4D97-AF65-F5344CB8AC3E}">
        <p14:creationId xmlns:p14="http://schemas.microsoft.com/office/powerpoint/2010/main" val="154227847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标题 1">
                <a:extLst>
                  <a:ext uri="{FF2B5EF4-FFF2-40B4-BE49-F238E27FC236}">
                    <a16:creationId xmlns:a16="http://schemas.microsoft.com/office/drawing/2014/main" id="{33984275-D44A-4119-B5A8-8A875AE2C98C}"/>
                  </a:ext>
                </a:extLst>
              </p:cNvPr>
              <p:cNvSpPr>
                <a:spLocks noGrp="1"/>
              </p:cNvSpPr>
              <p:nvPr>
                <p:ph type="title"/>
              </p:nvPr>
            </p:nvSpPr>
            <p:spPr>
              <a:xfrm>
                <a:off x="457200" y="274638"/>
                <a:ext cx="7391400" cy="1143000"/>
              </a:xfrm>
            </p:spPr>
            <p:txBody>
              <a:bodyPr>
                <a:normAutofit/>
              </a:bodyPr>
              <a:lstStyle/>
              <a:p>
                <a:r>
                  <a:rPr lang="en-US" altLang="zh-CN" dirty="0"/>
                  <a:t>Results for </a:t>
                </a:r>
                <a:r>
                  <a:rPr lang="en-US" altLang="zh-CN" dirty="0">
                    <a:latin typeface="Microsoft YaHei" panose="020B0503020204020204" pitchFamily="34" charset="-122"/>
                    <a:ea typeface="Microsoft YaHei" panose="020B0503020204020204" pitchFamily="34" charset="-122"/>
                  </a:rPr>
                  <a:t>Different airfoils at </a:t>
                </a:r>
                <a14:m>
                  <m:oMath xmlns:m="http://schemas.openxmlformats.org/officeDocument/2006/math">
                    <m:r>
                      <m:rPr>
                        <m:sty m:val="p"/>
                      </m:rPr>
                      <a:rPr lang="en-US" altLang="zh-CN" i="0" dirty="0" smtClean="0">
                        <a:latin typeface="Cambria Math" panose="02040503050406030204" pitchFamily="18" charset="0"/>
                        <a:ea typeface="Microsoft YaHei" panose="020B0503020204020204" pitchFamily="34" charset="-122"/>
                      </a:rPr>
                      <m:t>AOA</m:t>
                    </m:r>
                    <m:r>
                      <a:rPr lang="en-US" altLang="zh-CN" i="1" dirty="0">
                        <a:latin typeface="Cambria Math" panose="02040503050406030204" pitchFamily="18" charset="0"/>
                        <a:ea typeface="Microsoft YaHei" panose="020B0503020204020204" pitchFamily="34" charset="-122"/>
                      </a:rPr>
                      <m:t>=</m:t>
                    </m:r>
                    <m:sSup>
                      <m:sSupPr>
                        <m:ctrlPr>
                          <a:rPr lang="en-US" altLang="zh-CN" b="0" i="1" dirty="0" smtClean="0">
                            <a:latin typeface="Cambria Math" panose="02040503050406030204" pitchFamily="18" charset="0"/>
                            <a:ea typeface="Microsoft YaHei" panose="020B0503020204020204" pitchFamily="34" charset="-122"/>
                          </a:rPr>
                        </m:ctrlPr>
                      </m:sSupPr>
                      <m:e>
                        <m:r>
                          <a:rPr lang="en-US" altLang="zh-CN" i="1" dirty="0" smtClean="0">
                            <a:latin typeface="Cambria Math" panose="02040503050406030204" pitchFamily="18" charset="0"/>
                            <a:ea typeface="Microsoft YaHei" panose="020B0503020204020204" pitchFamily="34" charset="-122"/>
                          </a:rPr>
                          <m:t>3.3</m:t>
                        </m:r>
                      </m:e>
                      <m:sup>
                        <m:r>
                          <a:rPr lang="en-US" altLang="zh-CN" b="0" i="1" dirty="0" smtClean="0">
                            <a:latin typeface="Cambria Math" panose="02040503050406030204" pitchFamily="18" charset="0"/>
                            <a:ea typeface="Microsoft YaHei" panose="020B0503020204020204" pitchFamily="34" charset="-122"/>
                          </a:rPr>
                          <m:t>∘</m:t>
                        </m:r>
                      </m:sup>
                    </m:sSup>
                  </m:oMath>
                </a14:m>
                <a:endParaRPr lang="zh-CN" altLang="en-US" dirty="0"/>
              </a:p>
            </p:txBody>
          </p:sp>
        </mc:Choice>
        <mc:Fallback xmlns="">
          <p:sp>
            <p:nvSpPr>
              <p:cNvPr id="2" name="标题 1">
                <a:extLst>
                  <a:ext uri="{FF2B5EF4-FFF2-40B4-BE49-F238E27FC236}">
                    <a16:creationId xmlns:a16="http://schemas.microsoft.com/office/drawing/2014/main" id="{33984275-D44A-4119-B5A8-8A875AE2C98C}"/>
                  </a:ext>
                </a:extLst>
              </p:cNvPr>
              <p:cNvSpPr>
                <a:spLocks noGrp="1" noRot="1" noChangeAspect="1" noMove="1" noResize="1" noEditPoints="1" noAdjustHandles="1" noChangeArrowheads="1" noChangeShapeType="1" noTextEdit="1"/>
              </p:cNvSpPr>
              <p:nvPr>
                <p:ph type="title"/>
              </p:nvPr>
            </p:nvSpPr>
            <p:spPr>
              <a:xfrm>
                <a:off x="457200" y="274638"/>
                <a:ext cx="7391400" cy="1143000"/>
              </a:xfrm>
              <a:blipFill>
                <a:blip r:embed="rId2"/>
                <a:stretch>
                  <a:fillRect l="-1896"/>
                </a:stretch>
              </a:blipFill>
            </p:spPr>
            <p:txBody>
              <a:bodyPr/>
              <a:lstStyle/>
              <a:p>
                <a:r>
                  <a:rPr lang="zh-CN" altLang="en-US">
                    <a:noFill/>
                  </a:rPr>
                  <a:t> </a:t>
                </a:r>
              </a:p>
            </p:txBody>
          </p:sp>
        </mc:Fallback>
      </mc:AlternateContent>
      <p:sp>
        <p:nvSpPr>
          <p:cNvPr id="4" name="Slide Number Placeholder 22">
            <a:extLst>
              <a:ext uri="{FF2B5EF4-FFF2-40B4-BE49-F238E27FC236}">
                <a16:creationId xmlns:a16="http://schemas.microsoft.com/office/drawing/2014/main" id="{C04AEC9B-3CD5-4796-8CB5-FCAC44D15690}"/>
              </a:ext>
            </a:extLst>
          </p:cNvPr>
          <p:cNvSpPr>
            <a:spLocks noGrp="1"/>
          </p:cNvSpPr>
          <p:nvPr>
            <p:ph type="sldNum" sz="quarter" idx="15"/>
          </p:nvPr>
        </p:nvSpPr>
        <p:spPr>
          <a:xfrm>
            <a:off x="8129016" y="5734050"/>
            <a:ext cx="609600" cy="521208"/>
          </a:xfrm>
        </p:spPr>
        <p:txBody>
          <a:bodyPr/>
          <a:lstStyle/>
          <a:p>
            <a:fld id="{B6F15528-21DE-4FAA-801E-634DDDAF4B2B}" type="slidenum">
              <a:rPr lang="en-US" smtClean="0"/>
              <a:pPr/>
              <a:t>32</a:t>
            </a:fld>
            <a:endParaRPr lang="en-US"/>
          </a:p>
        </p:txBody>
      </p:sp>
      <p:pic>
        <p:nvPicPr>
          <p:cNvPr id="5" name="内容占位符 21">
            <a:extLst>
              <a:ext uri="{FF2B5EF4-FFF2-40B4-BE49-F238E27FC236}">
                <a16:creationId xmlns:a16="http://schemas.microsoft.com/office/drawing/2014/main" id="{211F4297-7F1B-433D-8414-A483B96CE152}"/>
              </a:ext>
            </a:extLst>
          </p:cNvPr>
          <p:cNvPicPr>
            <a:picLocks noGrp="1" noChangeAspect="1"/>
          </p:cNvPicPr>
          <p:nvPr>
            <p:ph idx="1"/>
          </p:nvPr>
        </p:nvPicPr>
        <p:blipFill>
          <a:blip r:embed="rId3"/>
          <a:stretch>
            <a:fillRect/>
          </a:stretch>
        </p:blipFill>
        <p:spPr>
          <a:xfrm>
            <a:off x="304800" y="1600200"/>
            <a:ext cx="8229600" cy="4114800"/>
          </a:xfrm>
        </p:spPr>
      </p:pic>
      <mc:AlternateContent xmlns:mc="http://schemas.openxmlformats.org/markup-compatibility/2006" xmlns:a14="http://schemas.microsoft.com/office/drawing/2010/main">
        <mc:Choice Requires="a14">
          <p:sp>
            <p:nvSpPr>
              <p:cNvPr id="6" name="文本框 5">
                <a:extLst>
                  <a:ext uri="{FF2B5EF4-FFF2-40B4-BE49-F238E27FC236}">
                    <a16:creationId xmlns:a16="http://schemas.microsoft.com/office/drawing/2014/main" id="{E74B1A53-2909-4A15-B0E2-0CB0D4BA424B}"/>
                  </a:ext>
                </a:extLst>
              </p:cNvPr>
              <p:cNvSpPr txBox="1"/>
              <p:nvPr/>
            </p:nvSpPr>
            <p:spPr>
              <a:xfrm>
                <a:off x="1376147" y="5180678"/>
                <a:ext cx="1045479" cy="338554"/>
              </a:xfrm>
              <a:prstGeom prst="rect">
                <a:avLst/>
              </a:prstGeom>
              <a:noFill/>
            </p:spPr>
            <p:txBody>
              <a:bodyPr wrap="none" rtlCol="0">
                <a:spAutoFit/>
              </a:bodyPr>
              <a:lstStyle/>
              <a:p>
                <a14:m>
                  <m:oMath xmlns:m="http://schemas.openxmlformats.org/officeDocument/2006/math">
                    <m:r>
                      <a:rPr lang="en-US" altLang="zh-CN" sz="1600" b="0" i="1" smtClean="0">
                        <a:latin typeface="Cambria Math" panose="02040503050406030204" pitchFamily="18" charset="0"/>
                      </a:rPr>
                      <m:t>∼</m:t>
                    </m:r>
                  </m:oMath>
                </a14:m>
                <a:r>
                  <a:rPr lang="en-US" altLang="zh-CN" sz="1600" dirty="0"/>
                  <a:t> 10 min</a:t>
                </a:r>
                <a:endParaRPr lang="zh-CN" altLang="en-US" sz="1600" dirty="0"/>
              </a:p>
            </p:txBody>
          </p:sp>
        </mc:Choice>
        <mc:Fallback xmlns="">
          <p:sp>
            <p:nvSpPr>
              <p:cNvPr id="6" name="文本框 5">
                <a:extLst>
                  <a:ext uri="{FF2B5EF4-FFF2-40B4-BE49-F238E27FC236}">
                    <a16:creationId xmlns:a16="http://schemas.microsoft.com/office/drawing/2014/main" id="{E74B1A53-2909-4A15-B0E2-0CB0D4BA424B}"/>
                  </a:ext>
                </a:extLst>
              </p:cNvPr>
              <p:cNvSpPr txBox="1">
                <a:spLocks noRot="1" noChangeAspect="1" noMove="1" noResize="1" noEditPoints="1" noAdjustHandles="1" noChangeArrowheads="1" noChangeShapeType="1" noTextEdit="1"/>
              </p:cNvSpPr>
              <p:nvPr/>
            </p:nvSpPr>
            <p:spPr>
              <a:xfrm>
                <a:off x="1376147" y="5180678"/>
                <a:ext cx="1045479" cy="338554"/>
              </a:xfrm>
              <a:prstGeom prst="rect">
                <a:avLst/>
              </a:prstGeom>
              <a:blipFill>
                <a:blip r:embed="rId4"/>
                <a:stretch>
                  <a:fillRect t="-5455" r="-1754" b="-23636"/>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7" name="文本框 6">
                <a:extLst>
                  <a:ext uri="{FF2B5EF4-FFF2-40B4-BE49-F238E27FC236}">
                    <a16:creationId xmlns:a16="http://schemas.microsoft.com/office/drawing/2014/main" id="{9683728A-6671-4A77-9E46-CCFA53A05C2C}"/>
                  </a:ext>
                </a:extLst>
              </p:cNvPr>
              <p:cNvSpPr txBox="1"/>
              <p:nvPr/>
            </p:nvSpPr>
            <p:spPr>
              <a:xfrm>
                <a:off x="3736221" y="5193268"/>
                <a:ext cx="977447"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CN" sz="1600" i="1" smtClean="0">
                          <a:latin typeface="Cambria Math" panose="02040503050406030204" pitchFamily="18" charset="0"/>
                        </a:rPr>
                        <m:t>∼</m:t>
                      </m:r>
                      <m:r>
                        <a:rPr lang="en-US" altLang="zh-CN" sz="1600" b="0" i="1" smtClean="0">
                          <a:latin typeface="Cambria Math" panose="02040503050406030204" pitchFamily="18" charset="0"/>
                        </a:rPr>
                        <m:t>20 </m:t>
                      </m:r>
                      <m:r>
                        <m:rPr>
                          <m:sty m:val="p"/>
                        </m:rPr>
                        <a:rPr lang="en-US" altLang="zh-CN" sz="1600" b="0" i="0" smtClean="0">
                          <a:latin typeface="Cambria Math" panose="02040503050406030204" pitchFamily="18" charset="0"/>
                        </a:rPr>
                        <m:t>ms</m:t>
                      </m:r>
                    </m:oMath>
                  </m:oMathPara>
                </a14:m>
                <a:endParaRPr lang="zh-CN" altLang="en-US" sz="1600" dirty="0"/>
              </a:p>
            </p:txBody>
          </p:sp>
        </mc:Choice>
        <mc:Fallback xmlns="">
          <p:sp>
            <p:nvSpPr>
              <p:cNvPr id="7" name="文本框 6">
                <a:extLst>
                  <a:ext uri="{FF2B5EF4-FFF2-40B4-BE49-F238E27FC236}">
                    <a16:creationId xmlns:a16="http://schemas.microsoft.com/office/drawing/2014/main" id="{9683728A-6671-4A77-9E46-CCFA53A05C2C}"/>
                  </a:ext>
                </a:extLst>
              </p:cNvPr>
              <p:cNvSpPr txBox="1">
                <a:spLocks noRot="1" noChangeAspect="1" noMove="1" noResize="1" noEditPoints="1" noAdjustHandles="1" noChangeArrowheads="1" noChangeShapeType="1" noTextEdit="1"/>
              </p:cNvSpPr>
              <p:nvPr/>
            </p:nvSpPr>
            <p:spPr>
              <a:xfrm>
                <a:off x="3736221" y="5193268"/>
                <a:ext cx="977447" cy="338554"/>
              </a:xfrm>
              <a:prstGeom prst="rect">
                <a:avLst/>
              </a:prstGeom>
              <a:blipFill>
                <a:blip r:embed="rId5"/>
                <a:stretch>
                  <a:fillRect/>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197869237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标题 1">
                <a:extLst>
                  <a:ext uri="{FF2B5EF4-FFF2-40B4-BE49-F238E27FC236}">
                    <a16:creationId xmlns:a16="http://schemas.microsoft.com/office/drawing/2014/main" id="{33984275-D44A-4119-B5A8-8A875AE2C98C}"/>
                  </a:ext>
                </a:extLst>
              </p:cNvPr>
              <p:cNvSpPr>
                <a:spLocks noGrp="1"/>
              </p:cNvSpPr>
              <p:nvPr>
                <p:ph type="title"/>
              </p:nvPr>
            </p:nvSpPr>
            <p:spPr>
              <a:xfrm>
                <a:off x="457200" y="274638"/>
                <a:ext cx="7671816" cy="1143000"/>
              </a:xfrm>
            </p:spPr>
            <p:txBody>
              <a:bodyPr>
                <a:normAutofit/>
              </a:bodyPr>
              <a:lstStyle/>
              <a:p>
                <a:r>
                  <a:rPr lang="en-US" altLang="zh-CN" dirty="0"/>
                  <a:t>Results for </a:t>
                </a:r>
                <a:r>
                  <a:rPr lang="en-US" altLang="zh-CN" dirty="0">
                    <a:latin typeface="Microsoft YaHei" panose="020B0503020204020204" pitchFamily="34" charset="-122"/>
                    <a:ea typeface="Microsoft YaHei" panose="020B0503020204020204" pitchFamily="34" charset="-122"/>
                  </a:rPr>
                  <a:t>the Same airfoil at Different </a:t>
                </a:r>
                <a14:m>
                  <m:oMath xmlns:m="http://schemas.openxmlformats.org/officeDocument/2006/math">
                    <m:r>
                      <m:rPr>
                        <m:sty m:val="p"/>
                      </m:rPr>
                      <a:rPr lang="en-US" altLang="zh-CN" i="0" dirty="0" smtClean="0">
                        <a:latin typeface="Cambria Math" panose="02040503050406030204" pitchFamily="18" charset="0"/>
                        <a:ea typeface="Microsoft YaHei" panose="020B0503020204020204" pitchFamily="34" charset="-122"/>
                      </a:rPr>
                      <m:t>AOA</m:t>
                    </m:r>
                  </m:oMath>
                </a14:m>
                <a:endParaRPr lang="zh-CN" altLang="en-US" dirty="0"/>
              </a:p>
            </p:txBody>
          </p:sp>
        </mc:Choice>
        <mc:Fallback xmlns="">
          <p:sp>
            <p:nvSpPr>
              <p:cNvPr id="2" name="标题 1">
                <a:extLst>
                  <a:ext uri="{FF2B5EF4-FFF2-40B4-BE49-F238E27FC236}">
                    <a16:creationId xmlns:a16="http://schemas.microsoft.com/office/drawing/2014/main" id="{33984275-D44A-4119-B5A8-8A875AE2C98C}"/>
                  </a:ext>
                </a:extLst>
              </p:cNvPr>
              <p:cNvSpPr>
                <a:spLocks noGrp="1" noRot="1" noChangeAspect="1" noMove="1" noResize="1" noEditPoints="1" noAdjustHandles="1" noChangeArrowheads="1" noChangeShapeType="1" noTextEdit="1"/>
              </p:cNvSpPr>
              <p:nvPr>
                <p:ph type="title"/>
              </p:nvPr>
            </p:nvSpPr>
            <p:spPr>
              <a:xfrm>
                <a:off x="457200" y="274638"/>
                <a:ext cx="7671816" cy="1143000"/>
              </a:xfrm>
              <a:blipFill>
                <a:blip r:embed="rId4"/>
                <a:stretch>
                  <a:fillRect l="-1827" b="-16489"/>
                </a:stretch>
              </a:blipFill>
            </p:spPr>
            <p:txBody>
              <a:bodyPr/>
              <a:lstStyle/>
              <a:p>
                <a:r>
                  <a:rPr lang="zh-CN" altLang="en-US">
                    <a:noFill/>
                  </a:rPr>
                  <a:t> </a:t>
                </a:r>
              </a:p>
            </p:txBody>
          </p:sp>
        </mc:Fallback>
      </mc:AlternateContent>
      <p:sp>
        <p:nvSpPr>
          <p:cNvPr id="4" name="Slide Number Placeholder 22">
            <a:extLst>
              <a:ext uri="{FF2B5EF4-FFF2-40B4-BE49-F238E27FC236}">
                <a16:creationId xmlns:a16="http://schemas.microsoft.com/office/drawing/2014/main" id="{C04AEC9B-3CD5-4796-8CB5-FCAC44D15690}"/>
              </a:ext>
            </a:extLst>
          </p:cNvPr>
          <p:cNvSpPr>
            <a:spLocks noGrp="1"/>
          </p:cNvSpPr>
          <p:nvPr>
            <p:ph type="sldNum" sz="quarter" idx="15"/>
          </p:nvPr>
        </p:nvSpPr>
        <p:spPr>
          <a:xfrm>
            <a:off x="8129016" y="5734050"/>
            <a:ext cx="609600" cy="521208"/>
          </a:xfrm>
        </p:spPr>
        <p:txBody>
          <a:bodyPr/>
          <a:lstStyle/>
          <a:p>
            <a:fld id="{B6F15528-21DE-4FAA-801E-634DDDAF4B2B}" type="slidenum">
              <a:rPr lang="en-US" smtClean="0"/>
              <a:pPr/>
              <a:t>33</a:t>
            </a:fld>
            <a:endParaRPr lang="en-US"/>
          </a:p>
        </p:txBody>
      </p:sp>
      <p:pic>
        <p:nvPicPr>
          <p:cNvPr id="7" name="49_1">
            <a:hlinkClick r:id="" action="ppaction://media"/>
            <a:extLst>
              <a:ext uri="{FF2B5EF4-FFF2-40B4-BE49-F238E27FC236}">
                <a16:creationId xmlns:a16="http://schemas.microsoft.com/office/drawing/2014/main" id="{66C5D56F-C958-40A3-8416-5FF2FD80D0A0}"/>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3550" t="6302" r="13903" b="15430"/>
          <a:stretch/>
        </p:blipFill>
        <p:spPr>
          <a:xfrm>
            <a:off x="609600" y="1515072"/>
            <a:ext cx="7543800" cy="4023361"/>
          </a:xfrm>
          <a:prstGeom prst="rect">
            <a:avLst/>
          </a:prstGeom>
        </p:spPr>
      </p:pic>
      <mc:AlternateContent xmlns:mc="http://schemas.openxmlformats.org/markup-compatibility/2006" xmlns:a14="http://schemas.microsoft.com/office/drawing/2010/main">
        <mc:Choice Requires="a14">
          <p:sp>
            <p:nvSpPr>
              <p:cNvPr id="8" name="文本框 7">
                <a:extLst>
                  <a:ext uri="{FF2B5EF4-FFF2-40B4-BE49-F238E27FC236}">
                    <a16:creationId xmlns:a16="http://schemas.microsoft.com/office/drawing/2014/main" id="{41FA20AC-6A11-4BD9-A338-0B8C4395C194}"/>
                  </a:ext>
                </a:extLst>
              </p:cNvPr>
              <p:cNvSpPr txBox="1"/>
              <p:nvPr/>
            </p:nvSpPr>
            <p:spPr>
              <a:xfrm>
                <a:off x="1376147" y="5516256"/>
                <a:ext cx="1045479" cy="338554"/>
              </a:xfrm>
              <a:prstGeom prst="rect">
                <a:avLst/>
              </a:prstGeom>
              <a:noFill/>
            </p:spPr>
            <p:txBody>
              <a:bodyPr wrap="none" rtlCol="0">
                <a:spAutoFit/>
              </a:bodyPr>
              <a:lstStyle/>
              <a:p>
                <a14:m>
                  <m:oMath xmlns:m="http://schemas.openxmlformats.org/officeDocument/2006/math">
                    <m:r>
                      <a:rPr lang="en-US" altLang="zh-CN" sz="1600" b="0" i="1" smtClean="0">
                        <a:latin typeface="Cambria Math" panose="02040503050406030204" pitchFamily="18" charset="0"/>
                      </a:rPr>
                      <m:t>∼</m:t>
                    </m:r>
                  </m:oMath>
                </a14:m>
                <a:r>
                  <a:rPr lang="en-US" altLang="zh-CN" sz="1600" dirty="0"/>
                  <a:t> 10 min</a:t>
                </a:r>
                <a:endParaRPr lang="zh-CN" altLang="en-US" sz="1600" dirty="0"/>
              </a:p>
            </p:txBody>
          </p:sp>
        </mc:Choice>
        <mc:Fallback xmlns="">
          <p:sp>
            <p:nvSpPr>
              <p:cNvPr id="8" name="文本框 7">
                <a:extLst>
                  <a:ext uri="{FF2B5EF4-FFF2-40B4-BE49-F238E27FC236}">
                    <a16:creationId xmlns:a16="http://schemas.microsoft.com/office/drawing/2014/main" id="{41FA20AC-6A11-4BD9-A338-0B8C4395C194}"/>
                  </a:ext>
                </a:extLst>
              </p:cNvPr>
              <p:cNvSpPr txBox="1">
                <a:spLocks noRot="1" noChangeAspect="1" noMove="1" noResize="1" noEditPoints="1" noAdjustHandles="1" noChangeArrowheads="1" noChangeShapeType="1" noTextEdit="1"/>
              </p:cNvSpPr>
              <p:nvPr/>
            </p:nvSpPr>
            <p:spPr>
              <a:xfrm>
                <a:off x="1376147" y="5516256"/>
                <a:ext cx="1045479" cy="338554"/>
              </a:xfrm>
              <a:prstGeom prst="rect">
                <a:avLst/>
              </a:prstGeom>
              <a:blipFill>
                <a:blip r:embed="rId6"/>
                <a:stretch>
                  <a:fillRect t="-5455" r="-1754" b="-23636"/>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9" name="文本框 8">
                <a:extLst>
                  <a:ext uri="{FF2B5EF4-FFF2-40B4-BE49-F238E27FC236}">
                    <a16:creationId xmlns:a16="http://schemas.microsoft.com/office/drawing/2014/main" id="{879CD38C-3008-46FD-A8EA-F752D9B5075A}"/>
                  </a:ext>
                </a:extLst>
              </p:cNvPr>
              <p:cNvSpPr txBox="1"/>
              <p:nvPr/>
            </p:nvSpPr>
            <p:spPr>
              <a:xfrm>
                <a:off x="3736221" y="5528846"/>
                <a:ext cx="977447"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CN" sz="1600" i="1" smtClean="0">
                          <a:latin typeface="Cambria Math" panose="02040503050406030204" pitchFamily="18" charset="0"/>
                        </a:rPr>
                        <m:t>∼</m:t>
                      </m:r>
                      <m:r>
                        <a:rPr lang="en-US" altLang="zh-CN" sz="1600" b="0" i="1" smtClean="0">
                          <a:latin typeface="Cambria Math" panose="02040503050406030204" pitchFamily="18" charset="0"/>
                        </a:rPr>
                        <m:t>20 </m:t>
                      </m:r>
                      <m:r>
                        <m:rPr>
                          <m:sty m:val="p"/>
                        </m:rPr>
                        <a:rPr lang="en-US" altLang="zh-CN" sz="1600" b="0" i="0" smtClean="0">
                          <a:latin typeface="Cambria Math" panose="02040503050406030204" pitchFamily="18" charset="0"/>
                        </a:rPr>
                        <m:t>ms</m:t>
                      </m:r>
                    </m:oMath>
                  </m:oMathPara>
                </a14:m>
                <a:endParaRPr lang="zh-CN" altLang="en-US" sz="1600" dirty="0"/>
              </a:p>
            </p:txBody>
          </p:sp>
        </mc:Choice>
        <mc:Fallback xmlns="">
          <p:sp>
            <p:nvSpPr>
              <p:cNvPr id="9" name="文本框 8">
                <a:extLst>
                  <a:ext uri="{FF2B5EF4-FFF2-40B4-BE49-F238E27FC236}">
                    <a16:creationId xmlns:a16="http://schemas.microsoft.com/office/drawing/2014/main" id="{879CD38C-3008-46FD-A8EA-F752D9B5075A}"/>
                  </a:ext>
                </a:extLst>
              </p:cNvPr>
              <p:cNvSpPr txBox="1">
                <a:spLocks noRot="1" noChangeAspect="1" noMove="1" noResize="1" noEditPoints="1" noAdjustHandles="1" noChangeArrowheads="1" noChangeShapeType="1" noTextEdit="1"/>
              </p:cNvSpPr>
              <p:nvPr/>
            </p:nvSpPr>
            <p:spPr>
              <a:xfrm>
                <a:off x="3736221" y="5528846"/>
                <a:ext cx="977447" cy="338554"/>
              </a:xfrm>
              <a:prstGeom prst="rect">
                <a:avLst/>
              </a:prstGeom>
              <a:blipFill>
                <a:blip r:embed="rId7"/>
                <a:stretch>
                  <a:fillRect/>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2266198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02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7"/>
                                        </p:tgtEl>
                                      </p:cBhvr>
                                    </p:cmd>
                                  </p:childTnLst>
                                </p:cTn>
                              </p:par>
                            </p:childTnLst>
                          </p:cTn>
                        </p:par>
                      </p:childTnLst>
                    </p:cTn>
                  </p:par>
                </p:childTnLst>
              </p:cTn>
              <p:nextCondLst>
                <p:cond evt="onClick" delay="0">
                  <p:tgtEl>
                    <p:spTgt spid="7"/>
                  </p:tgtEl>
                </p:cond>
              </p:nextCondLst>
            </p:seq>
            <p:video>
              <p:cMediaNode vol="80000">
                <p:cTn id="12" repeatCount="indefinite" fill="remove" display="0">
                  <p:stCondLst>
                    <p:cond delay="indefinite"/>
                  </p:stCondLst>
                </p:cTn>
                <p:tgtEl>
                  <p:spTgt spid="7"/>
                </p:tgtEl>
              </p:cMediaNode>
            </p:vide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3984275-D44A-4119-B5A8-8A875AE2C98C}"/>
              </a:ext>
            </a:extLst>
          </p:cNvPr>
          <p:cNvSpPr>
            <a:spLocks noGrp="1"/>
          </p:cNvSpPr>
          <p:nvPr>
            <p:ph type="title"/>
          </p:nvPr>
        </p:nvSpPr>
        <p:spPr/>
        <p:txBody>
          <a:bodyPr>
            <a:normAutofit/>
          </a:bodyPr>
          <a:lstStyle/>
          <a:p>
            <a:r>
              <a:rPr lang="en-US" altLang="zh-CN" dirty="0"/>
              <a:t>More Experiments </a:t>
            </a:r>
            <a:endParaRPr lang="zh-CN" altLang="en-US" dirty="0"/>
          </a:p>
        </p:txBody>
      </p:sp>
      <p:sp>
        <p:nvSpPr>
          <p:cNvPr id="3" name="内容占位符 2">
            <a:extLst>
              <a:ext uri="{FF2B5EF4-FFF2-40B4-BE49-F238E27FC236}">
                <a16:creationId xmlns:a16="http://schemas.microsoft.com/office/drawing/2014/main" id="{C55DD865-4599-4E83-A3FD-212A04CF4D3E}"/>
              </a:ext>
            </a:extLst>
          </p:cNvPr>
          <p:cNvSpPr>
            <a:spLocks noGrp="1"/>
          </p:cNvSpPr>
          <p:nvPr>
            <p:ph sz="quarter" idx="1"/>
          </p:nvPr>
        </p:nvSpPr>
        <p:spPr/>
        <p:txBody>
          <a:bodyPr>
            <a:normAutofit/>
          </a:bodyPr>
          <a:lstStyle/>
          <a:p>
            <a:r>
              <a:rPr lang="en-US" altLang="zh-CN" sz="1800" dirty="0"/>
              <a:t>The use of the wavelet loss:</a:t>
            </a:r>
          </a:p>
          <a:p>
            <a:endParaRPr lang="en-US" altLang="zh-CN" sz="1800" dirty="0"/>
          </a:p>
          <a:p>
            <a:endParaRPr lang="en-US" altLang="zh-CN" sz="1800" dirty="0"/>
          </a:p>
          <a:p>
            <a:endParaRPr lang="en-US" altLang="zh-CN" sz="1800" dirty="0"/>
          </a:p>
          <a:p>
            <a:endParaRPr lang="en-US" altLang="zh-CN" sz="1800" dirty="0"/>
          </a:p>
          <a:p>
            <a:endParaRPr lang="en-US" altLang="zh-CN" sz="1800" dirty="0"/>
          </a:p>
          <a:p>
            <a:r>
              <a:rPr lang="en-US" altLang="zh-CN" sz="1800" dirty="0"/>
              <a:t>Transferability:</a:t>
            </a:r>
            <a:endParaRPr lang="zh-CN" altLang="en-US" sz="1800" dirty="0"/>
          </a:p>
        </p:txBody>
      </p:sp>
      <p:sp>
        <p:nvSpPr>
          <p:cNvPr id="4" name="Slide Number Placeholder 22">
            <a:extLst>
              <a:ext uri="{FF2B5EF4-FFF2-40B4-BE49-F238E27FC236}">
                <a16:creationId xmlns:a16="http://schemas.microsoft.com/office/drawing/2014/main" id="{C04AEC9B-3CD5-4796-8CB5-FCAC44D15690}"/>
              </a:ext>
            </a:extLst>
          </p:cNvPr>
          <p:cNvSpPr>
            <a:spLocks noGrp="1"/>
          </p:cNvSpPr>
          <p:nvPr>
            <p:ph type="sldNum" sz="quarter" idx="15"/>
          </p:nvPr>
        </p:nvSpPr>
        <p:spPr>
          <a:xfrm>
            <a:off x="8153400" y="5715000"/>
            <a:ext cx="609600" cy="521208"/>
          </a:xfrm>
        </p:spPr>
        <p:txBody>
          <a:bodyPr/>
          <a:lstStyle/>
          <a:p>
            <a:fld id="{B6F15528-21DE-4FAA-801E-634DDDAF4B2B}" type="slidenum">
              <a:rPr lang="en-US" smtClean="0"/>
              <a:pPr/>
              <a:t>34</a:t>
            </a:fld>
            <a:endParaRPr lang="en-US" dirty="0"/>
          </a:p>
        </p:txBody>
      </p:sp>
      <p:pic>
        <p:nvPicPr>
          <p:cNvPr id="6" name="图片 5">
            <a:extLst>
              <a:ext uri="{FF2B5EF4-FFF2-40B4-BE49-F238E27FC236}">
                <a16:creationId xmlns:a16="http://schemas.microsoft.com/office/drawing/2014/main" id="{8C36A87C-5BAD-4725-AE36-A07D977727DD}"/>
              </a:ext>
            </a:extLst>
          </p:cNvPr>
          <p:cNvPicPr>
            <a:picLocks noChangeAspect="1"/>
          </p:cNvPicPr>
          <p:nvPr/>
        </p:nvPicPr>
        <p:blipFill>
          <a:blip r:embed="rId2"/>
          <a:stretch>
            <a:fillRect/>
          </a:stretch>
        </p:blipFill>
        <p:spPr>
          <a:xfrm>
            <a:off x="533400" y="1981200"/>
            <a:ext cx="4648200" cy="1571092"/>
          </a:xfrm>
          <a:prstGeom prst="rect">
            <a:avLst/>
          </a:prstGeom>
        </p:spPr>
      </p:pic>
      <p:pic>
        <p:nvPicPr>
          <p:cNvPr id="19" name="图片 18">
            <a:extLst>
              <a:ext uri="{FF2B5EF4-FFF2-40B4-BE49-F238E27FC236}">
                <a16:creationId xmlns:a16="http://schemas.microsoft.com/office/drawing/2014/main" id="{1454C74B-CF96-4D49-A6BD-A11A998087A2}"/>
              </a:ext>
            </a:extLst>
          </p:cNvPr>
          <p:cNvPicPr>
            <a:picLocks noChangeAspect="1"/>
          </p:cNvPicPr>
          <p:nvPr/>
        </p:nvPicPr>
        <p:blipFill>
          <a:blip r:embed="rId3"/>
          <a:stretch>
            <a:fillRect/>
          </a:stretch>
        </p:blipFill>
        <p:spPr>
          <a:xfrm>
            <a:off x="5335081" y="2133600"/>
            <a:ext cx="2513519" cy="1320904"/>
          </a:xfrm>
          <a:prstGeom prst="rect">
            <a:avLst/>
          </a:prstGeom>
        </p:spPr>
      </p:pic>
      <mc:AlternateContent xmlns:mc="http://schemas.openxmlformats.org/markup-compatibility/2006" xmlns:a14="http://schemas.microsoft.com/office/drawing/2010/main">
        <mc:Choice Requires="a14">
          <p:graphicFrame>
            <p:nvGraphicFramePr>
              <p:cNvPr id="22" name="表格 21">
                <a:extLst>
                  <a:ext uri="{FF2B5EF4-FFF2-40B4-BE49-F238E27FC236}">
                    <a16:creationId xmlns:a16="http://schemas.microsoft.com/office/drawing/2014/main" id="{B82624B7-56DA-4F2B-929A-07C8E144998B}"/>
                  </a:ext>
                </a:extLst>
              </p:cNvPr>
              <p:cNvGraphicFramePr>
                <a:graphicFrameLocks noGrp="1"/>
              </p:cNvGraphicFramePr>
              <p:nvPr>
                <p:extLst/>
              </p:nvPr>
            </p:nvGraphicFramePr>
            <p:xfrm>
              <a:off x="1447800" y="4191000"/>
              <a:ext cx="5720619" cy="1951367"/>
            </p:xfrm>
            <a:graphic>
              <a:graphicData uri="http://schemas.openxmlformats.org/drawingml/2006/table">
                <a:tbl>
                  <a:tblPr firstRow="1" firstCol="1" bandRow="1">
                    <a:tableStyleId>{68D230F3-CF80-4859-8CE7-A43EE81993B5}</a:tableStyleId>
                  </a:tblPr>
                  <a:tblGrid>
                    <a:gridCol w="1024627">
                      <a:extLst>
                        <a:ext uri="{9D8B030D-6E8A-4147-A177-3AD203B41FA5}">
                          <a16:colId xmlns:a16="http://schemas.microsoft.com/office/drawing/2014/main" val="20000"/>
                        </a:ext>
                      </a:extLst>
                    </a:gridCol>
                    <a:gridCol w="597484">
                      <a:extLst>
                        <a:ext uri="{9D8B030D-6E8A-4147-A177-3AD203B41FA5}">
                          <a16:colId xmlns:a16="http://schemas.microsoft.com/office/drawing/2014/main" val="20001"/>
                        </a:ext>
                      </a:extLst>
                    </a:gridCol>
                    <a:gridCol w="1024627">
                      <a:extLst>
                        <a:ext uri="{9D8B030D-6E8A-4147-A177-3AD203B41FA5}">
                          <a16:colId xmlns:a16="http://schemas.microsoft.com/office/drawing/2014/main" val="20002"/>
                        </a:ext>
                      </a:extLst>
                    </a:gridCol>
                    <a:gridCol w="1024627">
                      <a:extLst>
                        <a:ext uri="{9D8B030D-6E8A-4147-A177-3AD203B41FA5}">
                          <a16:colId xmlns:a16="http://schemas.microsoft.com/office/drawing/2014/main" val="20003"/>
                        </a:ext>
                      </a:extLst>
                    </a:gridCol>
                    <a:gridCol w="1024627">
                      <a:extLst>
                        <a:ext uri="{9D8B030D-6E8A-4147-A177-3AD203B41FA5}">
                          <a16:colId xmlns:a16="http://schemas.microsoft.com/office/drawing/2014/main" val="20004"/>
                        </a:ext>
                      </a:extLst>
                    </a:gridCol>
                    <a:gridCol w="1024627">
                      <a:extLst>
                        <a:ext uri="{9D8B030D-6E8A-4147-A177-3AD203B41FA5}">
                          <a16:colId xmlns:a16="http://schemas.microsoft.com/office/drawing/2014/main" val="20005"/>
                        </a:ext>
                      </a:extLst>
                    </a:gridCol>
                  </a:tblGrid>
                  <a:tr h="478895">
                    <a:tc rowSpan="2">
                      <a:txBody>
                        <a:bodyPr/>
                        <a:lstStyle/>
                        <a:p>
                          <a:pPr algn="ctr">
                            <a:lnSpc>
                              <a:spcPct val="150000"/>
                            </a:lnSpc>
                            <a:spcAft>
                              <a:spcPts val="0"/>
                            </a:spcAft>
                          </a:pPr>
                          <a:r>
                            <a:rPr lang="en-US" sz="1050" kern="0" dirty="0">
                              <a:effectLst/>
                              <a:latin typeface="Times New Roman" panose="02020603050405020304" pitchFamily="18" charset="0"/>
                              <a:cs typeface="Times New Roman" panose="02020603050405020304" pitchFamily="18" charset="0"/>
                            </a:rPr>
                            <a:t>Pre-trained dataset</a:t>
                          </a:r>
                          <a:endParaRPr lang="zh-CN" sz="105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rowSpan="2">
                      <a:txBody>
                        <a:bodyPr/>
                        <a:lstStyle/>
                        <a:p>
                          <a:pPr algn="ctr">
                            <a:lnSpc>
                              <a:spcPct val="150000"/>
                            </a:lnSpc>
                            <a:spcAft>
                              <a:spcPts val="0"/>
                            </a:spcAft>
                          </a:pPr>
                          <a:r>
                            <a:rPr lang="en-US" sz="1050" kern="0">
                              <a:effectLst/>
                              <a:latin typeface="Times New Roman" panose="02020603050405020304" pitchFamily="18" charset="0"/>
                              <a:cs typeface="Times New Roman" panose="02020603050405020304" pitchFamily="18" charset="0"/>
                            </a:rPr>
                            <a:t>Airfoil index</a:t>
                          </a:r>
                          <a:endParaRPr lang="zh-CN" sz="105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gridSpan="4">
                      <a:txBody>
                        <a:bodyPr/>
                        <a:lstStyle/>
                        <a:p>
                          <a:pPr indent="152400" algn="ctr">
                            <a:lnSpc>
                              <a:spcPct val="150000"/>
                            </a:lnSpc>
                            <a:spcAft>
                              <a:spcPts val="0"/>
                            </a:spcAft>
                          </a:pPr>
                          <a14:m>
                            <m:oMath xmlns:m="http://schemas.openxmlformats.org/officeDocument/2006/math">
                              <m:sSub>
                                <m:sSubPr>
                                  <m:ctrlPr>
                                    <a:rPr lang="zh-CN" sz="1050" i="1" kern="0">
                                      <a:effectLst/>
                                      <a:latin typeface="Cambria Math" panose="02040503050406030204" pitchFamily="18" charset="0"/>
                                    </a:rPr>
                                  </m:ctrlPr>
                                </m:sSubPr>
                                <m:e>
                                  <m:r>
                                    <a:rPr lang="en-US" sz="1050" kern="0">
                                      <a:effectLst/>
                                      <a:latin typeface="Cambria Math" panose="02040503050406030204" pitchFamily="18" charset="0"/>
                                    </a:rPr>
                                    <m:t>𝑙</m:t>
                                  </m:r>
                                </m:e>
                                <m:sub>
                                  <m:r>
                                    <a:rPr lang="en-US" sz="1050" kern="0">
                                      <a:effectLst/>
                                      <a:latin typeface="Cambria Math" panose="02040503050406030204" pitchFamily="18" charset="0"/>
                                    </a:rPr>
                                    <m:t>1_</m:t>
                                  </m:r>
                                  <m:r>
                                    <a:rPr lang="en-US" sz="1050" kern="0">
                                      <a:effectLst/>
                                      <a:latin typeface="Cambria Math" panose="02040503050406030204" pitchFamily="18" charset="0"/>
                                    </a:rPr>
                                    <m:t>𝑎𝑣𝑔</m:t>
                                  </m:r>
                                </m:sub>
                              </m:sSub>
                            </m:oMath>
                          </a14:m>
                          <a:r>
                            <a:rPr lang="en-US" sz="1050" kern="0" dirty="0">
                              <a:effectLst/>
                              <a:latin typeface="Times New Roman" panose="02020603050405020304" pitchFamily="18" charset="0"/>
                              <a:cs typeface="Times New Roman" panose="02020603050405020304" pitchFamily="18" charset="0"/>
                            </a:rPr>
                            <a:t> of the inference dataset</a:t>
                          </a:r>
                          <a:endParaRPr lang="zh-CN" sz="105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extLst>
                      <a:ext uri="{0D108BD9-81ED-4DB2-BD59-A6C34878D82A}">
                        <a16:rowId xmlns:a16="http://schemas.microsoft.com/office/drawing/2014/main" val="10000"/>
                      </a:ext>
                    </a:extLst>
                  </a:tr>
                  <a:tr h="245412">
                    <a:tc vMerge="1">
                      <a:txBody>
                        <a:bodyPr/>
                        <a:lstStyle/>
                        <a:p>
                          <a:endParaRPr lang="zh-CN" altLang="en-US"/>
                        </a:p>
                      </a:txBody>
                      <a:tcPr/>
                    </a:tc>
                    <a:tc vMerge="1">
                      <a:txBody>
                        <a:bodyPr/>
                        <a:lstStyle/>
                        <a:p>
                          <a:endParaRPr lang="zh-CN" altLang="en-US"/>
                        </a:p>
                      </a:txBody>
                      <a:tcPr/>
                    </a:tc>
                    <a:tc>
                      <a:txBody>
                        <a:bodyPr/>
                        <a:lstStyle/>
                        <a:p>
                          <a:pPr algn="ctr">
                            <a:lnSpc>
                              <a:spcPct val="150000"/>
                            </a:lnSpc>
                            <a:spcAft>
                              <a:spcPts val="0"/>
                            </a:spcAft>
                          </a:pPr>
                          <a:r>
                            <a:rPr lang="en-US" sz="1050" kern="0">
                              <a:effectLst/>
                              <a:latin typeface="Times New Roman" panose="02020603050405020304" pitchFamily="18" charset="0"/>
                              <a:cs typeface="Times New Roman" panose="02020603050405020304" pitchFamily="18" charset="0"/>
                            </a:rPr>
                            <a:t>0-shot</a:t>
                          </a:r>
                          <a:endParaRPr lang="zh-CN" sz="105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n-US" sz="1050" kern="0">
                              <a:effectLst/>
                              <a:latin typeface="Times New Roman" panose="02020603050405020304" pitchFamily="18" charset="0"/>
                              <a:cs typeface="Times New Roman" panose="02020603050405020304" pitchFamily="18" charset="0"/>
                            </a:rPr>
                            <a:t>1-shot</a:t>
                          </a:r>
                          <a:endParaRPr lang="zh-CN" sz="105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n-US" sz="1050" kern="0">
                              <a:effectLst/>
                              <a:latin typeface="Times New Roman" panose="02020603050405020304" pitchFamily="18" charset="0"/>
                              <a:cs typeface="Times New Roman" panose="02020603050405020304" pitchFamily="18" charset="0"/>
                            </a:rPr>
                            <a:t>3-shot</a:t>
                          </a:r>
                          <a:endParaRPr lang="zh-CN" sz="105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n-US" sz="1050" kern="0">
                              <a:solidFill>
                                <a:srgbClr val="FF0000"/>
                              </a:solidFill>
                              <a:effectLst/>
                              <a:latin typeface="Times New Roman" panose="02020603050405020304" pitchFamily="18" charset="0"/>
                              <a:cs typeface="Times New Roman" panose="02020603050405020304" pitchFamily="18" charset="0"/>
                            </a:rPr>
                            <a:t>5-shot</a:t>
                          </a:r>
                          <a:endParaRPr lang="zh-CN" sz="1050" kern="1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1"/>
                      </a:ext>
                    </a:extLst>
                  </a:tr>
                  <a:tr h="245412">
                    <a:tc>
                      <a:txBody>
                        <a:bodyPr/>
                        <a:lstStyle/>
                        <a:p>
                          <a:pPr algn="ctr">
                            <a:lnSpc>
                              <a:spcPct val="150000"/>
                            </a:lnSpc>
                            <a:spcAft>
                              <a:spcPts val="0"/>
                            </a:spcAft>
                          </a:pPr>
                          <a:r>
                            <a:rPr lang="en-US" sz="1050" kern="0">
                              <a:effectLst/>
                              <a:latin typeface="Times New Roman" panose="02020603050405020304" pitchFamily="18" charset="0"/>
                              <a:cs typeface="Times New Roman" panose="02020603050405020304" pitchFamily="18" charset="0"/>
                            </a:rPr>
                            <a:t>Tiny</a:t>
                          </a:r>
                          <a:endParaRPr lang="zh-CN" sz="105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n-US" sz="1050" kern="0">
                              <a:effectLst/>
                              <a:latin typeface="Times New Roman" panose="02020603050405020304" pitchFamily="18" charset="0"/>
                              <a:cs typeface="Times New Roman" panose="02020603050405020304" pitchFamily="18" charset="0"/>
                            </a:rPr>
                            <a:t>0-50</a:t>
                          </a:r>
                          <a:endParaRPr lang="zh-CN" sz="105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n-US" sz="1050" kern="100">
                              <a:effectLst/>
                              <a:latin typeface="Times New Roman" panose="02020603050405020304" pitchFamily="18" charset="0"/>
                              <a:cs typeface="Times New Roman" panose="02020603050405020304" pitchFamily="18" charset="0"/>
                            </a:rPr>
                            <a:t>0.002734</a:t>
                          </a:r>
                          <a:endParaRPr lang="zh-CN" sz="105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n-US" sz="1050" kern="100">
                              <a:effectLst/>
                              <a:latin typeface="Times New Roman" panose="02020603050405020304" pitchFamily="18" charset="0"/>
                              <a:cs typeface="Times New Roman" panose="02020603050405020304" pitchFamily="18" charset="0"/>
                            </a:rPr>
                            <a:t>0.0012067</a:t>
                          </a:r>
                          <a:endParaRPr lang="zh-CN" sz="105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n-US" sz="1050" kern="100">
                              <a:effectLst/>
                              <a:latin typeface="Times New Roman" panose="02020603050405020304" pitchFamily="18" charset="0"/>
                              <a:cs typeface="Times New Roman" panose="02020603050405020304" pitchFamily="18" charset="0"/>
                            </a:rPr>
                            <a:t>0.000644</a:t>
                          </a:r>
                          <a:endParaRPr lang="zh-CN" sz="105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n-US" sz="1050" kern="100">
                              <a:solidFill>
                                <a:srgbClr val="FF0000"/>
                              </a:solidFill>
                              <a:effectLst/>
                              <a:latin typeface="Times New Roman" panose="02020603050405020304" pitchFamily="18" charset="0"/>
                              <a:cs typeface="Times New Roman" panose="02020603050405020304" pitchFamily="18" charset="0"/>
                            </a:rPr>
                            <a:t>0.000448</a:t>
                          </a:r>
                          <a:endParaRPr lang="zh-CN" sz="1050" kern="1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2"/>
                      </a:ext>
                    </a:extLst>
                  </a:tr>
                  <a:tr h="245412">
                    <a:tc>
                      <a:txBody>
                        <a:bodyPr/>
                        <a:lstStyle/>
                        <a:p>
                          <a:pPr algn="ctr">
                            <a:lnSpc>
                              <a:spcPct val="150000"/>
                            </a:lnSpc>
                            <a:spcAft>
                              <a:spcPts val="0"/>
                            </a:spcAft>
                          </a:pPr>
                          <a:r>
                            <a:rPr lang="en-US" sz="1050" kern="0">
                              <a:effectLst/>
                              <a:latin typeface="Times New Roman" panose="02020603050405020304" pitchFamily="18" charset="0"/>
                              <a:cs typeface="Times New Roman" panose="02020603050405020304" pitchFamily="18" charset="0"/>
                            </a:rPr>
                            <a:t>Small</a:t>
                          </a:r>
                          <a:endParaRPr lang="zh-CN" sz="105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n-US" sz="1050" kern="0">
                              <a:effectLst/>
                              <a:latin typeface="Times New Roman" panose="02020603050405020304" pitchFamily="18" charset="0"/>
                              <a:cs typeface="Times New Roman" panose="02020603050405020304" pitchFamily="18" charset="0"/>
                            </a:rPr>
                            <a:t>0-100</a:t>
                          </a:r>
                          <a:endParaRPr lang="zh-CN" sz="105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n-US" sz="1050" kern="100">
                              <a:effectLst/>
                              <a:latin typeface="Times New Roman" panose="02020603050405020304" pitchFamily="18" charset="0"/>
                              <a:cs typeface="Times New Roman" panose="02020603050405020304" pitchFamily="18" charset="0"/>
                            </a:rPr>
                            <a:t>0.001831</a:t>
                          </a:r>
                          <a:endParaRPr lang="zh-CN" sz="105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n-US" sz="1050" kern="100">
                              <a:effectLst/>
                              <a:latin typeface="Times New Roman" panose="02020603050405020304" pitchFamily="18" charset="0"/>
                              <a:cs typeface="Times New Roman" panose="02020603050405020304" pitchFamily="18" charset="0"/>
                            </a:rPr>
                            <a:t>0.0007356</a:t>
                          </a:r>
                          <a:endParaRPr lang="zh-CN" sz="105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n-US" sz="1050" kern="100" dirty="0">
                              <a:effectLst/>
                              <a:latin typeface="Times New Roman" panose="02020603050405020304" pitchFamily="18" charset="0"/>
                              <a:cs typeface="Times New Roman" panose="02020603050405020304" pitchFamily="18" charset="0"/>
                            </a:rPr>
                            <a:t>0.0004237</a:t>
                          </a:r>
                          <a:endParaRPr lang="zh-CN" sz="105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n-US" sz="1050" kern="100">
                              <a:solidFill>
                                <a:srgbClr val="FF0000"/>
                              </a:solidFill>
                              <a:effectLst/>
                              <a:latin typeface="Times New Roman" panose="02020603050405020304" pitchFamily="18" charset="0"/>
                              <a:cs typeface="Times New Roman" panose="02020603050405020304" pitchFamily="18" charset="0"/>
                            </a:rPr>
                            <a:t>0.000317</a:t>
                          </a:r>
                          <a:endParaRPr lang="zh-CN" sz="1050" kern="1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3"/>
                      </a:ext>
                    </a:extLst>
                  </a:tr>
                  <a:tr h="245412">
                    <a:tc>
                      <a:txBody>
                        <a:bodyPr/>
                        <a:lstStyle/>
                        <a:p>
                          <a:pPr algn="ctr">
                            <a:lnSpc>
                              <a:spcPct val="150000"/>
                            </a:lnSpc>
                            <a:spcAft>
                              <a:spcPts val="0"/>
                            </a:spcAft>
                          </a:pPr>
                          <a:r>
                            <a:rPr lang="en-US" sz="1050" kern="0">
                              <a:effectLst/>
                              <a:latin typeface="Times New Roman" panose="02020603050405020304" pitchFamily="18" charset="0"/>
                              <a:cs typeface="Times New Roman" panose="02020603050405020304" pitchFamily="18" charset="0"/>
                            </a:rPr>
                            <a:t>Medium</a:t>
                          </a:r>
                          <a:endParaRPr lang="zh-CN" sz="105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n-US" sz="1050" kern="0">
                              <a:effectLst/>
                              <a:latin typeface="Times New Roman" panose="02020603050405020304" pitchFamily="18" charset="0"/>
                              <a:cs typeface="Times New Roman" panose="02020603050405020304" pitchFamily="18" charset="0"/>
                            </a:rPr>
                            <a:t>0-250</a:t>
                          </a:r>
                          <a:endParaRPr lang="zh-CN" sz="105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n-US" sz="1050" kern="100">
                              <a:effectLst/>
                              <a:latin typeface="Times New Roman" panose="02020603050405020304" pitchFamily="18" charset="0"/>
                              <a:cs typeface="Times New Roman" panose="02020603050405020304" pitchFamily="18" charset="0"/>
                            </a:rPr>
                            <a:t>0.001077</a:t>
                          </a:r>
                          <a:endParaRPr lang="zh-CN" sz="105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n-US" sz="1050" kern="100">
                              <a:effectLst/>
                              <a:latin typeface="Times New Roman" panose="02020603050405020304" pitchFamily="18" charset="0"/>
                              <a:cs typeface="Times New Roman" panose="02020603050405020304" pitchFamily="18" charset="0"/>
                            </a:rPr>
                            <a:t>0.000439</a:t>
                          </a:r>
                          <a:endParaRPr lang="zh-CN" sz="105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n-US" sz="1050" kern="100" dirty="0">
                              <a:effectLst/>
                              <a:latin typeface="Times New Roman" panose="02020603050405020304" pitchFamily="18" charset="0"/>
                              <a:cs typeface="Times New Roman" panose="02020603050405020304" pitchFamily="18" charset="0"/>
                            </a:rPr>
                            <a:t>0.0002798</a:t>
                          </a:r>
                          <a:endParaRPr lang="zh-CN" sz="105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n-US" sz="1050" kern="100">
                              <a:solidFill>
                                <a:srgbClr val="FF0000"/>
                              </a:solidFill>
                              <a:effectLst/>
                              <a:latin typeface="Times New Roman" panose="02020603050405020304" pitchFamily="18" charset="0"/>
                              <a:cs typeface="Times New Roman" panose="02020603050405020304" pitchFamily="18" charset="0"/>
                            </a:rPr>
                            <a:t>0.000224</a:t>
                          </a:r>
                          <a:endParaRPr lang="zh-CN" sz="1050" kern="1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4"/>
                      </a:ext>
                    </a:extLst>
                  </a:tr>
                  <a:tr h="245412">
                    <a:tc>
                      <a:txBody>
                        <a:bodyPr/>
                        <a:lstStyle/>
                        <a:p>
                          <a:pPr algn="ctr">
                            <a:lnSpc>
                              <a:spcPct val="150000"/>
                            </a:lnSpc>
                            <a:spcAft>
                              <a:spcPts val="0"/>
                            </a:spcAft>
                          </a:pPr>
                          <a:r>
                            <a:rPr lang="en-US" sz="1050" kern="0">
                              <a:effectLst/>
                              <a:latin typeface="Times New Roman" panose="02020603050405020304" pitchFamily="18" charset="0"/>
                              <a:cs typeface="Times New Roman" panose="02020603050405020304" pitchFamily="18" charset="0"/>
                            </a:rPr>
                            <a:t>Large</a:t>
                          </a:r>
                          <a:endParaRPr lang="zh-CN" sz="105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n-US" sz="1050" kern="0">
                              <a:effectLst/>
                              <a:latin typeface="Times New Roman" panose="02020603050405020304" pitchFamily="18" charset="0"/>
                              <a:cs typeface="Times New Roman" panose="02020603050405020304" pitchFamily="18" charset="0"/>
                            </a:rPr>
                            <a:t>0-450</a:t>
                          </a:r>
                          <a:endParaRPr lang="zh-CN" sz="105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n-US" sz="1050" kern="100">
                              <a:effectLst/>
                              <a:latin typeface="Times New Roman" panose="02020603050405020304" pitchFamily="18" charset="0"/>
                              <a:cs typeface="Times New Roman" panose="02020603050405020304" pitchFamily="18" charset="0"/>
                            </a:rPr>
                            <a:t>0.000377</a:t>
                          </a:r>
                          <a:endParaRPr lang="zh-CN" sz="105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n-US" sz="1050" kern="100">
                              <a:effectLst/>
                              <a:latin typeface="Times New Roman" panose="02020603050405020304" pitchFamily="18" charset="0"/>
                              <a:cs typeface="Times New Roman" panose="02020603050405020304" pitchFamily="18" charset="0"/>
                            </a:rPr>
                            <a:t>0.0002388</a:t>
                          </a:r>
                          <a:endParaRPr lang="zh-CN" sz="105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n-US" sz="1050" kern="100">
                              <a:effectLst/>
                              <a:latin typeface="Times New Roman" panose="02020603050405020304" pitchFamily="18" charset="0"/>
                              <a:cs typeface="Times New Roman" panose="02020603050405020304" pitchFamily="18" charset="0"/>
                            </a:rPr>
                            <a:t>0.00020</a:t>
                          </a:r>
                          <a:endParaRPr lang="zh-CN" sz="105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n-US" sz="1050" kern="100">
                              <a:solidFill>
                                <a:srgbClr val="FF0000"/>
                              </a:solidFill>
                              <a:effectLst/>
                              <a:latin typeface="Times New Roman" panose="02020603050405020304" pitchFamily="18" charset="0"/>
                              <a:cs typeface="Times New Roman" panose="02020603050405020304" pitchFamily="18" charset="0"/>
                            </a:rPr>
                            <a:t>0.000182</a:t>
                          </a:r>
                          <a:endParaRPr lang="zh-CN" sz="1050" kern="1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5"/>
                      </a:ext>
                    </a:extLst>
                  </a:tr>
                  <a:tr h="245412">
                    <a:tc gridSpan="2">
                      <a:txBody>
                        <a:bodyPr/>
                        <a:lstStyle/>
                        <a:p>
                          <a:pPr algn="ctr">
                            <a:lnSpc>
                              <a:spcPct val="150000"/>
                            </a:lnSpc>
                            <a:spcAft>
                              <a:spcPts val="0"/>
                            </a:spcAft>
                          </a:pPr>
                          <a:r>
                            <a:rPr lang="en-US" sz="1050" kern="0">
                              <a:effectLst/>
                              <a:latin typeface="Times New Roman" panose="02020603050405020304" pitchFamily="18" charset="0"/>
                              <a:cs typeface="Times New Roman" panose="02020603050405020304" pitchFamily="18" charset="0"/>
                            </a:rPr>
                            <a:t>Time consuming (s)</a:t>
                          </a:r>
                          <a:endParaRPr lang="zh-CN" sz="105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hMerge="1">
                      <a:txBody>
                        <a:bodyPr/>
                        <a:lstStyle/>
                        <a:p>
                          <a:endParaRPr lang="zh-CN" altLang="en-US"/>
                        </a:p>
                      </a:txBody>
                      <a:tcPr/>
                    </a:tc>
                    <a:tc>
                      <a:txBody>
                        <a:bodyPr/>
                        <a:lstStyle/>
                        <a:p>
                          <a:pPr algn="ctr">
                            <a:lnSpc>
                              <a:spcPct val="150000"/>
                            </a:lnSpc>
                            <a:spcAft>
                              <a:spcPts val="0"/>
                            </a:spcAft>
                          </a:pPr>
                          <a:r>
                            <a:rPr lang="en-US" sz="1050" kern="100">
                              <a:effectLst/>
                              <a:latin typeface="Times New Roman" panose="02020603050405020304" pitchFamily="18" charset="0"/>
                              <a:cs typeface="Times New Roman" panose="02020603050405020304" pitchFamily="18" charset="0"/>
                            </a:rPr>
                            <a:t>-</a:t>
                          </a:r>
                          <a:endParaRPr lang="zh-CN" sz="105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n-US" sz="1050" kern="100">
                              <a:effectLst/>
                              <a:latin typeface="Times New Roman" panose="02020603050405020304" pitchFamily="18" charset="0"/>
                              <a:cs typeface="Times New Roman" panose="02020603050405020304" pitchFamily="18" charset="0"/>
                            </a:rPr>
                            <a:t>164</a:t>
                          </a:r>
                          <a:r>
                            <a:rPr lang="en-US" altLang="zh-CN" sz="1050" kern="100">
                              <a:effectLst/>
                              <a:latin typeface="Times New Roman" panose="02020603050405020304" pitchFamily="18" charset="0"/>
                              <a:cs typeface="Times New Roman" panose="02020603050405020304" pitchFamily="18" charset="0"/>
                            </a:rPr>
                            <a:t>s</a:t>
                          </a:r>
                          <a:endParaRPr lang="zh-CN" sz="105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n-US" sz="1050" kern="100">
                              <a:effectLst/>
                              <a:latin typeface="Times New Roman" panose="02020603050405020304" pitchFamily="18" charset="0"/>
                              <a:cs typeface="Times New Roman" panose="02020603050405020304" pitchFamily="18" charset="0"/>
                            </a:rPr>
                            <a:t>176</a:t>
                          </a:r>
                          <a:r>
                            <a:rPr lang="en-US" altLang="zh-CN" sz="1050" kern="100">
                              <a:effectLst/>
                              <a:latin typeface="Times New Roman" panose="02020603050405020304" pitchFamily="18" charset="0"/>
                              <a:cs typeface="Times New Roman" panose="02020603050405020304" pitchFamily="18" charset="0"/>
                            </a:rPr>
                            <a:t>s</a:t>
                          </a:r>
                          <a:endParaRPr lang="zh-CN" sz="105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n-US" sz="1050" kern="100" dirty="0">
                              <a:effectLst/>
                              <a:latin typeface="Times New Roman" panose="02020603050405020304" pitchFamily="18" charset="0"/>
                              <a:cs typeface="Times New Roman" panose="02020603050405020304" pitchFamily="18" charset="0"/>
                            </a:rPr>
                            <a:t>182</a:t>
                          </a:r>
                          <a:r>
                            <a:rPr lang="en-US" altLang="zh-CN" sz="1050" kern="100" dirty="0">
                              <a:effectLst/>
                              <a:latin typeface="Times New Roman" panose="02020603050405020304" pitchFamily="18" charset="0"/>
                              <a:cs typeface="Times New Roman" panose="02020603050405020304" pitchFamily="18" charset="0"/>
                            </a:rPr>
                            <a:t>s</a:t>
                          </a:r>
                          <a:endParaRPr lang="zh-CN" sz="105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6"/>
                      </a:ext>
                    </a:extLst>
                  </a:tr>
                </a:tbl>
              </a:graphicData>
            </a:graphic>
          </p:graphicFrame>
        </mc:Choice>
        <mc:Fallback xmlns="">
          <p:graphicFrame>
            <p:nvGraphicFramePr>
              <p:cNvPr id="22" name="表格 21">
                <a:extLst>
                  <a:ext uri="{FF2B5EF4-FFF2-40B4-BE49-F238E27FC236}">
                    <a16:creationId xmlns:a16="http://schemas.microsoft.com/office/drawing/2014/main" id="{B82624B7-56DA-4F2B-929A-07C8E144998B}"/>
                  </a:ext>
                </a:extLst>
              </p:cNvPr>
              <p:cNvGraphicFramePr>
                <a:graphicFrameLocks noGrp="1"/>
              </p:cNvGraphicFramePr>
              <p:nvPr>
                <p:extLst>
                  <p:ext uri="{D42A27DB-BD31-4B8C-83A1-F6EECF244321}">
                    <p14:modId xmlns:p14="http://schemas.microsoft.com/office/powerpoint/2010/main" val="2599983827"/>
                  </p:ext>
                </p:extLst>
              </p:nvPr>
            </p:nvGraphicFramePr>
            <p:xfrm>
              <a:off x="1447800" y="4191000"/>
              <a:ext cx="5720619" cy="1951367"/>
            </p:xfrm>
            <a:graphic>
              <a:graphicData uri="http://schemas.openxmlformats.org/drawingml/2006/table">
                <a:tbl>
                  <a:tblPr firstRow="1" firstCol="1" bandRow="1">
                    <a:tableStyleId>{68D230F3-CF80-4859-8CE7-A43EE81993B5}</a:tableStyleId>
                  </a:tblPr>
                  <a:tblGrid>
                    <a:gridCol w="1024627">
                      <a:extLst>
                        <a:ext uri="{9D8B030D-6E8A-4147-A177-3AD203B41FA5}">
                          <a16:colId xmlns:a16="http://schemas.microsoft.com/office/drawing/2014/main" val="20000"/>
                        </a:ext>
                      </a:extLst>
                    </a:gridCol>
                    <a:gridCol w="597484">
                      <a:extLst>
                        <a:ext uri="{9D8B030D-6E8A-4147-A177-3AD203B41FA5}">
                          <a16:colId xmlns:a16="http://schemas.microsoft.com/office/drawing/2014/main" val="20001"/>
                        </a:ext>
                      </a:extLst>
                    </a:gridCol>
                    <a:gridCol w="1024627">
                      <a:extLst>
                        <a:ext uri="{9D8B030D-6E8A-4147-A177-3AD203B41FA5}">
                          <a16:colId xmlns:a16="http://schemas.microsoft.com/office/drawing/2014/main" val="20002"/>
                        </a:ext>
                      </a:extLst>
                    </a:gridCol>
                    <a:gridCol w="1024627">
                      <a:extLst>
                        <a:ext uri="{9D8B030D-6E8A-4147-A177-3AD203B41FA5}">
                          <a16:colId xmlns:a16="http://schemas.microsoft.com/office/drawing/2014/main" val="20003"/>
                        </a:ext>
                      </a:extLst>
                    </a:gridCol>
                    <a:gridCol w="1024627">
                      <a:extLst>
                        <a:ext uri="{9D8B030D-6E8A-4147-A177-3AD203B41FA5}">
                          <a16:colId xmlns:a16="http://schemas.microsoft.com/office/drawing/2014/main" val="20004"/>
                        </a:ext>
                      </a:extLst>
                    </a:gridCol>
                    <a:gridCol w="1024627">
                      <a:extLst>
                        <a:ext uri="{9D8B030D-6E8A-4147-A177-3AD203B41FA5}">
                          <a16:colId xmlns:a16="http://schemas.microsoft.com/office/drawing/2014/main" val="20005"/>
                        </a:ext>
                      </a:extLst>
                    </a:gridCol>
                  </a:tblGrid>
                  <a:tr h="478895">
                    <a:tc rowSpan="2">
                      <a:txBody>
                        <a:bodyPr/>
                        <a:lstStyle/>
                        <a:p>
                          <a:pPr algn="ctr">
                            <a:lnSpc>
                              <a:spcPct val="150000"/>
                            </a:lnSpc>
                            <a:spcAft>
                              <a:spcPts val="0"/>
                            </a:spcAft>
                          </a:pPr>
                          <a:r>
                            <a:rPr lang="en-US" sz="1050" kern="0" dirty="0">
                              <a:effectLst/>
                              <a:latin typeface="Times New Roman" panose="02020603050405020304" pitchFamily="18" charset="0"/>
                              <a:cs typeface="Times New Roman" panose="02020603050405020304" pitchFamily="18" charset="0"/>
                            </a:rPr>
                            <a:t>Pre-trained dataset</a:t>
                          </a:r>
                          <a:endParaRPr lang="zh-CN" sz="105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rowSpan="2">
                      <a:txBody>
                        <a:bodyPr/>
                        <a:lstStyle/>
                        <a:p>
                          <a:pPr algn="ctr">
                            <a:lnSpc>
                              <a:spcPct val="150000"/>
                            </a:lnSpc>
                            <a:spcAft>
                              <a:spcPts val="0"/>
                            </a:spcAft>
                          </a:pPr>
                          <a:r>
                            <a:rPr lang="en-US" sz="1050" kern="0">
                              <a:effectLst/>
                              <a:latin typeface="Times New Roman" panose="02020603050405020304" pitchFamily="18" charset="0"/>
                              <a:cs typeface="Times New Roman" panose="02020603050405020304" pitchFamily="18" charset="0"/>
                            </a:rPr>
                            <a:t>Airfoil index</a:t>
                          </a:r>
                          <a:endParaRPr lang="zh-CN" sz="105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gridSpan="4">
                      <a:txBody>
                        <a:bodyPr/>
                        <a:lstStyle/>
                        <a:p>
                          <a:endParaRPr lang="zh-CN"/>
                        </a:p>
                      </a:txBody>
                      <a:tcPr marL="68580" marR="68580" marT="0" marB="0" anchor="ctr">
                        <a:blipFill>
                          <a:blip r:embed="rId4"/>
                          <a:stretch>
                            <a:fillRect l="-39525" t="-1266" r="-149" b="-320253"/>
                          </a:stretch>
                        </a:blipFill>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extLst>
                      <a:ext uri="{0D108BD9-81ED-4DB2-BD59-A6C34878D82A}">
                        <a16:rowId xmlns:a16="http://schemas.microsoft.com/office/drawing/2014/main" val="10000"/>
                      </a:ext>
                    </a:extLst>
                  </a:tr>
                  <a:tr h="245412">
                    <a:tc vMerge="1">
                      <a:txBody>
                        <a:bodyPr/>
                        <a:lstStyle/>
                        <a:p>
                          <a:endParaRPr lang="zh-CN" altLang="en-US"/>
                        </a:p>
                      </a:txBody>
                      <a:tcPr/>
                    </a:tc>
                    <a:tc vMerge="1">
                      <a:txBody>
                        <a:bodyPr/>
                        <a:lstStyle/>
                        <a:p>
                          <a:endParaRPr lang="zh-CN" altLang="en-US"/>
                        </a:p>
                      </a:txBody>
                      <a:tcPr/>
                    </a:tc>
                    <a:tc>
                      <a:txBody>
                        <a:bodyPr/>
                        <a:lstStyle/>
                        <a:p>
                          <a:pPr algn="ctr">
                            <a:lnSpc>
                              <a:spcPct val="150000"/>
                            </a:lnSpc>
                            <a:spcAft>
                              <a:spcPts val="0"/>
                            </a:spcAft>
                          </a:pPr>
                          <a:r>
                            <a:rPr lang="en-US" sz="1050" kern="0">
                              <a:effectLst/>
                              <a:latin typeface="Times New Roman" panose="02020603050405020304" pitchFamily="18" charset="0"/>
                              <a:cs typeface="Times New Roman" panose="02020603050405020304" pitchFamily="18" charset="0"/>
                            </a:rPr>
                            <a:t>0-shot</a:t>
                          </a:r>
                          <a:endParaRPr lang="zh-CN" sz="105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n-US" sz="1050" kern="0">
                              <a:effectLst/>
                              <a:latin typeface="Times New Roman" panose="02020603050405020304" pitchFamily="18" charset="0"/>
                              <a:cs typeface="Times New Roman" panose="02020603050405020304" pitchFamily="18" charset="0"/>
                            </a:rPr>
                            <a:t>1-shot</a:t>
                          </a:r>
                          <a:endParaRPr lang="zh-CN" sz="105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n-US" sz="1050" kern="0">
                              <a:effectLst/>
                              <a:latin typeface="Times New Roman" panose="02020603050405020304" pitchFamily="18" charset="0"/>
                              <a:cs typeface="Times New Roman" panose="02020603050405020304" pitchFamily="18" charset="0"/>
                            </a:rPr>
                            <a:t>3-shot</a:t>
                          </a:r>
                          <a:endParaRPr lang="zh-CN" sz="105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n-US" sz="1050" kern="0">
                              <a:solidFill>
                                <a:srgbClr val="FF0000"/>
                              </a:solidFill>
                              <a:effectLst/>
                              <a:latin typeface="Times New Roman" panose="02020603050405020304" pitchFamily="18" charset="0"/>
                              <a:cs typeface="Times New Roman" panose="02020603050405020304" pitchFamily="18" charset="0"/>
                            </a:rPr>
                            <a:t>5-shot</a:t>
                          </a:r>
                          <a:endParaRPr lang="zh-CN" sz="1050" kern="1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1"/>
                      </a:ext>
                    </a:extLst>
                  </a:tr>
                  <a:tr h="245412">
                    <a:tc>
                      <a:txBody>
                        <a:bodyPr/>
                        <a:lstStyle/>
                        <a:p>
                          <a:pPr algn="ctr">
                            <a:lnSpc>
                              <a:spcPct val="150000"/>
                            </a:lnSpc>
                            <a:spcAft>
                              <a:spcPts val="0"/>
                            </a:spcAft>
                          </a:pPr>
                          <a:r>
                            <a:rPr lang="en-US" sz="1050" kern="0">
                              <a:effectLst/>
                              <a:latin typeface="Times New Roman" panose="02020603050405020304" pitchFamily="18" charset="0"/>
                              <a:cs typeface="Times New Roman" panose="02020603050405020304" pitchFamily="18" charset="0"/>
                            </a:rPr>
                            <a:t>Tiny</a:t>
                          </a:r>
                          <a:endParaRPr lang="zh-CN" sz="105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n-US" sz="1050" kern="0">
                              <a:effectLst/>
                              <a:latin typeface="Times New Roman" panose="02020603050405020304" pitchFamily="18" charset="0"/>
                              <a:cs typeface="Times New Roman" panose="02020603050405020304" pitchFamily="18" charset="0"/>
                            </a:rPr>
                            <a:t>0-50</a:t>
                          </a:r>
                          <a:endParaRPr lang="zh-CN" sz="105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n-US" sz="1050" kern="100">
                              <a:effectLst/>
                              <a:latin typeface="Times New Roman" panose="02020603050405020304" pitchFamily="18" charset="0"/>
                              <a:cs typeface="Times New Roman" panose="02020603050405020304" pitchFamily="18" charset="0"/>
                            </a:rPr>
                            <a:t>0.002734</a:t>
                          </a:r>
                          <a:endParaRPr lang="zh-CN" sz="105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n-US" sz="1050" kern="100">
                              <a:effectLst/>
                              <a:latin typeface="Times New Roman" panose="02020603050405020304" pitchFamily="18" charset="0"/>
                              <a:cs typeface="Times New Roman" panose="02020603050405020304" pitchFamily="18" charset="0"/>
                            </a:rPr>
                            <a:t>0.0012067</a:t>
                          </a:r>
                          <a:endParaRPr lang="zh-CN" sz="105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n-US" sz="1050" kern="100">
                              <a:effectLst/>
                              <a:latin typeface="Times New Roman" panose="02020603050405020304" pitchFamily="18" charset="0"/>
                              <a:cs typeface="Times New Roman" panose="02020603050405020304" pitchFamily="18" charset="0"/>
                            </a:rPr>
                            <a:t>0.000644</a:t>
                          </a:r>
                          <a:endParaRPr lang="zh-CN" sz="105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n-US" sz="1050" kern="100">
                              <a:solidFill>
                                <a:srgbClr val="FF0000"/>
                              </a:solidFill>
                              <a:effectLst/>
                              <a:latin typeface="Times New Roman" panose="02020603050405020304" pitchFamily="18" charset="0"/>
                              <a:cs typeface="Times New Roman" panose="02020603050405020304" pitchFamily="18" charset="0"/>
                            </a:rPr>
                            <a:t>0.000448</a:t>
                          </a:r>
                          <a:endParaRPr lang="zh-CN" sz="1050" kern="1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2"/>
                      </a:ext>
                    </a:extLst>
                  </a:tr>
                  <a:tr h="245412">
                    <a:tc>
                      <a:txBody>
                        <a:bodyPr/>
                        <a:lstStyle/>
                        <a:p>
                          <a:pPr algn="ctr">
                            <a:lnSpc>
                              <a:spcPct val="150000"/>
                            </a:lnSpc>
                            <a:spcAft>
                              <a:spcPts val="0"/>
                            </a:spcAft>
                          </a:pPr>
                          <a:r>
                            <a:rPr lang="en-US" sz="1050" kern="0">
                              <a:effectLst/>
                              <a:latin typeface="Times New Roman" panose="02020603050405020304" pitchFamily="18" charset="0"/>
                              <a:cs typeface="Times New Roman" panose="02020603050405020304" pitchFamily="18" charset="0"/>
                            </a:rPr>
                            <a:t>Small</a:t>
                          </a:r>
                          <a:endParaRPr lang="zh-CN" sz="105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n-US" sz="1050" kern="0">
                              <a:effectLst/>
                              <a:latin typeface="Times New Roman" panose="02020603050405020304" pitchFamily="18" charset="0"/>
                              <a:cs typeface="Times New Roman" panose="02020603050405020304" pitchFamily="18" charset="0"/>
                            </a:rPr>
                            <a:t>0-100</a:t>
                          </a:r>
                          <a:endParaRPr lang="zh-CN" sz="105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n-US" sz="1050" kern="100">
                              <a:effectLst/>
                              <a:latin typeface="Times New Roman" panose="02020603050405020304" pitchFamily="18" charset="0"/>
                              <a:cs typeface="Times New Roman" panose="02020603050405020304" pitchFamily="18" charset="0"/>
                            </a:rPr>
                            <a:t>0.001831</a:t>
                          </a:r>
                          <a:endParaRPr lang="zh-CN" sz="105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n-US" sz="1050" kern="100">
                              <a:effectLst/>
                              <a:latin typeface="Times New Roman" panose="02020603050405020304" pitchFamily="18" charset="0"/>
                              <a:cs typeface="Times New Roman" panose="02020603050405020304" pitchFamily="18" charset="0"/>
                            </a:rPr>
                            <a:t>0.0007356</a:t>
                          </a:r>
                          <a:endParaRPr lang="zh-CN" sz="105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n-US" sz="1050" kern="100" dirty="0">
                              <a:effectLst/>
                              <a:latin typeface="Times New Roman" panose="02020603050405020304" pitchFamily="18" charset="0"/>
                              <a:cs typeface="Times New Roman" panose="02020603050405020304" pitchFamily="18" charset="0"/>
                            </a:rPr>
                            <a:t>0.0004237</a:t>
                          </a:r>
                          <a:endParaRPr lang="zh-CN" sz="105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n-US" sz="1050" kern="100">
                              <a:solidFill>
                                <a:srgbClr val="FF0000"/>
                              </a:solidFill>
                              <a:effectLst/>
                              <a:latin typeface="Times New Roman" panose="02020603050405020304" pitchFamily="18" charset="0"/>
                              <a:cs typeface="Times New Roman" panose="02020603050405020304" pitchFamily="18" charset="0"/>
                            </a:rPr>
                            <a:t>0.000317</a:t>
                          </a:r>
                          <a:endParaRPr lang="zh-CN" sz="1050" kern="1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3"/>
                      </a:ext>
                    </a:extLst>
                  </a:tr>
                  <a:tr h="245412">
                    <a:tc>
                      <a:txBody>
                        <a:bodyPr/>
                        <a:lstStyle/>
                        <a:p>
                          <a:pPr algn="ctr">
                            <a:lnSpc>
                              <a:spcPct val="150000"/>
                            </a:lnSpc>
                            <a:spcAft>
                              <a:spcPts val="0"/>
                            </a:spcAft>
                          </a:pPr>
                          <a:r>
                            <a:rPr lang="en-US" sz="1050" kern="0">
                              <a:effectLst/>
                              <a:latin typeface="Times New Roman" panose="02020603050405020304" pitchFamily="18" charset="0"/>
                              <a:cs typeface="Times New Roman" panose="02020603050405020304" pitchFamily="18" charset="0"/>
                            </a:rPr>
                            <a:t>Medium</a:t>
                          </a:r>
                          <a:endParaRPr lang="zh-CN" sz="105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n-US" sz="1050" kern="0">
                              <a:effectLst/>
                              <a:latin typeface="Times New Roman" panose="02020603050405020304" pitchFamily="18" charset="0"/>
                              <a:cs typeface="Times New Roman" panose="02020603050405020304" pitchFamily="18" charset="0"/>
                            </a:rPr>
                            <a:t>0-250</a:t>
                          </a:r>
                          <a:endParaRPr lang="zh-CN" sz="105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n-US" sz="1050" kern="100">
                              <a:effectLst/>
                              <a:latin typeface="Times New Roman" panose="02020603050405020304" pitchFamily="18" charset="0"/>
                              <a:cs typeface="Times New Roman" panose="02020603050405020304" pitchFamily="18" charset="0"/>
                            </a:rPr>
                            <a:t>0.001077</a:t>
                          </a:r>
                          <a:endParaRPr lang="zh-CN" sz="105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n-US" sz="1050" kern="100">
                              <a:effectLst/>
                              <a:latin typeface="Times New Roman" panose="02020603050405020304" pitchFamily="18" charset="0"/>
                              <a:cs typeface="Times New Roman" panose="02020603050405020304" pitchFamily="18" charset="0"/>
                            </a:rPr>
                            <a:t>0.000439</a:t>
                          </a:r>
                          <a:endParaRPr lang="zh-CN" sz="105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n-US" sz="1050" kern="100" dirty="0">
                              <a:effectLst/>
                              <a:latin typeface="Times New Roman" panose="02020603050405020304" pitchFamily="18" charset="0"/>
                              <a:cs typeface="Times New Roman" panose="02020603050405020304" pitchFamily="18" charset="0"/>
                            </a:rPr>
                            <a:t>0.0002798</a:t>
                          </a:r>
                          <a:endParaRPr lang="zh-CN" sz="105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n-US" sz="1050" kern="100">
                              <a:solidFill>
                                <a:srgbClr val="FF0000"/>
                              </a:solidFill>
                              <a:effectLst/>
                              <a:latin typeface="Times New Roman" panose="02020603050405020304" pitchFamily="18" charset="0"/>
                              <a:cs typeface="Times New Roman" panose="02020603050405020304" pitchFamily="18" charset="0"/>
                            </a:rPr>
                            <a:t>0.000224</a:t>
                          </a:r>
                          <a:endParaRPr lang="zh-CN" sz="1050" kern="1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4"/>
                      </a:ext>
                    </a:extLst>
                  </a:tr>
                  <a:tr h="245412">
                    <a:tc>
                      <a:txBody>
                        <a:bodyPr/>
                        <a:lstStyle/>
                        <a:p>
                          <a:pPr algn="ctr">
                            <a:lnSpc>
                              <a:spcPct val="150000"/>
                            </a:lnSpc>
                            <a:spcAft>
                              <a:spcPts val="0"/>
                            </a:spcAft>
                          </a:pPr>
                          <a:r>
                            <a:rPr lang="en-US" sz="1050" kern="0">
                              <a:effectLst/>
                              <a:latin typeface="Times New Roman" panose="02020603050405020304" pitchFamily="18" charset="0"/>
                              <a:cs typeface="Times New Roman" panose="02020603050405020304" pitchFamily="18" charset="0"/>
                            </a:rPr>
                            <a:t>Large</a:t>
                          </a:r>
                          <a:endParaRPr lang="zh-CN" sz="105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n-US" sz="1050" kern="0">
                              <a:effectLst/>
                              <a:latin typeface="Times New Roman" panose="02020603050405020304" pitchFamily="18" charset="0"/>
                              <a:cs typeface="Times New Roman" panose="02020603050405020304" pitchFamily="18" charset="0"/>
                            </a:rPr>
                            <a:t>0-450</a:t>
                          </a:r>
                          <a:endParaRPr lang="zh-CN" sz="105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n-US" sz="1050" kern="100">
                              <a:effectLst/>
                              <a:latin typeface="Times New Roman" panose="02020603050405020304" pitchFamily="18" charset="0"/>
                              <a:cs typeface="Times New Roman" panose="02020603050405020304" pitchFamily="18" charset="0"/>
                            </a:rPr>
                            <a:t>0.000377</a:t>
                          </a:r>
                          <a:endParaRPr lang="zh-CN" sz="105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n-US" sz="1050" kern="100">
                              <a:effectLst/>
                              <a:latin typeface="Times New Roman" panose="02020603050405020304" pitchFamily="18" charset="0"/>
                              <a:cs typeface="Times New Roman" panose="02020603050405020304" pitchFamily="18" charset="0"/>
                            </a:rPr>
                            <a:t>0.0002388</a:t>
                          </a:r>
                          <a:endParaRPr lang="zh-CN" sz="105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n-US" sz="1050" kern="100">
                              <a:effectLst/>
                              <a:latin typeface="Times New Roman" panose="02020603050405020304" pitchFamily="18" charset="0"/>
                              <a:cs typeface="Times New Roman" panose="02020603050405020304" pitchFamily="18" charset="0"/>
                            </a:rPr>
                            <a:t>0.00020</a:t>
                          </a:r>
                          <a:endParaRPr lang="zh-CN" sz="105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n-US" sz="1050" kern="100">
                              <a:solidFill>
                                <a:srgbClr val="FF0000"/>
                              </a:solidFill>
                              <a:effectLst/>
                              <a:latin typeface="Times New Roman" panose="02020603050405020304" pitchFamily="18" charset="0"/>
                              <a:cs typeface="Times New Roman" panose="02020603050405020304" pitchFamily="18" charset="0"/>
                            </a:rPr>
                            <a:t>0.000182</a:t>
                          </a:r>
                          <a:endParaRPr lang="zh-CN" sz="1050" kern="1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5"/>
                      </a:ext>
                    </a:extLst>
                  </a:tr>
                  <a:tr h="245412">
                    <a:tc gridSpan="2">
                      <a:txBody>
                        <a:bodyPr/>
                        <a:lstStyle/>
                        <a:p>
                          <a:pPr algn="ctr">
                            <a:lnSpc>
                              <a:spcPct val="150000"/>
                            </a:lnSpc>
                            <a:spcAft>
                              <a:spcPts val="0"/>
                            </a:spcAft>
                          </a:pPr>
                          <a:r>
                            <a:rPr lang="en-US" sz="1050" kern="0">
                              <a:effectLst/>
                              <a:latin typeface="Times New Roman" panose="02020603050405020304" pitchFamily="18" charset="0"/>
                              <a:cs typeface="Times New Roman" panose="02020603050405020304" pitchFamily="18" charset="0"/>
                            </a:rPr>
                            <a:t>Time consuming (s)</a:t>
                          </a:r>
                          <a:endParaRPr lang="zh-CN" sz="105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hMerge="1">
                      <a:txBody>
                        <a:bodyPr/>
                        <a:lstStyle/>
                        <a:p>
                          <a:endParaRPr lang="zh-CN" altLang="en-US"/>
                        </a:p>
                      </a:txBody>
                      <a:tcPr/>
                    </a:tc>
                    <a:tc>
                      <a:txBody>
                        <a:bodyPr/>
                        <a:lstStyle/>
                        <a:p>
                          <a:pPr algn="ctr">
                            <a:lnSpc>
                              <a:spcPct val="150000"/>
                            </a:lnSpc>
                            <a:spcAft>
                              <a:spcPts val="0"/>
                            </a:spcAft>
                          </a:pPr>
                          <a:r>
                            <a:rPr lang="en-US" sz="1050" kern="100">
                              <a:effectLst/>
                              <a:latin typeface="Times New Roman" panose="02020603050405020304" pitchFamily="18" charset="0"/>
                              <a:cs typeface="Times New Roman" panose="02020603050405020304" pitchFamily="18" charset="0"/>
                            </a:rPr>
                            <a:t>-</a:t>
                          </a:r>
                          <a:endParaRPr lang="zh-CN" sz="105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n-US" sz="1050" kern="100">
                              <a:effectLst/>
                              <a:latin typeface="Times New Roman" panose="02020603050405020304" pitchFamily="18" charset="0"/>
                              <a:cs typeface="Times New Roman" panose="02020603050405020304" pitchFamily="18" charset="0"/>
                            </a:rPr>
                            <a:t>164</a:t>
                          </a:r>
                          <a:r>
                            <a:rPr lang="en-US" altLang="zh-CN" sz="1050" kern="100">
                              <a:effectLst/>
                              <a:latin typeface="Times New Roman" panose="02020603050405020304" pitchFamily="18" charset="0"/>
                              <a:cs typeface="Times New Roman" panose="02020603050405020304" pitchFamily="18" charset="0"/>
                            </a:rPr>
                            <a:t>s</a:t>
                          </a:r>
                          <a:endParaRPr lang="zh-CN" sz="105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n-US" sz="1050" kern="100">
                              <a:effectLst/>
                              <a:latin typeface="Times New Roman" panose="02020603050405020304" pitchFamily="18" charset="0"/>
                              <a:cs typeface="Times New Roman" panose="02020603050405020304" pitchFamily="18" charset="0"/>
                            </a:rPr>
                            <a:t>176</a:t>
                          </a:r>
                          <a:r>
                            <a:rPr lang="en-US" altLang="zh-CN" sz="1050" kern="100">
                              <a:effectLst/>
                              <a:latin typeface="Times New Roman" panose="02020603050405020304" pitchFamily="18" charset="0"/>
                              <a:cs typeface="Times New Roman" panose="02020603050405020304" pitchFamily="18" charset="0"/>
                            </a:rPr>
                            <a:t>s</a:t>
                          </a:r>
                          <a:endParaRPr lang="zh-CN" sz="105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n-US" sz="1050" kern="100" dirty="0">
                              <a:effectLst/>
                              <a:latin typeface="Times New Roman" panose="02020603050405020304" pitchFamily="18" charset="0"/>
                              <a:cs typeface="Times New Roman" panose="02020603050405020304" pitchFamily="18" charset="0"/>
                            </a:rPr>
                            <a:t>182</a:t>
                          </a:r>
                          <a:r>
                            <a:rPr lang="en-US" altLang="zh-CN" sz="1050" kern="100" dirty="0">
                              <a:effectLst/>
                              <a:latin typeface="Times New Roman" panose="02020603050405020304" pitchFamily="18" charset="0"/>
                              <a:cs typeface="Times New Roman" panose="02020603050405020304" pitchFamily="18" charset="0"/>
                            </a:rPr>
                            <a:t>s</a:t>
                          </a:r>
                          <a:endParaRPr lang="zh-CN" sz="105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6"/>
                      </a:ext>
                    </a:extLst>
                  </a:tr>
                </a:tbl>
              </a:graphicData>
            </a:graphic>
          </p:graphicFrame>
        </mc:Fallback>
      </mc:AlternateContent>
    </p:spTree>
    <p:extLst>
      <p:ext uri="{BB962C8B-B14F-4D97-AF65-F5344CB8AC3E}">
        <p14:creationId xmlns:p14="http://schemas.microsoft.com/office/powerpoint/2010/main" val="72001288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9BFBBFA-3C80-48D6-9A4F-5079A5510E27}"/>
              </a:ext>
            </a:extLst>
          </p:cNvPr>
          <p:cNvSpPr>
            <a:spLocks noGrp="1"/>
          </p:cNvSpPr>
          <p:nvPr>
            <p:ph type="title"/>
          </p:nvPr>
        </p:nvSpPr>
        <p:spPr/>
        <p:txBody>
          <a:bodyPr/>
          <a:lstStyle/>
          <a:p>
            <a:r>
              <a:rPr lang="en-US" altLang="zh-CN" dirty="0"/>
              <a:t>Extension to 3D Simulations</a:t>
            </a:r>
            <a:endParaRPr lang="zh-CN" altLang="en-US" dirty="0"/>
          </a:p>
        </p:txBody>
      </p:sp>
      <p:sp>
        <p:nvSpPr>
          <p:cNvPr id="4" name="Slide Number Placeholder 22">
            <a:extLst>
              <a:ext uri="{FF2B5EF4-FFF2-40B4-BE49-F238E27FC236}">
                <a16:creationId xmlns:a16="http://schemas.microsoft.com/office/drawing/2014/main" id="{A0B04CF2-755E-4DB3-8E82-6226454777B2}"/>
              </a:ext>
            </a:extLst>
          </p:cNvPr>
          <p:cNvSpPr>
            <a:spLocks noGrp="1"/>
          </p:cNvSpPr>
          <p:nvPr>
            <p:ph type="sldNum" sz="quarter" idx="15"/>
          </p:nvPr>
        </p:nvSpPr>
        <p:spPr>
          <a:xfrm>
            <a:off x="8153400" y="5715000"/>
            <a:ext cx="609600" cy="521208"/>
          </a:xfrm>
        </p:spPr>
        <p:txBody>
          <a:bodyPr/>
          <a:lstStyle/>
          <a:p>
            <a:fld id="{B6F15528-21DE-4FAA-801E-634DDDAF4B2B}" type="slidenum">
              <a:rPr lang="en-US" smtClean="0"/>
              <a:pPr/>
              <a:t>35</a:t>
            </a:fld>
            <a:endParaRPr lang="en-US" dirty="0"/>
          </a:p>
        </p:txBody>
      </p:sp>
      <p:grpSp>
        <p:nvGrpSpPr>
          <p:cNvPr id="5" name="组合 4">
            <a:extLst>
              <a:ext uri="{FF2B5EF4-FFF2-40B4-BE49-F238E27FC236}">
                <a16:creationId xmlns:a16="http://schemas.microsoft.com/office/drawing/2014/main" id="{0DD6D241-7D03-4357-92ED-8305F62F28C1}"/>
              </a:ext>
            </a:extLst>
          </p:cNvPr>
          <p:cNvGrpSpPr/>
          <p:nvPr/>
        </p:nvGrpSpPr>
        <p:grpSpPr>
          <a:xfrm>
            <a:off x="381000" y="1676400"/>
            <a:ext cx="7696200" cy="4618164"/>
            <a:chOff x="473965" y="1371424"/>
            <a:chExt cx="5848916" cy="3955240"/>
          </a:xfrm>
        </p:grpSpPr>
        <p:sp>
          <p:nvSpPr>
            <p:cNvPr id="6" name="矩形 5">
              <a:extLst>
                <a:ext uri="{FF2B5EF4-FFF2-40B4-BE49-F238E27FC236}">
                  <a16:creationId xmlns:a16="http://schemas.microsoft.com/office/drawing/2014/main" id="{8DFC65C4-B771-408E-8990-A8020F6DEAD8}"/>
                </a:ext>
              </a:extLst>
            </p:cNvPr>
            <p:cNvSpPr/>
            <p:nvPr/>
          </p:nvSpPr>
          <p:spPr>
            <a:xfrm>
              <a:off x="473965" y="1371424"/>
              <a:ext cx="5848916" cy="3955240"/>
            </a:xfrm>
            <a:prstGeom prst="rect">
              <a:avLst/>
            </a:prstGeom>
            <a:solidFill>
              <a:srgbClr val="F1F1F1">
                <a:alpha val="52000"/>
              </a:srgbClr>
            </a:solidFill>
            <a:ln w="3175">
              <a:noFill/>
            </a:ln>
            <a:effectLst/>
          </p:spPr>
          <p:txBody>
            <a:bodyPr vert="horz" wrap="square" lIns="43976" tIns="21988" rIns="43976" bIns="21988" numCol="1" anchor="t" anchorCtr="0" compatLnSpc="1">
              <a:prstTxWarp prst="textNoShape">
                <a:avLst/>
              </a:prstTxWarp>
            </a:bodyPr>
            <a:lstStyle/>
            <a:p>
              <a:pPr algn="ctr" defTabSz="219881"/>
              <a:endParaRPr lang="zh-CN" altLang="en-US" sz="900" kern="0">
                <a:solidFill>
                  <a:srgbClr val="1D1D1A"/>
                </a:solidFill>
                <a:latin typeface="微软雅黑"/>
                <a:ea typeface="微软雅黑"/>
                <a:cs typeface="Arial" pitchFamily="34" charset="0"/>
              </a:endParaRPr>
            </a:p>
          </p:txBody>
        </p:sp>
        <p:sp>
          <p:nvSpPr>
            <p:cNvPr id="7" name="文本框 73">
              <a:extLst>
                <a:ext uri="{FF2B5EF4-FFF2-40B4-BE49-F238E27FC236}">
                  <a16:creationId xmlns:a16="http://schemas.microsoft.com/office/drawing/2014/main" id="{7BF57B6E-67BF-4AD9-8D52-ABE53A4D14C1}"/>
                </a:ext>
              </a:extLst>
            </p:cNvPr>
            <p:cNvSpPr txBox="1"/>
            <p:nvPr/>
          </p:nvSpPr>
          <p:spPr>
            <a:xfrm>
              <a:off x="1884985" y="1485342"/>
              <a:ext cx="3026877" cy="196725"/>
            </a:xfrm>
            <a:prstGeom prst="rect">
              <a:avLst/>
            </a:prstGeom>
            <a:noFill/>
            <a:ln w="3175" cap="flat">
              <a:noFill/>
              <a:miter lim="400000"/>
            </a:ln>
            <a:effectLst/>
          </p:spPr>
          <p:txBody>
            <a:bodyPr wrap="square" lIns="40265" tIns="40265" rIns="40265" bIns="40265" numCol="1" anchor="ctr">
              <a:noAutofit/>
            </a:bodyPr>
            <a:lstStyle>
              <a:defPPr marL="0" marR="0" indent="0" algn="l" defTabSz="913765"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defPPr>
              <a:lvl1pPr algn="ctr" defTabSz="1443355">
                <a:lnSpc>
                  <a:spcPct val="120000"/>
                </a:lnSpc>
                <a:defRPr sz="3500">
                  <a:gradFill flip="none" rotWithShape="1">
                    <a:gsLst>
                      <a:gs pos="0">
                        <a:srgbClr val="FFF8CF"/>
                      </a:gs>
                      <a:gs pos="100000">
                        <a:srgbClr val="FFECAF"/>
                      </a:gs>
                    </a:gsLst>
                    <a:lin ang="3600000" scaled="0"/>
                  </a:gradFill>
                  <a:latin typeface="方正兰亭粗黑简体" panose="02000000000000000000" pitchFamily="2" charset="-122"/>
                  <a:ea typeface="方正兰亭粗黑简体" panose="02000000000000000000" pitchFamily="2" charset="-122"/>
                  <a:cs typeface="FZLanTingHeiS-B-GB"/>
                </a:defRPr>
              </a:lvl1pPr>
            </a:lstStyle>
            <a:p>
              <a:pPr defTabSz="914377">
                <a:defRPr/>
              </a:pPr>
              <a:r>
                <a:rPr lang="zh-CN" altLang="en-US" sz="1800" b="1" dirty="0">
                  <a:solidFill>
                    <a:srgbClr val="1D1D1A"/>
                  </a:solidFill>
                  <a:latin typeface="微软雅黑"/>
                  <a:ea typeface="微软雅黑"/>
                  <a:cs typeface="+mn-cs"/>
                  <a:sym typeface="Calibri" panose="020F0502020204030204"/>
                </a:rPr>
                <a:t>中国商飞：东方系列大模型</a:t>
              </a:r>
            </a:p>
          </p:txBody>
        </p:sp>
        <p:grpSp>
          <p:nvGrpSpPr>
            <p:cNvPr id="8" name="组合 7">
              <a:extLst>
                <a:ext uri="{FF2B5EF4-FFF2-40B4-BE49-F238E27FC236}">
                  <a16:creationId xmlns:a16="http://schemas.microsoft.com/office/drawing/2014/main" id="{32049DB5-AA00-431D-8E04-C0B57BE11109}"/>
                </a:ext>
              </a:extLst>
            </p:cNvPr>
            <p:cNvGrpSpPr/>
            <p:nvPr/>
          </p:nvGrpSpPr>
          <p:grpSpPr>
            <a:xfrm>
              <a:off x="697102" y="1874551"/>
              <a:ext cx="5458607" cy="3376183"/>
              <a:chOff x="589743" y="1777574"/>
              <a:chExt cx="5608629" cy="2467184"/>
            </a:xfrm>
          </p:grpSpPr>
          <p:sp>
            <p:nvSpPr>
              <p:cNvPr id="9" name="椭圆 8">
                <a:extLst>
                  <a:ext uri="{FF2B5EF4-FFF2-40B4-BE49-F238E27FC236}">
                    <a16:creationId xmlns:a16="http://schemas.microsoft.com/office/drawing/2014/main" id="{6FEEF086-2ED1-4F25-B4F7-A86C021B60DE}"/>
                  </a:ext>
                </a:extLst>
              </p:cNvPr>
              <p:cNvSpPr/>
              <p:nvPr/>
            </p:nvSpPr>
            <p:spPr bwMode="auto">
              <a:xfrm flipH="1" flipV="1">
                <a:off x="1004168" y="3879584"/>
                <a:ext cx="4880005" cy="365174"/>
              </a:xfrm>
              <a:prstGeom prst="ellipse">
                <a:avLst/>
              </a:prstGeom>
              <a:gradFill flip="none" rotWithShape="1">
                <a:gsLst>
                  <a:gs pos="0">
                    <a:srgbClr val="666666">
                      <a:alpha val="0"/>
                    </a:srgbClr>
                  </a:gs>
                  <a:gs pos="100000">
                    <a:srgbClr val="666666">
                      <a:lumMod val="95000"/>
                      <a:alpha val="5000"/>
                    </a:srgbClr>
                  </a:gs>
                </a:gsLst>
                <a:lin ang="16200000" scaled="0"/>
                <a:tileRect/>
              </a:gradFill>
              <a:ln w="3175" cap="flat" cmpd="sng" algn="ctr">
                <a:gradFill flip="none" rotWithShape="1">
                  <a:gsLst>
                    <a:gs pos="0">
                      <a:srgbClr val="00FFFF">
                        <a:alpha val="0"/>
                      </a:srgbClr>
                    </a:gs>
                    <a:gs pos="100000">
                      <a:srgbClr val="666666">
                        <a:lumMod val="95000"/>
                        <a:alpha val="38000"/>
                      </a:srgbClr>
                    </a:gs>
                  </a:gsLst>
                  <a:lin ang="16200000" scaled="1"/>
                  <a:tileRect/>
                </a:gradFill>
                <a:prstDash val="solid"/>
                <a:miter lim="800000"/>
                <a:headEnd type="none" w="med" len="med"/>
                <a:tailEnd type="none" w="med" len="med"/>
              </a:ln>
              <a:effectLst/>
            </p:spPr>
            <p:txBody>
              <a:bodyPr wrap="none" anchor="ctr" anchorCtr="1"/>
              <a:lstStyle/>
              <a:p>
                <a:pPr indent="-134964" algn="ctr" defTabSz="914400">
                  <a:lnSpc>
                    <a:spcPct val="90000"/>
                  </a:lnSpc>
                  <a:spcBef>
                    <a:spcPct val="20000"/>
                  </a:spcBef>
                  <a:buClr>
                    <a:srgbClr val="CC9900"/>
                  </a:buClr>
                  <a:buSzPct val="100000"/>
                  <a:defRPr/>
                </a:pPr>
                <a:endParaRPr lang="zh-CN" altLang="en-US" sz="1000" kern="0" dirty="0">
                  <a:solidFill>
                    <a:srgbClr val="1D1D1A"/>
                  </a:solidFill>
                  <a:effectLst>
                    <a:outerShdw blurRad="38100" dist="38100" dir="2700000" algn="tl">
                      <a:srgbClr val="000000">
                        <a:alpha val="43137"/>
                      </a:srgbClr>
                    </a:outerShdw>
                  </a:effectLst>
                  <a:latin typeface="微软雅黑"/>
                  <a:ea typeface="微软雅黑"/>
                  <a:sym typeface="Arial" pitchFamily="34" charset="0"/>
                </a:endParaRPr>
              </a:p>
            </p:txBody>
          </p:sp>
          <p:grpSp>
            <p:nvGrpSpPr>
              <p:cNvPr id="10" name="组合 9">
                <a:extLst>
                  <a:ext uri="{FF2B5EF4-FFF2-40B4-BE49-F238E27FC236}">
                    <a16:creationId xmlns:a16="http://schemas.microsoft.com/office/drawing/2014/main" id="{55A8D27F-7144-42DB-8229-77BA06DDF929}"/>
                  </a:ext>
                </a:extLst>
              </p:cNvPr>
              <p:cNvGrpSpPr/>
              <p:nvPr/>
            </p:nvGrpSpPr>
            <p:grpSpPr>
              <a:xfrm>
                <a:off x="2579655" y="2857119"/>
                <a:ext cx="3600000" cy="957751"/>
                <a:chOff x="2814561" y="2282829"/>
                <a:chExt cx="3600000" cy="957751"/>
              </a:xfrm>
            </p:grpSpPr>
            <p:sp>
              <p:nvSpPr>
                <p:cNvPr id="28" name="矩形 27">
                  <a:extLst>
                    <a:ext uri="{FF2B5EF4-FFF2-40B4-BE49-F238E27FC236}">
                      <a16:creationId xmlns:a16="http://schemas.microsoft.com/office/drawing/2014/main" id="{3896010D-2D5A-4FA4-A79B-DEDD30D28B67}"/>
                    </a:ext>
                  </a:extLst>
                </p:cNvPr>
                <p:cNvSpPr/>
                <p:nvPr/>
              </p:nvSpPr>
              <p:spPr>
                <a:xfrm>
                  <a:off x="2855137" y="2282829"/>
                  <a:ext cx="2659980" cy="215444"/>
                </a:xfrm>
                <a:prstGeom prst="rect">
                  <a:avLst/>
                </a:prstGeom>
                <a:noFill/>
                <a:ln w="12700" cap="flat" cmpd="sng" algn="ctr">
                  <a:noFill/>
                  <a:prstDash val="solid"/>
                  <a:miter lim="800000"/>
                </a:ln>
                <a:effectLst/>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defTabSz="914377">
                    <a:defRPr/>
                  </a:pPr>
                  <a:r>
                    <a:rPr lang="zh-CN" altLang="en-US" sz="1400" b="1" kern="0" dirty="0">
                      <a:solidFill>
                        <a:srgbClr val="1D1D1A"/>
                      </a:solidFill>
                      <a:latin typeface="微软雅黑"/>
                      <a:ea typeface="微软雅黑"/>
                      <a:sym typeface="FZLanTingHeiS-B-GB"/>
                    </a:rPr>
                    <a:t>东方</a:t>
                  </a:r>
                  <a:r>
                    <a:rPr lang="en-US" altLang="zh-CN" sz="1400" b="1" kern="0" dirty="0">
                      <a:solidFill>
                        <a:srgbClr val="1D1D1A"/>
                      </a:solidFill>
                      <a:latin typeface="微软雅黑"/>
                      <a:ea typeface="微软雅黑"/>
                      <a:sym typeface="FZLanTingHeiS-B-GB"/>
                    </a:rPr>
                    <a:t>.</a:t>
                  </a:r>
                  <a:r>
                    <a:rPr lang="zh-CN" altLang="en-US" sz="1400" b="1" kern="0" dirty="0">
                      <a:solidFill>
                        <a:srgbClr val="1D1D1A"/>
                      </a:solidFill>
                      <a:latin typeface="微软雅黑"/>
                      <a:ea typeface="微软雅黑"/>
                      <a:sym typeface="FZLanTingHeiS-B-GB"/>
                    </a:rPr>
                    <a:t>翼风（</a:t>
                  </a:r>
                  <a:r>
                    <a:rPr lang="en-US" altLang="zh-CN" sz="1400" b="1" kern="0" dirty="0">
                      <a:solidFill>
                        <a:srgbClr val="1D1D1A"/>
                      </a:solidFill>
                      <a:latin typeface="微软雅黑"/>
                      <a:ea typeface="微软雅黑"/>
                      <a:sym typeface="FZLanTingHeiS-B-GB"/>
                    </a:rPr>
                    <a:t>2023.07 WAIC</a:t>
                  </a:r>
                  <a:r>
                    <a:rPr lang="zh-CN" altLang="en-US" sz="1400" b="1" kern="0" dirty="0">
                      <a:solidFill>
                        <a:srgbClr val="1D1D1A"/>
                      </a:solidFill>
                      <a:latin typeface="微软雅黑"/>
                      <a:ea typeface="微软雅黑"/>
                      <a:sym typeface="FZLanTingHeiS-B-GB"/>
                    </a:rPr>
                    <a:t>）</a:t>
                  </a:r>
                  <a:endParaRPr lang="en-US" altLang="zh-CN" sz="1400" b="1" kern="0" dirty="0">
                    <a:solidFill>
                      <a:srgbClr val="1D1D1A"/>
                    </a:solidFill>
                    <a:latin typeface="微软雅黑"/>
                    <a:ea typeface="微软雅黑"/>
                  </a:endParaRPr>
                </a:p>
              </p:txBody>
            </p:sp>
            <p:sp>
              <p:nvSpPr>
                <p:cNvPr id="29" name="梯形 28">
                  <a:extLst>
                    <a:ext uri="{FF2B5EF4-FFF2-40B4-BE49-F238E27FC236}">
                      <a16:creationId xmlns:a16="http://schemas.microsoft.com/office/drawing/2014/main" id="{EF83C376-4585-481F-89D7-33FA729E2C16}"/>
                    </a:ext>
                  </a:extLst>
                </p:cNvPr>
                <p:cNvSpPr/>
                <p:nvPr/>
              </p:nvSpPr>
              <p:spPr>
                <a:xfrm>
                  <a:off x="2814561" y="2442355"/>
                  <a:ext cx="3600000" cy="133957"/>
                </a:xfrm>
                <a:prstGeom prst="trapezoid">
                  <a:avLst>
                    <a:gd name="adj" fmla="val 135325"/>
                  </a:avLst>
                </a:prstGeom>
                <a:gradFill>
                  <a:gsLst>
                    <a:gs pos="100000">
                      <a:sysClr val="window" lastClr="FFFFFF">
                        <a:alpha val="10000"/>
                      </a:sysClr>
                    </a:gs>
                    <a:gs pos="0">
                      <a:sysClr val="window" lastClr="FFFFFF">
                        <a:alpha val="0"/>
                      </a:sysClr>
                    </a:gs>
                  </a:gsLst>
                  <a:lin ang="5400000" scaled="0"/>
                </a:gradFill>
                <a:ln w="3175">
                  <a:gradFill>
                    <a:gsLst>
                      <a:gs pos="100000">
                        <a:sysClr val="window" lastClr="FFFFFF">
                          <a:alpha val="30000"/>
                        </a:sysClr>
                      </a:gs>
                      <a:gs pos="0">
                        <a:sysClr val="window" lastClr="FFFFFF">
                          <a:alpha val="0"/>
                        </a:sysClr>
                      </a:gs>
                    </a:gsLst>
                    <a:lin ang="5400000" scaled="0"/>
                  </a:gradFill>
                </a:ln>
              </p:spPr>
              <p:txBody>
                <a:bodyPr vert="horz" wrap="square" lIns="91440" tIns="45720" rIns="91440" bIns="45720" numCol="1" anchor="t" anchorCtr="0" compatLnSpc="1">
                  <a:prstTxWarp prst="textNoShape">
                    <a:avLst/>
                  </a:prstTxWarp>
                </a:bodyPr>
                <a:lstStyle/>
                <a:p>
                  <a:pPr defTabSz="914400">
                    <a:defRPr/>
                  </a:pPr>
                  <a:endParaRPr lang="zh-CN" altLang="en-US" kern="0" dirty="0">
                    <a:solidFill>
                      <a:srgbClr val="1D1D1A"/>
                    </a:solidFill>
                    <a:latin typeface="微软雅黑"/>
                    <a:ea typeface="微软雅黑"/>
                    <a:cs typeface="Arial" pitchFamily="34" charset="0"/>
                  </a:endParaRPr>
                </a:p>
              </p:txBody>
            </p:sp>
            <p:grpSp>
              <p:nvGrpSpPr>
                <p:cNvPr id="30" name="组合 29">
                  <a:extLst>
                    <a:ext uri="{FF2B5EF4-FFF2-40B4-BE49-F238E27FC236}">
                      <a16:creationId xmlns:a16="http://schemas.microsoft.com/office/drawing/2014/main" id="{B78B2F7F-244D-4C7C-AC85-9154C251B47C}"/>
                    </a:ext>
                  </a:extLst>
                </p:cNvPr>
                <p:cNvGrpSpPr/>
                <p:nvPr/>
              </p:nvGrpSpPr>
              <p:grpSpPr>
                <a:xfrm>
                  <a:off x="2814561" y="2658415"/>
                  <a:ext cx="3600000" cy="252002"/>
                  <a:chOff x="2814561" y="2642516"/>
                  <a:chExt cx="3600000" cy="234015"/>
                </a:xfrm>
              </p:grpSpPr>
              <p:sp>
                <p:nvSpPr>
                  <p:cNvPr id="34" name="矩形 33">
                    <a:extLst>
                      <a:ext uri="{FF2B5EF4-FFF2-40B4-BE49-F238E27FC236}">
                        <a16:creationId xmlns:a16="http://schemas.microsoft.com/office/drawing/2014/main" id="{E3EC815A-8165-4306-B862-E6833EBDB5FD}"/>
                      </a:ext>
                    </a:extLst>
                  </p:cNvPr>
                  <p:cNvSpPr/>
                  <p:nvPr/>
                </p:nvSpPr>
                <p:spPr>
                  <a:xfrm>
                    <a:off x="2814561" y="2642518"/>
                    <a:ext cx="1764000" cy="234013"/>
                  </a:xfrm>
                  <a:prstGeom prst="rect">
                    <a:avLst/>
                  </a:prstGeom>
                  <a:solidFill>
                    <a:srgbClr val="666666">
                      <a:lumMod val="95000"/>
                      <a:alpha val="15000"/>
                    </a:srgbClr>
                  </a:solidFill>
                  <a:ln w="12700" cap="flat" cmpd="sng" algn="ctr">
                    <a:noFill/>
                    <a:prstDash val="solid"/>
                    <a:miter lim="800000"/>
                  </a:ln>
                  <a:effectLst/>
                </p:spPr>
                <p:txBody>
                  <a:bodyPr rtlCol="0" anchor="ctr"/>
                  <a:lstStyle/>
                  <a:p>
                    <a:pPr algn="ctr" defTabSz="914377" fontAlgn="base">
                      <a:lnSpc>
                        <a:spcPct val="90000"/>
                      </a:lnSpc>
                      <a:spcBef>
                        <a:spcPct val="0"/>
                      </a:spcBef>
                      <a:spcAft>
                        <a:spcPct val="0"/>
                      </a:spcAft>
                      <a:buSzPct val="123000"/>
                      <a:defRPr/>
                    </a:pPr>
                    <a:r>
                      <a:rPr lang="en-US" altLang="zh-CN" sz="1200" kern="0" dirty="0">
                        <a:solidFill>
                          <a:srgbClr val="1D1D1A"/>
                        </a:solidFill>
                        <a:latin typeface="微软雅黑"/>
                        <a:ea typeface="微软雅黑"/>
                        <a:sym typeface="FZLanTingHeiS-R-GB"/>
                      </a:rPr>
                      <a:t>3D</a:t>
                    </a:r>
                    <a:r>
                      <a:rPr lang="zh-CN" altLang="en-US" sz="1200" kern="0" dirty="0">
                        <a:solidFill>
                          <a:srgbClr val="1D1D1A"/>
                        </a:solidFill>
                        <a:latin typeface="微软雅黑"/>
                        <a:ea typeface="微软雅黑"/>
                        <a:sym typeface="FZLanTingHeiS-R-GB"/>
                      </a:rPr>
                      <a:t>超临界翼型流场仿真</a:t>
                    </a:r>
                  </a:p>
                </p:txBody>
              </p:sp>
              <p:sp>
                <p:nvSpPr>
                  <p:cNvPr id="35" name="矩形 34">
                    <a:extLst>
                      <a:ext uri="{FF2B5EF4-FFF2-40B4-BE49-F238E27FC236}">
                        <a16:creationId xmlns:a16="http://schemas.microsoft.com/office/drawing/2014/main" id="{293D1683-2E1E-405E-B428-5E0464B220AE}"/>
                      </a:ext>
                    </a:extLst>
                  </p:cNvPr>
                  <p:cNvSpPr/>
                  <p:nvPr/>
                </p:nvSpPr>
                <p:spPr>
                  <a:xfrm>
                    <a:off x="4650561" y="2642516"/>
                    <a:ext cx="1764000" cy="234013"/>
                  </a:xfrm>
                  <a:prstGeom prst="rect">
                    <a:avLst/>
                  </a:prstGeom>
                  <a:solidFill>
                    <a:srgbClr val="666666">
                      <a:lumMod val="95000"/>
                      <a:alpha val="15000"/>
                    </a:srgbClr>
                  </a:solidFill>
                  <a:ln w="12700" cap="flat" cmpd="sng" algn="ctr">
                    <a:noFill/>
                    <a:prstDash val="solid"/>
                    <a:miter lim="800000"/>
                  </a:ln>
                  <a:effectLst/>
                </p:spPr>
                <p:txBody>
                  <a:bodyPr rtlCol="0" anchor="ctr"/>
                  <a:lstStyle/>
                  <a:p>
                    <a:pPr algn="ctr" defTabSz="914377" fontAlgn="base">
                      <a:lnSpc>
                        <a:spcPct val="90000"/>
                      </a:lnSpc>
                      <a:spcBef>
                        <a:spcPct val="0"/>
                      </a:spcBef>
                      <a:spcAft>
                        <a:spcPct val="0"/>
                      </a:spcAft>
                      <a:buSzPct val="123000"/>
                      <a:defRPr/>
                    </a:pPr>
                    <a:r>
                      <a:rPr lang="zh-CN" altLang="en-US" sz="1200" kern="0" dirty="0">
                        <a:solidFill>
                          <a:srgbClr val="1D1D1A"/>
                        </a:solidFill>
                        <a:latin typeface="微软雅黑"/>
                        <a:ea typeface="微软雅黑"/>
                        <a:sym typeface="FZLanTingHeiS-R-GB"/>
                      </a:rPr>
                      <a:t>千万网格流场秒级推理</a:t>
                    </a:r>
                  </a:p>
                </p:txBody>
              </p:sp>
            </p:grpSp>
            <p:grpSp>
              <p:nvGrpSpPr>
                <p:cNvPr id="31" name="组合 30">
                  <a:extLst>
                    <a:ext uri="{FF2B5EF4-FFF2-40B4-BE49-F238E27FC236}">
                      <a16:creationId xmlns:a16="http://schemas.microsoft.com/office/drawing/2014/main" id="{F8406416-051E-4A25-9BB4-C6106D18CFD6}"/>
                    </a:ext>
                  </a:extLst>
                </p:cNvPr>
                <p:cNvGrpSpPr/>
                <p:nvPr/>
              </p:nvGrpSpPr>
              <p:grpSpPr>
                <a:xfrm>
                  <a:off x="2814561" y="2988580"/>
                  <a:ext cx="3600000" cy="252000"/>
                  <a:chOff x="2814561" y="2642518"/>
                  <a:chExt cx="3600000" cy="234013"/>
                </a:xfrm>
              </p:grpSpPr>
              <p:sp>
                <p:nvSpPr>
                  <p:cNvPr id="32" name="矩形 31">
                    <a:extLst>
                      <a:ext uri="{FF2B5EF4-FFF2-40B4-BE49-F238E27FC236}">
                        <a16:creationId xmlns:a16="http://schemas.microsoft.com/office/drawing/2014/main" id="{D2496C25-07E5-446F-AC36-3BEA5BB335B8}"/>
                      </a:ext>
                    </a:extLst>
                  </p:cNvPr>
                  <p:cNvSpPr/>
                  <p:nvPr/>
                </p:nvSpPr>
                <p:spPr>
                  <a:xfrm>
                    <a:off x="2814561" y="2642518"/>
                    <a:ext cx="1764000" cy="234013"/>
                  </a:xfrm>
                  <a:prstGeom prst="rect">
                    <a:avLst/>
                  </a:prstGeom>
                  <a:solidFill>
                    <a:srgbClr val="666666">
                      <a:lumMod val="95000"/>
                      <a:alpha val="15000"/>
                    </a:srgbClr>
                  </a:solidFill>
                  <a:ln w="12700" cap="flat" cmpd="sng" algn="ctr">
                    <a:noFill/>
                    <a:prstDash val="solid"/>
                    <a:miter lim="800000"/>
                  </a:ln>
                  <a:effectLst/>
                </p:spPr>
                <p:txBody>
                  <a:bodyPr rtlCol="0" anchor="ctr"/>
                  <a:lstStyle/>
                  <a:p>
                    <a:pPr algn="ctr" defTabSz="914377" fontAlgn="base">
                      <a:lnSpc>
                        <a:spcPct val="90000"/>
                      </a:lnSpc>
                      <a:spcBef>
                        <a:spcPct val="0"/>
                      </a:spcBef>
                      <a:spcAft>
                        <a:spcPct val="0"/>
                      </a:spcAft>
                      <a:buSzPct val="123000"/>
                      <a:defRPr/>
                    </a:pPr>
                    <a:r>
                      <a:rPr lang="zh-CN" altLang="en-US" sz="1200" kern="0" dirty="0">
                        <a:solidFill>
                          <a:srgbClr val="1D1D1A"/>
                        </a:solidFill>
                        <a:latin typeface="微软雅黑"/>
                        <a:ea typeface="微软雅黑"/>
                        <a:sym typeface="FZLanTingHeiS-R-GB"/>
                      </a:rPr>
                      <a:t>典型超临界机翼流场预测</a:t>
                    </a:r>
                  </a:p>
                </p:txBody>
              </p:sp>
              <p:sp>
                <p:nvSpPr>
                  <p:cNvPr id="33" name="矩形 32">
                    <a:extLst>
                      <a:ext uri="{FF2B5EF4-FFF2-40B4-BE49-F238E27FC236}">
                        <a16:creationId xmlns:a16="http://schemas.microsoft.com/office/drawing/2014/main" id="{A5738E28-605B-4499-B042-03FCF48A9A2D}"/>
                      </a:ext>
                    </a:extLst>
                  </p:cNvPr>
                  <p:cNvSpPr/>
                  <p:nvPr/>
                </p:nvSpPr>
                <p:spPr>
                  <a:xfrm>
                    <a:off x="4650561" y="2642518"/>
                    <a:ext cx="1764000" cy="234013"/>
                  </a:xfrm>
                  <a:prstGeom prst="rect">
                    <a:avLst/>
                  </a:prstGeom>
                  <a:solidFill>
                    <a:srgbClr val="666666">
                      <a:lumMod val="95000"/>
                      <a:alpha val="15000"/>
                    </a:srgbClr>
                  </a:solidFill>
                  <a:ln w="12700" cap="flat" cmpd="sng" algn="ctr">
                    <a:noFill/>
                    <a:prstDash val="solid"/>
                    <a:miter lim="800000"/>
                  </a:ln>
                  <a:effectLst/>
                </p:spPr>
                <p:txBody>
                  <a:bodyPr rtlCol="0" anchor="ctr"/>
                  <a:lstStyle/>
                  <a:p>
                    <a:pPr algn="ctr" defTabSz="914377" fontAlgn="base">
                      <a:lnSpc>
                        <a:spcPct val="90000"/>
                      </a:lnSpc>
                      <a:spcBef>
                        <a:spcPct val="0"/>
                      </a:spcBef>
                      <a:spcAft>
                        <a:spcPct val="0"/>
                      </a:spcAft>
                      <a:buSzPct val="123000"/>
                      <a:defRPr/>
                    </a:pPr>
                    <a:r>
                      <a:rPr lang="zh-CN" altLang="en-US" sz="1200" kern="0" dirty="0">
                        <a:solidFill>
                          <a:srgbClr val="1D1D1A"/>
                        </a:solidFill>
                        <a:latin typeface="微软雅黑"/>
                        <a:ea typeface="微软雅黑"/>
                        <a:sym typeface="FZLanTingHeiS-R-GB"/>
                      </a:rPr>
                      <a:t>降低仿真时间</a:t>
                    </a:r>
                    <a:r>
                      <a:rPr lang="en-US" altLang="zh-CN" sz="1200" kern="0" dirty="0">
                        <a:solidFill>
                          <a:srgbClr val="1D1D1A"/>
                        </a:solidFill>
                        <a:latin typeface="微软雅黑"/>
                        <a:ea typeface="微软雅黑"/>
                        <a:sym typeface="FZLanTingHeiS-R-GB"/>
                      </a:rPr>
                      <a:t>1000</a:t>
                    </a:r>
                    <a:r>
                      <a:rPr lang="zh-CN" altLang="en-US" sz="1200" kern="0" dirty="0">
                        <a:solidFill>
                          <a:srgbClr val="1D1D1A"/>
                        </a:solidFill>
                        <a:latin typeface="微软雅黑"/>
                        <a:ea typeface="微软雅黑"/>
                        <a:sym typeface="FZLanTingHeiS-R-GB"/>
                      </a:rPr>
                      <a:t>倍</a:t>
                    </a:r>
                  </a:p>
                </p:txBody>
              </p:sp>
            </p:grpSp>
          </p:grpSp>
          <p:grpSp>
            <p:nvGrpSpPr>
              <p:cNvPr id="11" name="组合 10">
                <a:extLst>
                  <a:ext uri="{FF2B5EF4-FFF2-40B4-BE49-F238E27FC236}">
                    <a16:creationId xmlns:a16="http://schemas.microsoft.com/office/drawing/2014/main" id="{CF134F6E-6D58-4B57-AC2D-EE91A8875C30}"/>
                  </a:ext>
                </a:extLst>
              </p:cNvPr>
              <p:cNvGrpSpPr/>
              <p:nvPr/>
            </p:nvGrpSpPr>
            <p:grpSpPr>
              <a:xfrm>
                <a:off x="2579655" y="1777574"/>
                <a:ext cx="3600000" cy="957751"/>
                <a:chOff x="2814561" y="2282829"/>
                <a:chExt cx="3600000" cy="957751"/>
              </a:xfrm>
            </p:grpSpPr>
            <p:sp>
              <p:nvSpPr>
                <p:cNvPr id="20" name="矩形 19">
                  <a:extLst>
                    <a:ext uri="{FF2B5EF4-FFF2-40B4-BE49-F238E27FC236}">
                      <a16:creationId xmlns:a16="http://schemas.microsoft.com/office/drawing/2014/main" id="{C881D12D-DDD2-4CF0-BDB8-DC193A41194D}"/>
                    </a:ext>
                  </a:extLst>
                </p:cNvPr>
                <p:cNvSpPr/>
                <p:nvPr/>
              </p:nvSpPr>
              <p:spPr>
                <a:xfrm>
                  <a:off x="2855137" y="2282829"/>
                  <a:ext cx="2693907" cy="215444"/>
                </a:xfrm>
                <a:prstGeom prst="rect">
                  <a:avLst/>
                </a:prstGeom>
                <a:noFill/>
                <a:ln w="12700" cap="flat" cmpd="sng" algn="ctr">
                  <a:noFill/>
                  <a:prstDash val="solid"/>
                  <a:miter lim="800000"/>
                </a:ln>
                <a:effectLst/>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defTabSz="914377">
                    <a:defRPr/>
                  </a:pPr>
                  <a:r>
                    <a:rPr lang="zh-CN" altLang="en-US" sz="1400" b="1" kern="0" dirty="0">
                      <a:solidFill>
                        <a:srgbClr val="1D1D1A"/>
                      </a:solidFill>
                      <a:latin typeface="微软雅黑"/>
                      <a:ea typeface="微软雅黑"/>
                      <a:sym typeface="FZLanTingHeiS-B-GB"/>
                    </a:rPr>
                    <a:t>东方</a:t>
                  </a:r>
                  <a:r>
                    <a:rPr lang="en-US" altLang="zh-CN" sz="1400" b="1" kern="0" dirty="0">
                      <a:solidFill>
                        <a:srgbClr val="1D1D1A"/>
                      </a:solidFill>
                      <a:latin typeface="微软雅黑"/>
                      <a:ea typeface="微软雅黑"/>
                      <a:sym typeface="FZLanTingHeiS-B-GB"/>
                    </a:rPr>
                    <a:t>.</a:t>
                  </a:r>
                  <a:r>
                    <a:rPr lang="zh-CN" altLang="en-US" sz="1400" b="1" kern="0" dirty="0">
                      <a:solidFill>
                        <a:srgbClr val="1D1D1A"/>
                      </a:solidFill>
                      <a:latin typeface="微软雅黑"/>
                      <a:ea typeface="微软雅黑"/>
                      <a:sym typeface="FZLanTingHeiS-B-GB"/>
                    </a:rPr>
                    <a:t>御风（</a:t>
                  </a:r>
                  <a:r>
                    <a:rPr lang="en-US" altLang="zh-CN" sz="1400" b="1" kern="0" dirty="0">
                      <a:solidFill>
                        <a:srgbClr val="1D1D1A"/>
                      </a:solidFill>
                      <a:latin typeface="微软雅黑"/>
                      <a:ea typeface="微软雅黑"/>
                      <a:sym typeface="FZLanTingHeiS-B-GB"/>
                    </a:rPr>
                    <a:t>2022.09 WAIC</a:t>
                  </a:r>
                  <a:r>
                    <a:rPr lang="zh-CN" altLang="en-US" sz="1400" b="1" kern="0" dirty="0">
                      <a:solidFill>
                        <a:srgbClr val="1D1D1A"/>
                      </a:solidFill>
                      <a:latin typeface="微软雅黑"/>
                      <a:ea typeface="微软雅黑"/>
                      <a:sym typeface="FZLanTingHeiS-B-GB"/>
                    </a:rPr>
                    <a:t>）</a:t>
                  </a:r>
                </a:p>
              </p:txBody>
            </p:sp>
            <p:sp>
              <p:nvSpPr>
                <p:cNvPr id="21" name="梯形 20">
                  <a:extLst>
                    <a:ext uri="{FF2B5EF4-FFF2-40B4-BE49-F238E27FC236}">
                      <a16:creationId xmlns:a16="http://schemas.microsoft.com/office/drawing/2014/main" id="{03031610-B7FC-4820-AC13-0CCE3E394271}"/>
                    </a:ext>
                  </a:extLst>
                </p:cNvPr>
                <p:cNvSpPr/>
                <p:nvPr/>
              </p:nvSpPr>
              <p:spPr>
                <a:xfrm>
                  <a:off x="2814561" y="2442355"/>
                  <a:ext cx="3600000" cy="133957"/>
                </a:xfrm>
                <a:prstGeom prst="trapezoid">
                  <a:avLst>
                    <a:gd name="adj" fmla="val 135325"/>
                  </a:avLst>
                </a:prstGeom>
                <a:gradFill>
                  <a:gsLst>
                    <a:gs pos="100000">
                      <a:sysClr val="window" lastClr="FFFFFF">
                        <a:alpha val="10000"/>
                      </a:sysClr>
                    </a:gs>
                    <a:gs pos="0">
                      <a:sysClr val="window" lastClr="FFFFFF">
                        <a:alpha val="0"/>
                      </a:sysClr>
                    </a:gs>
                  </a:gsLst>
                  <a:lin ang="5400000" scaled="0"/>
                </a:gradFill>
                <a:ln w="3175">
                  <a:gradFill>
                    <a:gsLst>
                      <a:gs pos="100000">
                        <a:sysClr val="window" lastClr="FFFFFF">
                          <a:alpha val="30000"/>
                        </a:sysClr>
                      </a:gs>
                      <a:gs pos="0">
                        <a:sysClr val="window" lastClr="FFFFFF">
                          <a:alpha val="0"/>
                        </a:sysClr>
                      </a:gs>
                    </a:gsLst>
                    <a:lin ang="5400000" scaled="0"/>
                  </a:gradFill>
                </a:ln>
              </p:spPr>
              <p:txBody>
                <a:bodyPr vert="horz" wrap="square" lIns="91440" tIns="45720" rIns="91440" bIns="45720" numCol="1" anchor="t" anchorCtr="0" compatLnSpc="1">
                  <a:prstTxWarp prst="textNoShape">
                    <a:avLst/>
                  </a:prstTxWarp>
                </a:bodyPr>
                <a:lstStyle/>
                <a:p>
                  <a:pPr defTabSz="914400">
                    <a:defRPr/>
                  </a:pPr>
                  <a:endParaRPr lang="zh-CN" altLang="en-US" kern="0" dirty="0">
                    <a:solidFill>
                      <a:srgbClr val="1D1D1A"/>
                    </a:solidFill>
                    <a:latin typeface="微软雅黑"/>
                    <a:ea typeface="微软雅黑"/>
                    <a:cs typeface="Arial" pitchFamily="34" charset="0"/>
                  </a:endParaRPr>
                </a:p>
              </p:txBody>
            </p:sp>
            <p:grpSp>
              <p:nvGrpSpPr>
                <p:cNvPr id="22" name="组合 21">
                  <a:extLst>
                    <a:ext uri="{FF2B5EF4-FFF2-40B4-BE49-F238E27FC236}">
                      <a16:creationId xmlns:a16="http://schemas.microsoft.com/office/drawing/2014/main" id="{D73D37C2-15CA-4357-8647-3F84454A06DC}"/>
                    </a:ext>
                  </a:extLst>
                </p:cNvPr>
                <p:cNvGrpSpPr/>
                <p:nvPr/>
              </p:nvGrpSpPr>
              <p:grpSpPr>
                <a:xfrm>
                  <a:off x="2814561" y="2658415"/>
                  <a:ext cx="3600000" cy="252002"/>
                  <a:chOff x="2814561" y="2642516"/>
                  <a:chExt cx="3600000" cy="234015"/>
                </a:xfrm>
              </p:grpSpPr>
              <p:sp>
                <p:nvSpPr>
                  <p:cNvPr id="26" name="矩形 25">
                    <a:extLst>
                      <a:ext uri="{FF2B5EF4-FFF2-40B4-BE49-F238E27FC236}">
                        <a16:creationId xmlns:a16="http://schemas.microsoft.com/office/drawing/2014/main" id="{CAEE7C46-AB66-4068-9D82-BDB3739F9255}"/>
                      </a:ext>
                    </a:extLst>
                  </p:cNvPr>
                  <p:cNvSpPr/>
                  <p:nvPr/>
                </p:nvSpPr>
                <p:spPr>
                  <a:xfrm>
                    <a:off x="2814561" y="2642518"/>
                    <a:ext cx="1764000" cy="234013"/>
                  </a:xfrm>
                  <a:prstGeom prst="rect">
                    <a:avLst/>
                  </a:prstGeom>
                  <a:solidFill>
                    <a:srgbClr val="666666">
                      <a:lumMod val="95000"/>
                      <a:alpha val="15000"/>
                    </a:srgbClr>
                  </a:solidFill>
                  <a:ln w="12700" cap="flat" cmpd="sng" algn="ctr">
                    <a:noFill/>
                    <a:prstDash val="solid"/>
                    <a:miter lim="800000"/>
                  </a:ln>
                  <a:effectLst/>
                </p:spPr>
                <p:txBody>
                  <a:bodyPr rtlCol="0" anchor="ctr"/>
                  <a:lstStyle/>
                  <a:p>
                    <a:pPr algn="ctr" defTabSz="914377" fontAlgn="base">
                      <a:lnSpc>
                        <a:spcPct val="90000"/>
                      </a:lnSpc>
                      <a:spcBef>
                        <a:spcPct val="0"/>
                      </a:spcBef>
                      <a:spcAft>
                        <a:spcPct val="0"/>
                      </a:spcAft>
                      <a:buSzPct val="123000"/>
                      <a:defRPr/>
                    </a:pPr>
                    <a:r>
                      <a:rPr lang="en-US" altLang="zh-CN" sz="1200" kern="0" dirty="0">
                        <a:solidFill>
                          <a:srgbClr val="1D1D1A"/>
                        </a:solidFill>
                        <a:latin typeface="微软雅黑"/>
                        <a:ea typeface="微软雅黑"/>
                        <a:sym typeface="FZLanTingHeiS-R-GB"/>
                      </a:rPr>
                      <a:t>2D</a:t>
                    </a:r>
                    <a:r>
                      <a:rPr lang="zh-CN" altLang="en-US" sz="1200" kern="0" dirty="0">
                        <a:solidFill>
                          <a:srgbClr val="1D1D1A"/>
                        </a:solidFill>
                        <a:latin typeface="微软雅黑"/>
                        <a:ea typeface="微软雅黑"/>
                        <a:sym typeface="FZLanTingHeiS-R-GB"/>
                      </a:rPr>
                      <a:t>超临界翼型流场仿真</a:t>
                    </a:r>
                  </a:p>
                </p:txBody>
              </p:sp>
              <p:sp>
                <p:nvSpPr>
                  <p:cNvPr id="27" name="矩形 26">
                    <a:extLst>
                      <a:ext uri="{FF2B5EF4-FFF2-40B4-BE49-F238E27FC236}">
                        <a16:creationId xmlns:a16="http://schemas.microsoft.com/office/drawing/2014/main" id="{0A8FCEA7-CE96-4873-8865-BEA9CB856DCE}"/>
                      </a:ext>
                    </a:extLst>
                  </p:cNvPr>
                  <p:cNvSpPr/>
                  <p:nvPr/>
                </p:nvSpPr>
                <p:spPr>
                  <a:xfrm>
                    <a:off x="4650561" y="2642516"/>
                    <a:ext cx="1764000" cy="234013"/>
                  </a:xfrm>
                  <a:prstGeom prst="rect">
                    <a:avLst/>
                  </a:prstGeom>
                  <a:solidFill>
                    <a:srgbClr val="666666">
                      <a:lumMod val="95000"/>
                      <a:alpha val="15000"/>
                    </a:srgbClr>
                  </a:solidFill>
                  <a:ln w="12700" cap="flat" cmpd="sng" algn="ctr">
                    <a:noFill/>
                    <a:prstDash val="solid"/>
                    <a:miter lim="800000"/>
                  </a:ln>
                  <a:effectLst/>
                </p:spPr>
                <p:txBody>
                  <a:bodyPr rtlCol="0" anchor="ctr"/>
                  <a:lstStyle/>
                  <a:p>
                    <a:pPr algn="ctr" defTabSz="914377" fontAlgn="base">
                      <a:lnSpc>
                        <a:spcPct val="90000"/>
                      </a:lnSpc>
                      <a:spcBef>
                        <a:spcPct val="0"/>
                      </a:spcBef>
                      <a:spcAft>
                        <a:spcPct val="0"/>
                      </a:spcAft>
                      <a:buSzPct val="123000"/>
                      <a:defRPr/>
                    </a:pPr>
                    <a:r>
                      <a:rPr lang="zh-CN" altLang="en-US" sz="1200" kern="0" dirty="0">
                        <a:solidFill>
                          <a:srgbClr val="1D1D1A"/>
                        </a:solidFill>
                        <a:latin typeface="微软雅黑"/>
                        <a:ea typeface="微软雅黑"/>
                        <a:sym typeface="FZLanTingHeiS-R-GB"/>
                      </a:rPr>
                      <a:t>十万网格</a:t>
                    </a:r>
                  </a:p>
                </p:txBody>
              </p:sp>
            </p:grpSp>
            <p:grpSp>
              <p:nvGrpSpPr>
                <p:cNvPr id="23" name="组合 22">
                  <a:extLst>
                    <a:ext uri="{FF2B5EF4-FFF2-40B4-BE49-F238E27FC236}">
                      <a16:creationId xmlns:a16="http://schemas.microsoft.com/office/drawing/2014/main" id="{8FF39793-E733-4BB5-A5DE-E8E2831514E9}"/>
                    </a:ext>
                  </a:extLst>
                </p:cNvPr>
                <p:cNvGrpSpPr/>
                <p:nvPr/>
              </p:nvGrpSpPr>
              <p:grpSpPr>
                <a:xfrm>
                  <a:off x="2814561" y="2988580"/>
                  <a:ext cx="3600000" cy="252000"/>
                  <a:chOff x="2814561" y="2642518"/>
                  <a:chExt cx="3600000" cy="234013"/>
                </a:xfrm>
              </p:grpSpPr>
              <p:sp>
                <p:nvSpPr>
                  <p:cNvPr id="24" name="矩形 23">
                    <a:extLst>
                      <a:ext uri="{FF2B5EF4-FFF2-40B4-BE49-F238E27FC236}">
                        <a16:creationId xmlns:a16="http://schemas.microsoft.com/office/drawing/2014/main" id="{D0ECD68B-7B47-4E1B-9D8E-323D8B7B1DAA}"/>
                      </a:ext>
                    </a:extLst>
                  </p:cNvPr>
                  <p:cNvSpPr/>
                  <p:nvPr/>
                </p:nvSpPr>
                <p:spPr>
                  <a:xfrm>
                    <a:off x="2814561" y="2642518"/>
                    <a:ext cx="1764000" cy="234013"/>
                  </a:xfrm>
                  <a:prstGeom prst="rect">
                    <a:avLst/>
                  </a:prstGeom>
                  <a:solidFill>
                    <a:srgbClr val="666666">
                      <a:lumMod val="95000"/>
                      <a:alpha val="15000"/>
                    </a:srgbClr>
                  </a:solidFill>
                  <a:ln w="12700" cap="flat" cmpd="sng" algn="ctr">
                    <a:noFill/>
                    <a:prstDash val="solid"/>
                    <a:miter lim="800000"/>
                  </a:ln>
                  <a:effectLst/>
                </p:spPr>
                <p:txBody>
                  <a:bodyPr rtlCol="0" anchor="ctr"/>
                  <a:lstStyle/>
                  <a:p>
                    <a:pPr algn="ctr" defTabSz="914377" fontAlgn="base">
                      <a:lnSpc>
                        <a:spcPct val="90000"/>
                      </a:lnSpc>
                      <a:spcBef>
                        <a:spcPct val="0"/>
                      </a:spcBef>
                      <a:spcAft>
                        <a:spcPct val="0"/>
                      </a:spcAft>
                      <a:buSzPct val="123000"/>
                      <a:defRPr/>
                    </a:pPr>
                    <a:r>
                      <a:rPr lang="zh-CN" altLang="en-US" sz="1200" kern="0" dirty="0">
                        <a:solidFill>
                          <a:srgbClr val="1D1D1A"/>
                        </a:solidFill>
                        <a:latin typeface="微软雅黑"/>
                        <a:ea typeface="微软雅黑"/>
                        <a:sym typeface="FZLanTingHeiS-R-GB"/>
                      </a:rPr>
                      <a:t>巡航状态平面流场</a:t>
                    </a:r>
                  </a:p>
                </p:txBody>
              </p:sp>
              <p:sp>
                <p:nvSpPr>
                  <p:cNvPr id="25" name="矩形 24">
                    <a:extLst>
                      <a:ext uri="{FF2B5EF4-FFF2-40B4-BE49-F238E27FC236}">
                        <a16:creationId xmlns:a16="http://schemas.microsoft.com/office/drawing/2014/main" id="{995C33B3-0C22-4A37-B826-DE02CD994680}"/>
                      </a:ext>
                    </a:extLst>
                  </p:cNvPr>
                  <p:cNvSpPr/>
                  <p:nvPr/>
                </p:nvSpPr>
                <p:spPr>
                  <a:xfrm>
                    <a:off x="4650561" y="2642518"/>
                    <a:ext cx="1764000" cy="234013"/>
                  </a:xfrm>
                  <a:prstGeom prst="rect">
                    <a:avLst/>
                  </a:prstGeom>
                  <a:solidFill>
                    <a:srgbClr val="666666">
                      <a:lumMod val="95000"/>
                      <a:alpha val="15000"/>
                    </a:srgbClr>
                  </a:solidFill>
                  <a:ln w="12700" cap="flat" cmpd="sng" algn="ctr">
                    <a:noFill/>
                    <a:prstDash val="solid"/>
                    <a:miter lim="800000"/>
                  </a:ln>
                  <a:effectLst/>
                </p:spPr>
                <p:txBody>
                  <a:bodyPr rtlCol="0" anchor="ctr"/>
                  <a:lstStyle/>
                  <a:p>
                    <a:pPr algn="ctr" defTabSz="914377" fontAlgn="base">
                      <a:lnSpc>
                        <a:spcPct val="90000"/>
                      </a:lnSpc>
                      <a:spcBef>
                        <a:spcPct val="0"/>
                      </a:spcBef>
                      <a:spcAft>
                        <a:spcPct val="0"/>
                      </a:spcAft>
                      <a:buSzPct val="123000"/>
                      <a:defRPr/>
                    </a:pPr>
                    <a:r>
                      <a:rPr lang="zh-CN" altLang="en-US" sz="1200" kern="0" dirty="0">
                        <a:solidFill>
                          <a:srgbClr val="1D1D1A"/>
                        </a:solidFill>
                        <a:latin typeface="微软雅黑"/>
                        <a:ea typeface="微软雅黑"/>
                        <a:sym typeface="FZLanTingHeiS-R-GB"/>
                      </a:rPr>
                      <a:t>降低仿真时间</a:t>
                    </a:r>
                    <a:r>
                      <a:rPr lang="en-US" altLang="zh-CN" sz="1200" kern="0" dirty="0">
                        <a:solidFill>
                          <a:srgbClr val="1D1D1A"/>
                        </a:solidFill>
                        <a:latin typeface="微软雅黑"/>
                        <a:ea typeface="微软雅黑"/>
                        <a:sym typeface="FZLanTingHeiS-R-GB"/>
                      </a:rPr>
                      <a:t>24</a:t>
                    </a:r>
                    <a:r>
                      <a:rPr lang="zh-CN" altLang="en-US" sz="1200" kern="0" dirty="0">
                        <a:solidFill>
                          <a:srgbClr val="1D1D1A"/>
                        </a:solidFill>
                        <a:latin typeface="微软雅黑"/>
                        <a:ea typeface="微软雅黑"/>
                        <a:sym typeface="FZLanTingHeiS-R-GB"/>
                      </a:rPr>
                      <a:t>倍</a:t>
                    </a:r>
                  </a:p>
                </p:txBody>
              </p:sp>
            </p:grpSp>
          </p:grpSp>
          <p:sp>
            <p:nvSpPr>
              <p:cNvPr id="12" name="椭圆 11">
                <a:extLst>
                  <a:ext uri="{FF2B5EF4-FFF2-40B4-BE49-F238E27FC236}">
                    <a16:creationId xmlns:a16="http://schemas.microsoft.com/office/drawing/2014/main" id="{2A5434EF-C3AC-4635-B0A6-F4022A53A33A}"/>
                  </a:ext>
                </a:extLst>
              </p:cNvPr>
              <p:cNvSpPr/>
              <p:nvPr/>
            </p:nvSpPr>
            <p:spPr bwMode="auto">
              <a:xfrm flipH="1" flipV="1">
                <a:off x="1176013" y="3816208"/>
                <a:ext cx="4536315" cy="339455"/>
              </a:xfrm>
              <a:prstGeom prst="ellipse">
                <a:avLst/>
              </a:prstGeom>
              <a:gradFill flip="none" rotWithShape="1">
                <a:gsLst>
                  <a:gs pos="0">
                    <a:srgbClr val="666666">
                      <a:alpha val="0"/>
                    </a:srgbClr>
                  </a:gs>
                  <a:gs pos="100000">
                    <a:srgbClr val="666666">
                      <a:lumMod val="95000"/>
                      <a:alpha val="5000"/>
                    </a:srgbClr>
                  </a:gs>
                </a:gsLst>
                <a:lin ang="16200000" scaled="0"/>
                <a:tileRect/>
              </a:gradFill>
              <a:ln w="3175" cap="flat" cmpd="sng" algn="ctr">
                <a:gradFill flip="none" rotWithShape="1">
                  <a:gsLst>
                    <a:gs pos="0">
                      <a:srgbClr val="00FFFF">
                        <a:alpha val="0"/>
                      </a:srgbClr>
                    </a:gs>
                    <a:gs pos="100000">
                      <a:srgbClr val="666666">
                        <a:lumMod val="95000"/>
                        <a:alpha val="38000"/>
                      </a:srgbClr>
                    </a:gs>
                  </a:gsLst>
                  <a:lin ang="16200000" scaled="1"/>
                  <a:tileRect/>
                </a:gradFill>
                <a:prstDash val="solid"/>
                <a:miter lim="800000"/>
                <a:headEnd type="none" w="med" len="med"/>
                <a:tailEnd type="none" w="med" len="med"/>
              </a:ln>
              <a:effectLst>
                <a:innerShdw blurRad="63500" dist="50800" dir="13500000">
                  <a:prstClr val="black">
                    <a:alpha val="50000"/>
                  </a:prstClr>
                </a:innerShdw>
              </a:effectLst>
            </p:spPr>
            <p:txBody>
              <a:bodyPr wrap="none" anchor="ctr" anchorCtr="1"/>
              <a:lstStyle/>
              <a:p>
                <a:pPr indent="-134964" algn="ctr" defTabSz="914400">
                  <a:lnSpc>
                    <a:spcPct val="90000"/>
                  </a:lnSpc>
                  <a:spcBef>
                    <a:spcPct val="20000"/>
                  </a:spcBef>
                  <a:buClr>
                    <a:srgbClr val="CC9900"/>
                  </a:buClr>
                  <a:buSzPct val="100000"/>
                  <a:defRPr/>
                </a:pPr>
                <a:endParaRPr lang="zh-CN" altLang="en-US" sz="1000" kern="0" dirty="0">
                  <a:solidFill>
                    <a:srgbClr val="1D1D1A"/>
                  </a:solidFill>
                  <a:effectLst>
                    <a:outerShdw blurRad="38100" dist="38100" dir="2700000" algn="tl">
                      <a:srgbClr val="000000">
                        <a:alpha val="43137"/>
                      </a:srgbClr>
                    </a:outerShdw>
                  </a:effectLst>
                  <a:latin typeface="微软雅黑"/>
                  <a:ea typeface="微软雅黑"/>
                  <a:sym typeface="Arial" pitchFamily="34" charset="0"/>
                </a:endParaRPr>
              </a:p>
            </p:txBody>
          </p:sp>
          <p:grpSp>
            <p:nvGrpSpPr>
              <p:cNvPr id="13" name="组合 12">
                <a:extLst>
                  <a:ext uri="{FF2B5EF4-FFF2-40B4-BE49-F238E27FC236}">
                    <a16:creationId xmlns:a16="http://schemas.microsoft.com/office/drawing/2014/main" id="{3424B86E-A47E-47A1-AD0E-9188DC90FB1D}"/>
                  </a:ext>
                </a:extLst>
              </p:cNvPr>
              <p:cNvGrpSpPr/>
              <p:nvPr/>
            </p:nvGrpSpPr>
            <p:grpSpPr>
              <a:xfrm>
                <a:off x="5267573" y="2855076"/>
                <a:ext cx="930799" cy="231009"/>
                <a:chOff x="5303314" y="2973746"/>
                <a:chExt cx="807069" cy="231009"/>
              </a:xfrm>
            </p:grpSpPr>
            <p:sp>
              <p:nvSpPr>
                <p:cNvPr id="16" name="箭头: 五边形 3">
                  <a:extLst>
                    <a:ext uri="{FF2B5EF4-FFF2-40B4-BE49-F238E27FC236}">
                      <a16:creationId xmlns:a16="http://schemas.microsoft.com/office/drawing/2014/main" id="{ABC4515C-DCAB-44BE-B7AF-800A217071DA}"/>
                    </a:ext>
                  </a:extLst>
                </p:cNvPr>
                <p:cNvSpPr/>
                <p:nvPr/>
              </p:nvSpPr>
              <p:spPr>
                <a:xfrm rot="5400000">
                  <a:off x="5810561" y="2904933"/>
                  <a:ext cx="231006" cy="368638"/>
                </a:xfrm>
                <a:prstGeom prst="homePlate">
                  <a:avLst>
                    <a:gd name="adj" fmla="val 27273"/>
                  </a:avLst>
                </a:prstGeom>
                <a:solidFill>
                  <a:srgbClr val="C7000B"/>
                </a:solidFill>
                <a:ln w="12700" cap="flat" cmpd="sng" algn="ctr">
                  <a:noFill/>
                  <a:prstDash val="solid"/>
                  <a:miter lim="800000"/>
                </a:ln>
                <a:effectLst/>
              </p:spPr>
              <p:txBody>
                <a:bodyPr rtlCol="0" anchor="ctr"/>
                <a:lstStyle/>
                <a:p>
                  <a:pPr algn="ctr" defTabSz="914400">
                    <a:defRPr/>
                  </a:pPr>
                  <a:endParaRPr lang="zh-CN" altLang="en-US" sz="2000" kern="0" dirty="0">
                    <a:solidFill>
                      <a:srgbClr val="1D1D1A"/>
                    </a:solidFill>
                    <a:latin typeface="微软雅黑"/>
                    <a:ea typeface="微软雅黑"/>
                  </a:endParaRPr>
                </a:p>
              </p:txBody>
            </p:sp>
            <p:sp>
              <p:nvSpPr>
                <p:cNvPr id="17" name="文本框 16">
                  <a:extLst>
                    <a:ext uri="{FF2B5EF4-FFF2-40B4-BE49-F238E27FC236}">
                      <a16:creationId xmlns:a16="http://schemas.microsoft.com/office/drawing/2014/main" id="{A8211B81-330E-415D-889E-0EA0AFF493D7}"/>
                    </a:ext>
                  </a:extLst>
                </p:cNvPr>
                <p:cNvSpPr txBox="1"/>
                <p:nvPr/>
              </p:nvSpPr>
              <p:spPr>
                <a:xfrm>
                  <a:off x="5741745" y="3016894"/>
                  <a:ext cx="368638" cy="96313"/>
                </a:xfrm>
                <a:prstGeom prst="rect">
                  <a:avLst/>
                </a:prstGeom>
                <a:noFill/>
              </p:spPr>
              <p:txBody>
                <a:bodyPr wrap="square" lIns="0" tIns="0" rIns="0" bIns="0" rtlCol="0">
                  <a:spAutoFit/>
                </a:bodyPr>
                <a:lstStyle/>
                <a:p>
                  <a:pPr algn="ctr" defTabSz="914400">
                    <a:defRPr/>
                  </a:pPr>
                  <a:r>
                    <a:rPr lang="en-US" altLang="zh-CN" sz="1000" b="1" kern="0" dirty="0">
                      <a:solidFill>
                        <a:srgbClr val="FFFFFF"/>
                      </a:solidFill>
                      <a:latin typeface="微软雅黑"/>
                      <a:ea typeface="微软雅黑"/>
                    </a:rPr>
                    <a:t>SAIL</a:t>
                  </a:r>
                  <a:r>
                    <a:rPr lang="zh-CN" altLang="en-US" sz="1000" b="1" kern="0" dirty="0">
                      <a:solidFill>
                        <a:srgbClr val="FFFFFF"/>
                      </a:solidFill>
                      <a:latin typeface="微软雅黑"/>
                      <a:ea typeface="微软雅黑"/>
                    </a:rPr>
                    <a:t>奖</a:t>
                  </a:r>
                </a:p>
              </p:txBody>
            </p:sp>
            <p:sp>
              <p:nvSpPr>
                <p:cNvPr id="18" name="箭头: 五边形 138">
                  <a:extLst>
                    <a:ext uri="{FF2B5EF4-FFF2-40B4-BE49-F238E27FC236}">
                      <a16:creationId xmlns:a16="http://schemas.microsoft.com/office/drawing/2014/main" id="{6B588D5D-7D66-4154-B776-0B58D7C6C407}"/>
                    </a:ext>
                  </a:extLst>
                </p:cNvPr>
                <p:cNvSpPr/>
                <p:nvPr/>
              </p:nvSpPr>
              <p:spPr>
                <a:xfrm rot="5400000">
                  <a:off x="5412504" y="2904932"/>
                  <a:ext cx="231009" cy="368638"/>
                </a:xfrm>
                <a:prstGeom prst="homePlate">
                  <a:avLst>
                    <a:gd name="adj" fmla="val 27273"/>
                  </a:avLst>
                </a:prstGeom>
                <a:solidFill>
                  <a:srgbClr val="C7000B"/>
                </a:solidFill>
                <a:ln w="12700" cap="flat" cmpd="sng" algn="ctr">
                  <a:noFill/>
                  <a:prstDash val="solid"/>
                  <a:miter lim="800000"/>
                </a:ln>
                <a:effectLst/>
              </p:spPr>
              <p:txBody>
                <a:bodyPr rtlCol="0" anchor="ctr"/>
                <a:lstStyle/>
                <a:p>
                  <a:pPr algn="ctr" defTabSz="914400">
                    <a:defRPr/>
                  </a:pPr>
                  <a:endParaRPr lang="zh-CN" altLang="en-US" sz="2000" kern="0" dirty="0">
                    <a:solidFill>
                      <a:srgbClr val="1D1D1A"/>
                    </a:solidFill>
                    <a:latin typeface="微软雅黑"/>
                    <a:ea typeface="微软雅黑"/>
                  </a:endParaRPr>
                </a:p>
              </p:txBody>
            </p:sp>
            <p:sp>
              <p:nvSpPr>
                <p:cNvPr id="19" name="文本框 18">
                  <a:extLst>
                    <a:ext uri="{FF2B5EF4-FFF2-40B4-BE49-F238E27FC236}">
                      <a16:creationId xmlns:a16="http://schemas.microsoft.com/office/drawing/2014/main" id="{45BA2A84-779A-4E16-BF37-04CF12A5F606}"/>
                    </a:ext>
                  </a:extLst>
                </p:cNvPr>
                <p:cNvSpPr txBox="1"/>
                <p:nvPr/>
              </p:nvSpPr>
              <p:spPr>
                <a:xfrm>
                  <a:off x="5303314" y="3016894"/>
                  <a:ext cx="449388" cy="96313"/>
                </a:xfrm>
                <a:prstGeom prst="rect">
                  <a:avLst/>
                </a:prstGeom>
                <a:noFill/>
              </p:spPr>
              <p:txBody>
                <a:bodyPr wrap="square" lIns="0" tIns="0" rIns="0" bIns="0" rtlCol="0">
                  <a:spAutoFit/>
                </a:bodyPr>
                <a:lstStyle/>
                <a:p>
                  <a:pPr algn="ctr" defTabSz="914400">
                    <a:defRPr/>
                  </a:pPr>
                  <a:r>
                    <a:rPr lang="zh-CN" altLang="en-US" sz="1000" b="1" kern="0" dirty="0">
                      <a:solidFill>
                        <a:srgbClr val="FFFFFF"/>
                      </a:solidFill>
                      <a:latin typeface="微软雅黑"/>
                      <a:ea typeface="微软雅黑"/>
                    </a:rPr>
                    <a:t>全新模型</a:t>
                  </a:r>
                </a:p>
              </p:txBody>
            </p:sp>
          </p:grpSp>
          <p:pic>
            <p:nvPicPr>
              <p:cNvPr id="14" name="图片 13">
                <a:extLst>
                  <a:ext uri="{FF2B5EF4-FFF2-40B4-BE49-F238E27FC236}">
                    <a16:creationId xmlns:a16="http://schemas.microsoft.com/office/drawing/2014/main" id="{7A0B9E56-D961-44AC-8996-24747557E0AF}"/>
                  </a:ext>
                </a:extLst>
              </p:cNvPr>
              <p:cNvPicPr>
                <a:picLocks noChangeAspect="1"/>
              </p:cNvPicPr>
              <p:nvPr/>
            </p:nvPicPr>
            <p:blipFill>
              <a:blip r:embed="rId2"/>
              <a:stretch>
                <a:fillRect/>
              </a:stretch>
            </p:blipFill>
            <p:spPr>
              <a:xfrm>
                <a:off x="589743" y="1937101"/>
                <a:ext cx="1880028" cy="802468"/>
              </a:xfrm>
              <a:prstGeom prst="rect">
                <a:avLst/>
              </a:prstGeom>
            </p:spPr>
          </p:pic>
        </p:grpSp>
      </p:grpSp>
      <p:pic>
        <p:nvPicPr>
          <p:cNvPr id="38" name="图片 37">
            <a:extLst>
              <a:ext uri="{FF2B5EF4-FFF2-40B4-BE49-F238E27FC236}">
                <a16:creationId xmlns:a16="http://schemas.microsoft.com/office/drawing/2014/main" id="{27F9FE9B-790A-4A4C-BA4E-0FA6B33CCD59}"/>
              </a:ext>
            </a:extLst>
          </p:cNvPr>
          <p:cNvPicPr>
            <a:picLocks noChangeAspect="1"/>
          </p:cNvPicPr>
          <p:nvPr/>
        </p:nvPicPr>
        <p:blipFill>
          <a:blip r:embed="rId3"/>
          <a:stretch>
            <a:fillRect/>
          </a:stretch>
        </p:blipFill>
        <p:spPr>
          <a:xfrm>
            <a:off x="674610" y="4243635"/>
            <a:ext cx="2405022" cy="1284318"/>
          </a:xfrm>
          <a:prstGeom prst="rect">
            <a:avLst/>
          </a:prstGeom>
        </p:spPr>
      </p:pic>
    </p:spTree>
    <p:extLst>
      <p:ext uri="{BB962C8B-B14F-4D97-AF65-F5344CB8AC3E}">
        <p14:creationId xmlns:p14="http://schemas.microsoft.com/office/powerpoint/2010/main" val="252330159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00446C5-9EE7-407E-979A-E1C2618A6034}"/>
              </a:ext>
            </a:extLst>
          </p:cNvPr>
          <p:cNvSpPr>
            <a:spLocks noGrp="1"/>
          </p:cNvSpPr>
          <p:nvPr>
            <p:ph type="title"/>
          </p:nvPr>
        </p:nvSpPr>
        <p:spPr/>
        <p:txBody>
          <a:bodyPr/>
          <a:lstStyle/>
          <a:p>
            <a:r>
              <a:rPr lang="en-US" altLang="zh-CN" dirty="0"/>
              <a:t>Methodology for</a:t>
            </a:r>
            <a:r>
              <a:rPr lang="zh-CN" altLang="en-US" dirty="0"/>
              <a:t> </a:t>
            </a:r>
            <a:r>
              <a:rPr lang="en-US" altLang="zh-CN" dirty="0"/>
              <a:t>3D Simulation</a:t>
            </a:r>
            <a:endParaRPr lang="zh-CN" altLang="en-US" dirty="0"/>
          </a:p>
        </p:txBody>
      </p:sp>
      <p:pic>
        <p:nvPicPr>
          <p:cNvPr id="4" name="图片 3">
            <a:extLst>
              <a:ext uri="{FF2B5EF4-FFF2-40B4-BE49-F238E27FC236}">
                <a16:creationId xmlns:a16="http://schemas.microsoft.com/office/drawing/2014/main" id="{A75A7998-CC28-4A3F-89B2-DBA0C044AA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16816" y="1524000"/>
            <a:ext cx="6525807" cy="5112543"/>
          </a:xfrm>
          <a:prstGeom prst="rect">
            <a:avLst/>
          </a:prstGeom>
        </p:spPr>
      </p:pic>
      <p:sp>
        <p:nvSpPr>
          <p:cNvPr id="5" name="文本框 4">
            <a:extLst>
              <a:ext uri="{FF2B5EF4-FFF2-40B4-BE49-F238E27FC236}">
                <a16:creationId xmlns:a16="http://schemas.microsoft.com/office/drawing/2014/main" id="{8A7B9CB2-7305-4335-84A4-601F831DEFD9}"/>
              </a:ext>
            </a:extLst>
          </p:cNvPr>
          <p:cNvSpPr txBox="1"/>
          <p:nvPr/>
        </p:nvSpPr>
        <p:spPr>
          <a:xfrm>
            <a:off x="280415" y="2362200"/>
            <a:ext cx="1447799" cy="461665"/>
          </a:xfrm>
          <a:prstGeom prst="rect">
            <a:avLst/>
          </a:prstGeom>
          <a:noFill/>
        </p:spPr>
        <p:txBody>
          <a:bodyPr wrap="square" rtlCol="0">
            <a:spAutoFit/>
          </a:bodyPr>
          <a:lstStyle/>
          <a:p>
            <a:r>
              <a:rPr lang="en-US" altLang="zh-CN" sz="1200" b="1" dirty="0">
                <a:solidFill>
                  <a:srgbClr val="0070C0"/>
                </a:solidFill>
              </a:rPr>
              <a:t>Unsupervised pretraining</a:t>
            </a:r>
            <a:endParaRPr lang="zh-CN" altLang="en-US" sz="1200" b="1" dirty="0">
              <a:solidFill>
                <a:srgbClr val="0070C0"/>
              </a:solidFill>
            </a:endParaRPr>
          </a:p>
        </p:txBody>
      </p:sp>
      <p:sp>
        <p:nvSpPr>
          <p:cNvPr id="34" name="文本框 33">
            <a:extLst>
              <a:ext uri="{FF2B5EF4-FFF2-40B4-BE49-F238E27FC236}">
                <a16:creationId xmlns:a16="http://schemas.microsoft.com/office/drawing/2014/main" id="{69006D7F-2239-4E3C-A31E-27503EF6ED81}"/>
              </a:ext>
            </a:extLst>
          </p:cNvPr>
          <p:cNvSpPr txBox="1"/>
          <p:nvPr/>
        </p:nvSpPr>
        <p:spPr>
          <a:xfrm>
            <a:off x="280415" y="4067927"/>
            <a:ext cx="1447799" cy="461665"/>
          </a:xfrm>
          <a:prstGeom prst="rect">
            <a:avLst/>
          </a:prstGeom>
          <a:noFill/>
        </p:spPr>
        <p:txBody>
          <a:bodyPr wrap="square" rtlCol="0">
            <a:spAutoFit/>
          </a:bodyPr>
          <a:lstStyle/>
          <a:p>
            <a:r>
              <a:rPr lang="en-US" altLang="zh-CN" sz="1200" b="1" dirty="0">
                <a:solidFill>
                  <a:srgbClr val="0070C0"/>
                </a:solidFill>
              </a:rPr>
              <a:t>Supervised finetuning</a:t>
            </a:r>
            <a:endParaRPr lang="zh-CN" altLang="en-US" sz="1200" b="1" dirty="0">
              <a:solidFill>
                <a:srgbClr val="0070C0"/>
              </a:solidFill>
            </a:endParaRPr>
          </a:p>
        </p:txBody>
      </p:sp>
      <p:sp>
        <p:nvSpPr>
          <p:cNvPr id="35" name="文本框 34">
            <a:extLst>
              <a:ext uri="{FF2B5EF4-FFF2-40B4-BE49-F238E27FC236}">
                <a16:creationId xmlns:a16="http://schemas.microsoft.com/office/drawing/2014/main" id="{4CA0C60E-C83C-4536-992F-05B647D2BED8}"/>
              </a:ext>
            </a:extLst>
          </p:cNvPr>
          <p:cNvSpPr txBox="1"/>
          <p:nvPr/>
        </p:nvSpPr>
        <p:spPr>
          <a:xfrm>
            <a:off x="280415" y="5334000"/>
            <a:ext cx="1600201" cy="830997"/>
          </a:xfrm>
          <a:prstGeom prst="rect">
            <a:avLst/>
          </a:prstGeom>
          <a:noFill/>
        </p:spPr>
        <p:txBody>
          <a:bodyPr wrap="square" rtlCol="0">
            <a:spAutoFit/>
          </a:bodyPr>
          <a:lstStyle/>
          <a:p>
            <a:r>
              <a:rPr lang="en-US" altLang="zh-CN" sz="1200" b="1" dirty="0">
                <a:solidFill>
                  <a:srgbClr val="0070C0"/>
                </a:solidFill>
              </a:rPr>
              <a:t>Deployment</a:t>
            </a:r>
            <a:r>
              <a:rPr lang="en-US" altLang="zh-CN" sz="1200" dirty="0"/>
              <a:t>:</a:t>
            </a:r>
          </a:p>
          <a:p>
            <a:r>
              <a:rPr lang="en-US" altLang="zh-CN" sz="1200" dirty="0"/>
              <a:t>fast adaptation to unseen operating states</a:t>
            </a:r>
            <a:endParaRPr lang="zh-CN" altLang="en-US" sz="1200" dirty="0"/>
          </a:p>
        </p:txBody>
      </p:sp>
      <p:sp>
        <p:nvSpPr>
          <p:cNvPr id="8" name="Slide Number Placeholder 22">
            <a:extLst>
              <a:ext uri="{FF2B5EF4-FFF2-40B4-BE49-F238E27FC236}">
                <a16:creationId xmlns:a16="http://schemas.microsoft.com/office/drawing/2014/main" id="{016AA64D-C316-42E3-84E1-BEE9F64E53D4}"/>
              </a:ext>
            </a:extLst>
          </p:cNvPr>
          <p:cNvSpPr>
            <a:spLocks noGrp="1"/>
          </p:cNvSpPr>
          <p:nvPr>
            <p:ph type="sldNum" sz="quarter" idx="15"/>
          </p:nvPr>
        </p:nvSpPr>
        <p:spPr>
          <a:xfrm>
            <a:off x="8129016" y="5734050"/>
            <a:ext cx="609600" cy="521208"/>
          </a:xfrm>
        </p:spPr>
        <p:txBody>
          <a:bodyPr/>
          <a:lstStyle/>
          <a:p>
            <a:fld id="{B6F15528-21DE-4FAA-801E-634DDDAF4B2B}" type="slidenum">
              <a:rPr lang="en-US" smtClean="0"/>
              <a:pPr/>
              <a:t>36</a:t>
            </a:fld>
            <a:endParaRPr lang="en-US" dirty="0"/>
          </a:p>
        </p:txBody>
      </p:sp>
      <p:pic>
        <p:nvPicPr>
          <p:cNvPr id="9" name="图片 8">
            <a:extLst>
              <a:ext uri="{FF2B5EF4-FFF2-40B4-BE49-F238E27FC236}">
                <a16:creationId xmlns:a16="http://schemas.microsoft.com/office/drawing/2014/main" id="{3AB88957-CAA6-45D5-9E5A-A58CFB9D87CD}"/>
              </a:ext>
            </a:extLst>
          </p:cNvPr>
          <p:cNvPicPr>
            <a:picLocks noChangeAspect="1"/>
          </p:cNvPicPr>
          <p:nvPr/>
        </p:nvPicPr>
        <p:blipFill>
          <a:blip r:embed="rId4"/>
          <a:stretch>
            <a:fillRect/>
          </a:stretch>
        </p:blipFill>
        <p:spPr>
          <a:xfrm>
            <a:off x="304800" y="5105399"/>
            <a:ext cx="7848601" cy="1524001"/>
          </a:xfrm>
          <a:prstGeom prst="rect">
            <a:avLst/>
          </a:prstGeom>
        </p:spPr>
      </p:pic>
      <p:pic>
        <p:nvPicPr>
          <p:cNvPr id="10" name="图片 9">
            <a:extLst>
              <a:ext uri="{FF2B5EF4-FFF2-40B4-BE49-F238E27FC236}">
                <a16:creationId xmlns:a16="http://schemas.microsoft.com/office/drawing/2014/main" id="{549B1972-F9DB-4529-BEFD-1B619AD611CC}"/>
              </a:ext>
            </a:extLst>
          </p:cNvPr>
          <p:cNvPicPr>
            <a:picLocks noChangeAspect="1"/>
          </p:cNvPicPr>
          <p:nvPr/>
        </p:nvPicPr>
        <p:blipFill>
          <a:blip r:embed="rId4"/>
          <a:stretch>
            <a:fillRect/>
          </a:stretch>
        </p:blipFill>
        <p:spPr>
          <a:xfrm>
            <a:off x="280415" y="3604545"/>
            <a:ext cx="7848601" cy="1500855"/>
          </a:xfrm>
          <a:prstGeom prst="rect">
            <a:avLst/>
          </a:prstGeom>
        </p:spPr>
      </p:pic>
    </p:spTree>
    <p:extLst>
      <p:ext uri="{BB962C8B-B14F-4D97-AF65-F5344CB8AC3E}">
        <p14:creationId xmlns:p14="http://schemas.microsoft.com/office/powerpoint/2010/main" val="1098455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0"/>
                                        </p:tgtEl>
                                      </p:cBhvr>
                                    </p:animEffect>
                                    <p:set>
                                      <p:cBhvr>
                                        <p:cTn id="7" dur="1" fill="hold">
                                          <p:stCondLst>
                                            <p:cond delay="499"/>
                                          </p:stCondLst>
                                        </p:cTn>
                                        <p:tgtEl>
                                          <p:spTgt spid="10"/>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9"/>
                                        </p:tgtEl>
                                      </p:cBhvr>
                                    </p:animEffect>
                                    <p:set>
                                      <p:cBhvr>
                                        <p:cTn id="12"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a:t>Conclusions and Future Directions</a:t>
            </a:r>
            <a:endParaRPr lang="zh-CN" altLang="en-US" dirty="0"/>
          </a:p>
        </p:txBody>
      </p:sp>
      <mc:AlternateContent xmlns:mc="http://schemas.openxmlformats.org/markup-compatibility/2006" xmlns:a14="http://schemas.microsoft.com/office/drawing/2010/main">
        <mc:Choice Requires="a14">
          <p:sp>
            <p:nvSpPr>
              <p:cNvPr id="3" name="Content Placeholder 2"/>
              <p:cNvSpPr>
                <a:spLocks noGrp="1"/>
              </p:cNvSpPr>
              <p:nvPr>
                <p:ph sz="quarter" idx="1"/>
              </p:nvPr>
            </p:nvSpPr>
            <p:spPr>
              <a:xfrm>
                <a:off x="381000" y="1600200"/>
                <a:ext cx="7848600" cy="4983162"/>
              </a:xfrm>
            </p:spPr>
            <p:txBody>
              <a:bodyPr>
                <a:normAutofit/>
              </a:bodyPr>
              <a:lstStyle/>
              <a:p>
                <a:pPr>
                  <a:lnSpc>
                    <a:spcPct val="150000"/>
                  </a:lnSpc>
                </a:pPr>
                <a:r>
                  <a:rPr lang="en-US" altLang="zh-CN" sz="2000" dirty="0"/>
                  <a:t>Deep neural networks (DNNs) are particularly effective in approximating high dimensional and/or complex mappings.</a:t>
                </a:r>
              </a:p>
              <a:p>
                <a:pPr>
                  <a:lnSpc>
                    <a:spcPct val="150000"/>
                  </a:lnSpc>
                </a:pPr>
                <a:r>
                  <a:rPr lang="en-US" altLang="zh-CN" sz="2000" dirty="0"/>
                  <a:t>Selecting an appropriate object to be approximated by DNNs is crucial: </a:t>
                </a:r>
              </a:p>
              <a:p>
                <a:pPr lvl="1">
                  <a:lnSpc>
                    <a:spcPct val="150000"/>
                  </a:lnSpc>
                </a:pPr>
                <a:r>
                  <a:rPr lang="en-US" altLang="zh-CN" sz="1700" dirty="0"/>
                  <a:t>Approximate the solution </a:t>
                </a:r>
                <a14:m>
                  <m:oMath xmlns:m="http://schemas.openxmlformats.org/officeDocument/2006/math">
                    <m:r>
                      <a:rPr lang="en-US" altLang="zh-CN" sz="1700" b="0" i="1" smtClean="0">
                        <a:latin typeface="Cambria Math" panose="02040503050406030204" pitchFamily="18" charset="0"/>
                      </a:rPr>
                      <m:t>𝑢</m:t>
                    </m:r>
                    <m:r>
                      <a:rPr lang="en-US" altLang="zh-CN" sz="1700" b="0" i="1" smtClean="0">
                        <a:latin typeface="Cambria Math" panose="02040503050406030204" pitchFamily="18" charset="0"/>
                      </a:rPr>
                      <m:t>(</m:t>
                    </m:r>
                    <m:r>
                      <a:rPr lang="en-US" altLang="zh-CN" sz="1700" b="0" i="1" smtClean="0">
                        <a:latin typeface="Cambria Math" panose="02040503050406030204" pitchFamily="18" charset="0"/>
                      </a:rPr>
                      <m:t>𝑥</m:t>
                    </m:r>
                    <m:r>
                      <a:rPr lang="en-US" altLang="zh-CN" sz="1700" b="0" i="1" smtClean="0">
                        <a:latin typeface="Cambria Math" panose="02040503050406030204" pitchFamily="18" charset="0"/>
                      </a:rPr>
                      <m:t>)</m:t>
                    </m:r>
                  </m:oMath>
                </a14:m>
                <a:r>
                  <a:rPr lang="en-US" altLang="zh-CN" sz="1700" dirty="0"/>
                  <a:t> if </a:t>
                </a:r>
                <a14:m>
                  <m:oMath xmlns:m="http://schemas.openxmlformats.org/officeDocument/2006/math">
                    <m:r>
                      <a:rPr lang="en-US" altLang="zh-CN" sz="1700" b="0" i="1" smtClean="0">
                        <a:latin typeface="Cambria Math" panose="02040503050406030204" pitchFamily="18" charset="0"/>
                      </a:rPr>
                      <m:t>𝑥</m:t>
                    </m:r>
                  </m:oMath>
                </a14:m>
                <a:r>
                  <a:rPr lang="en-US" altLang="zh-CN" sz="1700" dirty="0"/>
                  <a:t> is high dimensional or challenging scenarios where traditional methods fail (miserably);</a:t>
                </a:r>
              </a:p>
              <a:p>
                <a:pPr lvl="1">
                  <a:lnSpc>
                    <a:spcPct val="150000"/>
                  </a:lnSpc>
                </a:pPr>
                <a:r>
                  <a:rPr lang="en-US" altLang="zh-CN" sz="1700" dirty="0"/>
                  <a:t>Approximate the solution mapping/manifold if </a:t>
                </a:r>
                <a14:m>
                  <m:oMath xmlns:m="http://schemas.openxmlformats.org/officeDocument/2006/math">
                    <m:r>
                      <a:rPr lang="en-US" altLang="zh-CN" sz="1700" b="0" i="1" smtClean="0">
                        <a:latin typeface="Cambria Math" panose="02040503050406030204" pitchFamily="18" charset="0"/>
                      </a:rPr>
                      <m:t>𝑥</m:t>
                    </m:r>
                  </m:oMath>
                </a14:m>
                <a:r>
                  <a:rPr lang="en-US" altLang="zh-CN" sz="1700" dirty="0"/>
                  <a:t> is low dimensional.</a:t>
                </a:r>
              </a:p>
              <a:p>
                <a:pPr>
                  <a:lnSpc>
                    <a:spcPct val="150000"/>
                  </a:lnSpc>
                </a:pPr>
                <a:r>
                  <a:rPr lang="en-US" altLang="zh-CN" sz="2000" dirty="0"/>
                  <a:t>Deep learning enables us to tackle more complex problems (e.g., inverse design) in an end-to-end fashion:</a:t>
                </a:r>
              </a:p>
              <a:p>
                <a:pPr marL="0" indent="0">
                  <a:lnSpc>
                    <a:spcPct val="150000"/>
                  </a:lnSpc>
                  <a:buNone/>
                </a:pPr>
                <a14:m>
                  <m:oMathPara xmlns:m="http://schemas.openxmlformats.org/officeDocument/2006/math">
                    <m:oMathParaPr>
                      <m:jc m:val="centerGroup"/>
                    </m:oMathParaPr>
                    <m:oMath xmlns:m="http://schemas.openxmlformats.org/officeDocument/2006/math">
                      <m:func>
                        <m:funcPr>
                          <m:ctrlPr>
                            <a:rPr lang="en-US" altLang="zh-CN" sz="2000" b="0" i="1" smtClean="0">
                              <a:latin typeface="Cambria Math" panose="02040503050406030204" pitchFamily="18" charset="0"/>
                            </a:rPr>
                          </m:ctrlPr>
                        </m:funcPr>
                        <m:fName>
                          <m:limLow>
                            <m:limLowPr>
                              <m:ctrlPr>
                                <a:rPr lang="en-US" altLang="zh-CN" sz="2000" b="0" i="1" smtClean="0">
                                  <a:latin typeface="Cambria Math" panose="02040503050406030204" pitchFamily="18" charset="0"/>
                                </a:rPr>
                              </m:ctrlPr>
                            </m:limLowPr>
                            <m:e>
                              <m:r>
                                <m:rPr>
                                  <m:sty m:val="p"/>
                                </m:rPr>
                                <a:rPr lang="en-US" altLang="zh-CN" sz="2000" b="0" i="0" smtClean="0">
                                  <a:latin typeface="Cambria Math" panose="02040503050406030204" pitchFamily="18" charset="0"/>
                                </a:rPr>
                                <m:t>min</m:t>
                              </m:r>
                            </m:e>
                            <m:lim>
                              <m:r>
                                <a:rPr lang="en-US" altLang="zh-CN" sz="2000" b="0" i="1" smtClean="0">
                                  <a:latin typeface="Cambria Math" panose="02040503050406030204" pitchFamily="18" charset="0"/>
                                </a:rPr>
                                <m:t>𝜂</m:t>
                              </m:r>
                            </m:lim>
                          </m:limLow>
                        </m:fName>
                        <m:e>
                          <m:r>
                            <a:rPr lang="en-US" altLang="zh-CN" sz="2000" b="0" i="1" smtClean="0">
                              <a:latin typeface="Cambria Math" panose="02040503050406030204" pitchFamily="18" charset="0"/>
                            </a:rPr>
                            <m:t>𝑓</m:t>
                          </m:r>
                          <m:r>
                            <a:rPr lang="en-US" altLang="zh-CN" sz="2000" b="0" i="1" smtClean="0">
                              <a:latin typeface="Cambria Math" panose="02040503050406030204" pitchFamily="18" charset="0"/>
                            </a:rPr>
                            <m:t>(</m:t>
                          </m:r>
                          <m:sSub>
                            <m:sSubPr>
                              <m:ctrlPr>
                                <a:rPr lang="en-US" altLang="zh-CN" sz="2000" b="0" i="1" smtClean="0">
                                  <a:latin typeface="Cambria Math" panose="02040503050406030204" pitchFamily="18" charset="0"/>
                                </a:rPr>
                              </m:ctrlPr>
                            </m:sSubPr>
                            <m:e>
                              <m:r>
                                <a:rPr lang="en-US" altLang="zh-CN" sz="2000" b="0" i="1" smtClean="0">
                                  <a:latin typeface="Cambria Math" panose="02040503050406030204" pitchFamily="18" charset="0"/>
                                </a:rPr>
                                <m:t>𝑢</m:t>
                              </m:r>
                            </m:e>
                            <m:sub>
                              <m:r>
                                <a:rPr lang="en-US" altLang="zh-CN" sz="2000" b="0" i="1" smtClean="0">
                                  <a:latin typeface="Cambria Math" panose="02040503050406030204" pitchFamily="18" charset="0"/>
                                </a:rPr>
                                <m:t>𝜂</m:t>
                              </m:r>
                            </m:sub>
                          </m:sSub>
                          <m:r>
                            <a:rPr lang="en-US" altLang="zh-CN" sz="2000" b="0" i="1" smtClean="0">
                              <a:latin typeface="Cambria Math" panose="02040503050406030204" pitchFamily="18" charset="0"/>
                            </a:rPr>
                            <m:t>)</m:t>
                          </m:r>
                        </m:e>
                      </m:func>
                      <m:r>
                        <a:rPr lang="en-US" altLang="zh-CN" sz="2000" b="0" i="1" smtClean="0">
                          <a:latin typeface="Cambria Math" panose="02040503050406030204" pitchFamily="18" charset="0"/>
                        </a:rPr>
                        <m:t>≈</m:t>
                      </m:r>
                      <m:r>
                        <a:rPr lang="en-US" altLang="zh-CN" sz="2000" b="0" i="1" smtClean="0">
                          <a:latin typeface="Cambria Math" panose="02040503050406030204" pitchFamily="18" charset="0"/>
                        </a:rPr>
                        <m:t>𝑓</m:t>
                      </m:r>
                      <m:r>
                        <a:rPr lang="en-US" altLang="zh-CN" sz="2000" b="0" i="1" smtClean="0">
                          <a:latin typeface="Cambria Math" panose="02040503050406030204" pitchFamily="18" charset="0"/>
                        </a:rPr>
                        <m:t>∘</m:t>
                      </m:r>
                      <m:r>
                        <a:rPr lang="zh-CN" altLang="en-US" sz="2000" i="1">
                          <a:latin typeface="Cambria Math" panose="02040503050406030204" pitchFamily="18" charset="0"/>
                        </a:rPr>
                        <m:t>𝒮</m:t>
                      </m:r>
                      <m:r>
                        <a:rPr lang="en-US" altLang="zh-CN" sz="2000" b="0" i="1" smtClean="0">
                          <a:latin typeface="Cambria Math" panose="02040503050406030204" pitchFamily="18" charset="0"/>
                        </a:rPr>
                        <m:t>(</m:t>
                      </m:r>
                      <m:r>
                        <a:rPr lang="en-US" altLang="zh-CN" sz="2000" b="0" i="1" smtClean="0">
                          <a:latin typeface="Cambria Math" panose="02040503050406030204" pitchFamily="18" charset="0"/>
                        </a:rPr>
                        <m:t>𝜂</m:t>
                      </m:r>
                      <m:r>
                        <a:rPr lang="en-US" altLang="zh-CN" sz="2000" b="0" i="1" smtClean="0">
                          <a:latin typeface="Cambria Math" panose="02040503050406030204" pitchFamily="18" charset="0"/>
                        </a:rPr>
                        <m:t>;</m:t>
                      </m:r>
                      <m:r>
                        <m:rPr>
                          <m:sty m:val="p"/>
                        </m:rPr>
                        <a:rPr lang="en-US" altLang="zh-CN" sz="2000" b="0" i="0" smtClean="0">
                          <a:latin typeface="Cambria Math" panose="02040503050406030204" pitchFamily="18" charset="0"/>
                        </a:rPr>
                        <m:t>Θ</m:t>
                      </m:r>
                      <m:r>
                        <a:rPr lang="en-US" altLang="zh-CN" sz="2000" b="0" i="1" smtClean="0">
                          <a:latin typeface="Cambria Math" panose="02040503050406030204" pitchFamily="18" charset="0"/>
                        </a:rPr>
                        <m:t>)</m:t>
                      </m:r>
                    </m:oMath>
                  </m:oMathPara>
                </a14:m>
                <a:endParaRPr lang="en-US" altLang="zh-CN" sz="2000" dirty="0"/>
              </a:p>
            </p:txBody>
          </p:sp>
        </mc:Choice>
        <mc:Fallback xmlns="">
          <p:sp>
            <p:nvSpPr>
              <p:cNvPr id="3" name="Content Placeholder 2"/>
              <p:cNvSpPr>
                <a:spLocks noGrp="1" noRot="1" noChangeAspect="1" noMove="1" noResize="1" noEditPoints="1" noAdjustHandles="1" noChangeArrowheads="1" noChangeShapeType="1" noTextEdit="1"/>
              </p:cNvSpPr>
              <p:nvPr>
                <p:ph sz="quarter" idx="1"/>
              </p:nvPr>
            </p:nvSpPr>
            <p:spPr>
              <a:xfrm>
                <a:off x="381000" y="1600200"/>
                <a:ext cx="7848600" cy="4983162"/>
              </a:xfrm>
              <a:blipFill>
                <a:blip r:embed="rId2"/>
                <a:stretch>
                  <a:fillRect l="-155" r="-1632"/>
                </a:stretch>
              </a:blipFill>
            </p:spPr>
            <p:txBody>
              <a:bodyPr/>
              <a:lstStyle/>
              <a:p>
                <a:r>
                  <a:rPr lang="zh-CN" altLang="en-US">
                    <a:noFill/>
                  </a:rPr>
                  <a:t> </a:t>
                </a:r>
              </a:p>
            </p:txBody>
          </p:sp>
        </mc:Fallback>
      </mc:AlternateContent>
      <p:sp>
        <p:nvSpPr>
          <p:cNvPr id="4" name="Slide Number Placeholder 22"/>
          <p:cNvSpPr>
            <a:spLocks noGrp="1"/>
          </p:cNvSpPr>
          <p:nvPr>
            <p:ph type="sldNum" sz="quarter" idx="15"/>
          </p:nvPr>
        </p:nvSpPr>
        <p:spPr>
          <a:xfrm>
            <a:off x="8129016" y="5734050"/>
            <a:ext cx="609600" cy="521208"/>
          </a:xfrm>
        </p:spPr>
        <p:txBody>
          <a:bodyPr/>
          <a:lstStyle/>
          <a:p>
            <a:fld id="{B6F15528-21DE-4FAA-801E-634DDDAF4B2B}" type="slidenum">
              <a:rPr lang="en-US" smtClean="0"/>
              <a:pPr/>
              <a:t>37</a:t>
            </a:fld>
            <a:endParaRPr lang="en-US"/>
          </a:p>
        </p:txBody>
      </p:sp>
    </p:spTree>
    <p:extLst>
      <p:ext uri="{BB962C8B-B14F-4D97-AF65-F5344CB8AC3E}">
        <p14:creationId xmlns:p14="http://schemas.microsoft.com/office/powerpoint/2010/main" val="3307320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3505200"/>
            <a:ext cx="6172200" cy="2362200"/>
          </a:xfrm>
        </p:spPr>
        <p:txBody>
          <a:bodyPr>
            <a:normAutofit fontScale="90000"/>
          </a:bodyPr>
          <a:lstStyle/>
          <a:p>
            <a:pPr algn="ctr"/>
            <a:r>
              <a:rPr lang="en-US" altLang="zh-CN" sz="4700" dirty="0"/>
              <a:t>Thanks for Your Attention!</a:t>
            </a:r>
            <a:br>
              <a:rPr lang="en-US" altLang="zh-CN" sz="3600" dirty="0"/>
            </a:br>
            <a:br>
              <a:rPr lang="en-US" altLang="zh-CN" sz="2400" dirty="0"/>
            </a:br>
            <a:r>
              <a:rPr lang="en-US" altLang="zh-CN" sz="2400" dirty="0"/>
              <a:t>My Webpage:</a:t>
            </a:r>
            <a:br>
              <a:rPr lang="en-US" altLang="zh-CN" sz="2400" dirty="0"/>
            </a:br>
            <a:r>
              <a:rPr lang="en-US" altLang="zh-CN" sz="2400" dirty="0">
                <a:hlinkClick r:id="rId2"/>
              </a:rPr>
              <a:t>http://bicmr.pku.edu.cn/~dongbin</a:t>
            </a:r>
            <a:endParaRPr lang="zh-CN" altLang="en-US" sz="2400" dirty="0"/>
          </a:p>
        </p:txBody>
      </p:sp>
    </p:spTree>
    <p:extLst>
      <p:ext uri="{BB962C8B-B14F-4D97-AF65-F5344CB8AC3E}">
        <p14:creationId xmlns:p14="http://schemas.microsoft.com/office/powerpoint/2010/main" val="35795365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F9BF39A-3288-4852-A35B-AA5F8D8F3C26}"/>
              </a:ext>
            </a:extLst>
          </p:cNvPr>
          <p:cNvSpPr>
            <a:spLocks noGrp="1"/>
          </p:cNvSpPr>
          <p:nvPr>
            <p:ph type="title"/>
          </p:nvPr>
        </p:nvSpPr>
        <p:spPr/>
        <p:txBody>
          <a:bodyPr/>
          <a:lstStyle/>
          <a:p>
            <a:r>
              <a:rPr lang="en-US" altLang="zh-CN" dirty="0"/>
              <a:t>Parametric PDEs</a:t>
            </a:r>
            <a:endParaRPr lang="zh-CN" altLang="en-US" dirty="0"/>
          </a:p>
        </p:txBody>
      </p:sp>
      <mc:AlternateContent xmlns:mc="http://schemas.openxmlformats.org/markup-compatibility/2006" xmlns:a14="http://schemas.microsoft.com/office/drawing/2010/main">
        <mc:Choice Requires="a14">
          <p:sp>
            <p:nvSpPr>
              <p:cNvPr id="3" name="内容占位符 2">
                <a:extLst>
                  <a:ext uri="{FF2B5EF4-FFF2-40B4-BE49-F238E27FC236}">
                    <a16:creationId xmlns:a16="http://schemas.microsoft.com/office/drawing/2014/main" id="{0E524977-3CE3-496F-BDE2-1840C90D69F7}"/>
                  </a:ext>
                </a:extLst>
              </p:cNvPr>
              <p:cNvSpPr>
                <a:spLocks noGrp="1"/>
              </p:cNvSpPr>
              <p:nvPr>
                <p:ph sz="quarter" idx="1"/>
              </p:nvPr>
            </p:nvSpPr>
            <p:spPr/>
            <p:txBody>
              <a:bodyPr>
                <a:normAutofit/>
              </a:bodyPr>
              <a:lstStyle/>
              <a:p>
                <a:r>
                  <a:rPr lang="en-US" altLang="zh-CN" dirty="0"/>
                  <a:t>Generic parametric PDEs:</a:t>
                </a:r>
              </a:p>
              <a:p>
                <a:endParaRPr lang="en-US" altLang="zh-CN" dirty="0"/>
              </a:p>
              <a:p>
                <a:r>
                  <a:rPr lang="en-US" altLang="zh-CN" dirty="0"/>
                  <a:t>For</a:t>
                </a:r>
                <a:r>
                  <a:rPr lang="zh-CN" altLang="en-US" dirty="0"/>
                  <a:t> </a:t>
                </a:r>
                <a:r>
                  <a:rPr lang="en-US" altLang="zh-CN" dirty="0"/>
                  <a:t>example: 1D Burgers’ Equation:</a:t>
                </a:r>
              </a:p>
              <a:p>
                <a:endParaRPr lang="en-US" altLang="zh-CN" dirty="0"/>
              </a:p>
              <a:p>
                <a:endParaRPr lang="en-US" altLang="zh-CN" dirty="0"/>
              </a:p>
              <a:p>
                <a:pPr lvl="2">
                  <a:buFont typeface="Wingdings" panose="05000000000000000000" pitchFamily="2" charset="2"/>
                  <a:buChar char="n"/>
                </a:pPr>
                <a14:m>
                  <m:oMath xmlns:m="http://schemas.openxmlformats.org/officeDocument/2006/math">
                    <m:r>
                      <a:rPr lang="en-US" altLang="zh-CN" b="1" i="1" smtClean="0">
                        <a:latin typeface="Cambria Math" panose="02040503050406030204" pitchFamily="18" charset="0"/>
                      </a:rPr>
                      <m:t>𝜼</m:t>
                    </m:r>
                    <m:r>
                      <a:rPr lang="en-US" altLang="zh-CN" b="0" i="1" smtClean="0">
                        <a:latin typeface="Cambria Math" panose="02040503050406030204" pitchFamily="18" charset="0"/>
                      </a:rPr>
                      <m:t>=</m:t>
                    </m:r>
                    <m:d>
                      <m:dPr>
                        <m:ctrlPr>
                          <a:rPr lang="en-US" altLang="zh-CN" b="0" i="1" smtClean="0">
                            <a:latin typeface="Cambria Math" panose="02040503050406030204" pitchFamily="18" charset="0"/>
                          </a:rPr>
                        </m:ctrlPr>
                      </m:dPr>
                      <m:e>
                        <m:r>
                          <a:rPr lang="en-US" altLang="zh-CN" b="0" i="1" smtClean="0">
                            <a:latin typeface="Cambria Math" panose="02040503050406030204" pitchFamily="18" charset="0"/>
                          </a:rPr>
                          <m:t>𝜈</m:t>
                        </m:r>
                        <m:r>
                          <a:rPr lang="en-US" altLang="zh-CN" b="0" i="1" smtClean="0">
                            <a:latin typeface="Cambria Math" panose="02040503050406030204" pitchFamily="18" charset="0"/>
                          </a:rPr>
                          <m:t>,</m:t>
                        </m:r>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𝑢</m:t>
                            </m:r>
                          </m:e>
                          <m:sub>
                            <m:r>
                              <a:rPr lang="en-US" altLang="zh-CN" b="0" i="1" smtClean="0">
                                <a:latin typeface="Cambria Math" panose="02040503050406030204" pitchFamily="18" charset="0"/>
                              </a:rPr>
                              <m:t>0</m:t>
                            </m:r>
                          </m:sub>
                        </m:sSub>
                      </m:e>
                    </m:d>
                  </m:oMath>
                </a14:m>
                <a:r>
                  <a:rPr lang="en-US" altLang="zh-CN" dirty="0"/>
                  <a:t>.</a:t>
                </a:r>
              </a:p>
              <a:p>
                <a:r>
                  <a:rPr lang="en-US" altLang="zh-CN" dirty="0"/>
                  <a:t>Objective: solving the PDEs efficiently for all </a:t>
                </a:r>
                <a14:m>
                  <m:oMath xmlns:m="http://schemas.openxmlformats.org/officeDocument/2006/math">
                    <m:r>
                      <a:rPr lang="en-US" altLang="zh-CN" b="1" i="1">
                        <a:latin typeface="Cambria Math"/>
                      </a:rPr>
                      <m:t>𝜼</m:t>
                    </m:r>
                  </m:oMath>
                </a14:m>
                <a:r>
                  <a:rPr lang="en-US" altLang="zh-CN" dirty="0"/>
                  <a:t>.</a:t>
                </a:r>
              </a:p>
              <a:p>
                <a:r>
                  <a:rPr lang="en-US" altLang="zh-CN" dirty="0"/>
                  <a:t>A prevailing approach: reduced basis methods </a:t>
                </a:r>
                <a:r>
                  <a:rPr lang="en-US" altLang="zh-CN" sz="2000" dirty="0"/>
                  <a:t>(e.g., </a:t>
                </a:r>
                <a:r>
                  <a:rPr lang="en-US" altLang="zh-CN" sz="2000" dirty="0" err="1"/>
                  <a:t>Ohlberger</a:t>
                </a:r>
                <a:r>
                  <a:rPr lang="en-US" altLang="zh-CN" sz="2000" dirty="0"/>
                  <a:t> and Rave, 2016)</a:t>
                </a:r>
                <a:r>
                  <a:rPr lang="en-US" altLang="zh-CN" dirty="0"/>
                  <a:t>:</a:t>
                </a:r>
              </a:p>
              <a:p>
                <a:pPr lvl="1"/>
                <a:r>
                  <a:rPr lang="en-US" altLang="zh-CN" dirty="0"/>
                  <a:t>Offline stage: approximation of solution manifold;</a:t>
                </a:r>
              </a:p>
              <a:p>
                <a:pPr lvl="1"/>
                <a:r>
                  <a:rPr lang="en-US" altLang="zh-CN" dirty="0"/>
                  <a:t>Online stage: fast adaptation to new parameters.</a:t>
                </a:r>
              </a:p>
            </p:txBody>
          </p:sp>
        </mc:Choice>
        <mc:Fallback xmlns="">
          <p:sp>
            <p:nvSpPr>
              <p:cNvPr id="3" name="内容占位符 2">
                <a:extLst>
                  <a:ext uri="{FF2B5EF4-FFF2-40B4-BE49-F238E27FC236}">
                    <a16:creationId xmlns:a16="http://schemas.microsoft.com/office/drawing/2014/main" id="{0E524977-3CE3-496F-BDE2-1840C90D69F7}"/>
                  </a:ext>
                </a:extLst>
              </p:cNvPr>
              <p:cNvSpPr>
                <a:spLocks noGrp="1" noRot="1" noChangeAspect="1" noMove="1" noResize="1" noEditPoints="1" noAdjustHandles="1" noChangeArrowheads="1" noChangeShapeType="1" noTextEdit="1"/>
              </p:cNvSpPr>
              <p:nvPr>
                <p:ph sz="quarter" idx="1"/>
              </p:nvPr>
            </p:nvSpPr>
            <p:spPr>
              <a:blipFill>
                <a:blip r:embed="rId2"/>
                <a:stretch>
                  <a:fillRect l="-327" t="-1001"/>
                </a:stretch>
              </a:blipFill>
            </p:spPr>
            <p:txBody>
              <a:bodyPr/>
              <a:lstStyle/>
              <a:p>
                <a:r>
                  <a:rPr lang="zh-CN" altLang="en-US">
                    <a:noFill/>
                  </a:rPr>
                  <a:t> </a:t>
                </a:r>
              </a:p>
            </p:txBody>
          </p:sp>
        </mc:Fallback>
      </mc:AlternateContent>
      <p:pic>
        <p:nvPicPr>
          <p:cNvPr id="4" name="图片 3">
            <a:extLst>
              <a:ext uri="{FF2B5EF4-FFF2-40B4-BE49-F238E27FC236}">
                <a16:creationId xmlns:a16="http://schemas.microsoft.com/office/drawing/2014/main" id="{CFDDB03B-AE51-43B0-AA0C-FE774587613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5003" y="2102708"/>
            <a:ext cx="5079997" cy="411892"/>
          </a:xfrm>
          <a:prstGeom prst="rect">
            <a:avLst/>
          </a:prstGeom>
          <a:ln w="25400">
            <a:noFill/>
          </a:ln>
        </p:spPr>
      </p:pic>
      <mc:AlternateContent xmlns:mc="http://schemas.openxmlformats.org/markup-compatibility/2006" xmlns:a14="http://schemas.microsoft.com/office/drawing/2010/main">
        <mc:Choice Requires="a14">
          <p:sp>
            <p:nvSpPr>
              <p:cNvPr id="5" name="文本框 4">
                <a:extLst>
                  <a:ext uri="{FF2B5EF4-FFF2-40B4-BE49-F238E27FC236}">
                    <a16:creationId xmlns:a16="http://schemas.microsoft.com/office/drawing/2014/main" id="{B44A3EBF-5B2E-44E5-A0B7-09FB6713413E}"/>
                  </a:ext>
                </a:extLst>
              </p:cNvPr>
              <p:cNvSpPr txBox="1"/>
              <p:nvPr/>
            </p:nvSpPr>
            <p:spPr>
              <a:xfrm>
                <a:off x="5791200" y="1905000"/>
                <a:ext cx="2705101" cy="584775"/>
              </a:xfrm>
              <a:prstGeom prst="rect">
                <a:avLst/>
              </a:prstGeom>
              <a:noFill/>
            </p:spPr>
            <p:txBody>
              <a:bodyPr wrap="square" rtlCol="0">
                <a:spAutoFit/>
              </a:bodyPr>
              <a:lstStyle/>
              <a:p>
                <a:pPr marL="285750" indent="-285750">
                  <a:buFont typeface="Arial" panose="020B0604020202020204" pitchFamily="34" charset="0"/>
                  <a:buChar char="•"/>
                </a:pPr>
                <a14:m>
                  <m:oMath xmlns:m="http://schemas.openxmlformats.org/officeDocument/2006/math">
                    <m:acc>
                      <m:accPr>
                        <m:chr m:val="̃"/>
                        <m:ctrlPr>
                          <a:rPr lang="en-US" altLang="zh-CN" sz="1600" b="1" i="1" smtClean="0">
                            <a:latin typeface="Cambria Math" panose="02040503050406030204" pitchFamily="18" charset="0"/>
                          </a:rPr>
                        </m:ctrlPr>
                      </m:accPr>
                      <m:e>
                        <m:r>
                          <a:rPr lang="en-US" altLang="zh-CN" sz="1600" b="1" i="1" smtClean="0">
                            <a:latin typeface="Cambria Math" panose="02040503050406030204" pitchFamily="18" charset="0"/>
                          </a:rPr>
                          <m:t>𝒙</m:t>
                        </m:r>
                      </m:e>
                    </m:acc>
                    <m:r>
                      <a:rPr lang="en-US" altLang="zh-CN" sz="1600" b="0" i="1" smtClean="0">
                        <a:latin typeface="Cambria Math" panose="02040503050406030204" pitchFamily="18" charset="0"/>
                      </a:rPr>
                      <m:t>=</m:t>
                    </m:r>
                    <m:r>
                      <a:rPr lang="en-US" altLang="zh-CN" sz="1600" b="1" i="1" smtClean="0">
                        <a:latin typeface="Cambria Math" panose="02040503050406030204" pitchFamily="18" charset="0"/>
                      </a:rPr>
                      <m:t>𝒙</m:t>
                    </m:r>
                  </m:oMath>
                </a14:m>
                <a:r>
                  <a:rPr lang="zh-CN" altLang="en-US" sz="1600" dirty="0"/>
                  <a:t> </a:t>
                </a:r>
                <a:r>
                  <a:rPr lang="en-US" altLang="zh-CN" sz="1600" dirty="0"/>
                  <a:t>or </a:t>
                </a:r>
                <a14:m>
                  <m:oMath xmlns:m="http://schemas.openxmlformats.org/officeDocument/2006/math">
                    <m:d>
                      <m:dPr>
                        <m:ctrlPr>
                          <a:rPr lang="en-US" altLang="zh-CN" sz="1600" b="0" i="1" smtClean="0">
                            <a:latin typeface="Cambria Math" panose="02040503050406030204" pitchFamily="18" charset="0"/>
                          </a:rPr>
                        </m:ctrlPr>
                      </m:dPr>
                      <m:e>
                        <m:r>
                          <a:rPr lang="en-US" altLang="zh-CN" sz="1600" b="1" i="1" smtClean="0">
                            <a:latin typeface="Cambria Math" panose="02040503050406030204" pitchFamily="18" charset="0"/>
                          </a:rPr>
                          <m:t>𝒙</m:t>
                        </m:r>
                        <m:r>
                          <a:rPr lang="en-US" altLang="zh-CN" sz="1600" b="0" i="1" smtClean="0">
                            <a:latin typeface="Cambria Math" panose="02040503050406030204" pitchFamily="18" charset="0"/>
                          </a:rPr>
                          <m:t>,</m:t>
                        </m:r>
                        <m:r>
                          <a:rPr lang="en-US" altLang="zh-CN" sz="1600" b="0" i="1" smtClean="0">
                            <a:latin typeface="Cambria Math" panose="02040503050406030204" pitchFamily="18" charset="0"/>
                          </a:rPr>
                          <m:t>𝑡</m:t>
                        </m:r>
                      </m:e>
                    </m:d>
                  </m:oMath>
                </a14:m>
                <a:endParaRPr lang="en-US" altLang="zh-CN" sz="1600" b="0" i="1" dirty="0">
                  <a:latin typeface="Cambria Math" panose="02040503050406030204" pitchFamily="18" charset="0"/>
                </a:endParaRPr>
              </a:p>
              <a:p>
                <a:pPr marL="285750" indent="-285750">
                  <a:buFont typeface="Arial" panose="020B0604020202020204" pitchFamily="34" charset="0"/>
                  <a:buChar char="•"/>
                </a:pPr>
                <a14:m>
                  <m:oMath xmlns:m="http://schemas.openxmlformats.org/officeDocument/2006/math">
                    <m:r>
                      <a:rPr lang="en-US" altLang="zh-CN" sz="1600" b="1" i="1" smtClean="0">
                        <a:latin typeface="Cambria Math" panose="02040503050406030204" pitchFamily="18" charset="0"/>
                      </a:rPr>
                      <m:t>𝜼</m:t>
                    </m:r>
                    <m:r>
                      <a:rPr lang="en-US" altLang="zh-CN" sz="1600" b="0" i="1" smtClean="0">
                        <a:latin typeface="Cambria Math" panose="02040503050406030204" pitchFamily="18" charset="0"/>
                      </a:rPr>
                      <m:t>=(</m:t>
                    </m:r>
                    <m:sSub>
                      <m:sSubPr>
                        <m:ctrlPr>
                          <a:rPr lang="en-US" altLang="zh-CN" sz="1600" b="0" i="1" smtClean="0">
                            <a:latin typeface="Cambria Math" panose="02040503050406030204" pitchFamily="18" charset="0"/>
                          </a:rPr>
                        </m:ctrlPr>
                      </m:sSubPr>
                      <m:e>
                        <m:r>
                          <a:rPr lang="en-US" altLang="zh-CN" sz="1600" b="0" i="1" smtClean="0">
                            <a:latin typeface="Cambria Math" panose="02040503050406030204" pitchFamily="18" charset="0"/>
                          </a:rPr>
                          <m:t>𝛾</m:t>
                        </m:r>
                      </m:e>
                      <m:sub>
                        <m:r>
                          <a:rPr lang="en-US" altLang="zh-CN" sz="1600" b="0" i="1" smtClean="0">
                            <a:latin typeface="Cambria Math" panose="02040503050406030204" pitchFamily="18" charset="0"/>
                          </a:rPr>
                          <m:t>1</m:t>
                        </m:r>
                      </m:sub>
                    </m:sSub>
                    <m:r>
                      <a:rPr lang="en-US" altLang="zh-CN" sz="1600" b="0" i="1" smtClean="0">
                        <a:latin typeface="Cambria Math" panose="02040503050406030204" pitchFamily="18" charset="0"/>
                      </a:rPr>
                      <m:t>,</m:t>
                    </m:r>
                    <m:sSub>
                      <m:sSubPr>
                        <m:ctrlPr>
                          <a:rPr lang="en-US" altLang="zh-CN" sz="1600" b="0" i="1" smtClean="0">
                            <a:latin typeface="Cambria Math" panose="02040503050406030204" pitchFamily="18" charset="0"/>
                          </a:rPr>
                        </m:ctrlPr>
                      </m:sSubPr>
                      <m:e>
                        <m:r>
                          <a:rPr lang="en-US" altLang="zh-CN" sz="1600" b="0" i="1" smtClean="0">
                            <a:latin typeface="Cambria Math" panose="02040503050406030204" pitchFamily="18" charset="0"/>
                          </a:rPr>
                          <m:t>𝛾</m:t>
                        </m:r>
                      </m:e>
                      <m:sub>
                        <m:r>
                          <a:rPr lang="en-US" altLang="zh-CN" sz="1600" b="0" i="1" smtClean="0">
                            <a:latin typeface="Cambria Math" panose="02040503050406030204" pitchFamily="18" charset="0"/>
                          </a:rPr>
                          <m:t>2</m:t>
                        </m:r>
                      </m:sub>
                    </m:sSub>
                    <m:r>
                      <a:rPr lang="en-US" altLang="zh-CN" sz="1600" b="0" i="1" smtClean="0">
                        <a:latin typeface="Cambria Math" panose="02040503050406030204" pitchFamily="18" charset="0"/>
                      </a:rPr>
                      <m:t>)</m:t>
                    </m:r>
                  </m:oMath>
                </a14:m>
                <a:r>
                  <a:rPr lang="zh-CN" altLang="en-US" sz="1600" dirty="0"/>
                  <a:t> </a:t>
                </a:r>
                <a:r>
                  <a:rPr lang="en-US" altLang="zh-CN" sz="1600" dirty="0"/>
                  <a:t>or </a:t>
                </a:r>
                <a14:m>
                  <m:oMath xmlns:m="http://schemas.openxmlformats.org/officeDocument/2006/math">
                    <m:r>
                      <a:rPr lang="en-US" altLang="zh-CN" sz="1600" b="0" i="1" smtClean="0">
                        <a:latin typeface="Cambria Math" panose="02040503050406030204" pitchFamily="18" charset="0"/>
                      </a:rPr>
                      <m:t>(</m:t>
                    </m:r>
                    <m:sSub>
                      <m:sSubPr>
                        <m:ctrlPr>
                          <a:rPr lang="en-US" altLang="zh-CN" sz="1600" i="1">
                            <a:latin typeface="Cambria Math" panose="02040503050406030204" pitchFamily="18" charset="0"/>
                          </a:rPr>
                        </m:ctrlPr>
                      </m:sSubPr>
                      <m:e>
                        <m:r>
                          <a:rPr lang="en-US" altLang="zh-CN" sz="1600" i="1">
                            <a:latin typeface="Cambria Math" panose="02040503050406030204" pitchFamily="18" charset="0"/>
                          </a:rPr>
                          <m:t>𝛾</m:t>
                        </m:r>
                      </m:e>
                      <m:sub>
                        <m:r>
                          <a:rPr lang="en-US" altLang="zh-CN" sz="1600" i="1">
                            <a:latin typeface="Cambria Math" panose="02040503050406030204" pitchFamily="18" charset="0"/>
                          </a:rPr>
                          <m:t>1</m:t>
                        </m:r>
                      </m:sub>
                    </m:sSub>
                    <m:r>
                      <a:rPr lang="en-US" altLang="zh-CN" sz="1600" i="1">
                        <a:latin typeface="Cambria Math" panose="02040503050406030204" pitchFamily="18" charset="0"/>
                      </a:rPr>
                      <m:t>,</m:t>
                    </m:r>
                    <m:sSub>
                      <m:sSubPr>
                        <m:ctrlPr>
                          <a:rPr lang="en-US" altLang="zh-CN" sz="1600" i="1">
                            <a:latin typeface="Cambria Math" panose="02040503050406030204" pitchFamily="18" charset="0"/>
                          </a:rPr>
                        </m:ctrlPr>
                      </m:sSubPr>
                      <m:e>
                        <m:r>
                          <a:rPr lang="en-US" altLang="zh-CN" sz="1600" i="1">
                            <a:latin typeface="Cambria Math" panose="02040503050406030204" pitchFamily="18" charset="0"/>
                          </a:rPr>
                          <m:t>𝛾</m:t>
                        </m:r>
                      </m:e>
                      <m:sub>
                        <m:r>
                          <a:rPr lang="en-US" altLang="zh-CN" sz="1600" i="1">
                            <a:latin typeface="Cambria Math" panose="02040503050406030204" pitchFamily="18" charset="0"/>
                          </a:rPr>
                          <m:t>2</m:t>
                        </m:r>
                      </m:sub>
                    </m:sSub>
                    <m:r>
                      <a:rPr lang="en-US" altLang="zh-CN" sz="1600" b="0" i="1" smtClean="0">
                        <a:latin typeface="Cambria Math" panose="02040503050406030204" pitchFamily="18" charset="0"/>
                      </a:rPr>
                      <m:t>,</m:t>
                    </m:r>
                    <m:r>
                      <m:rPr>
                        <m:sty m:val="p"/>
                      </m:rPr>
                      <a:rPr lang="en-US" altLang="zh-CN" sz="1600" b="0" i="0" smtClean="0">
                        <a:latin typeface="Cambria Math" panose="02040503050406030204" pitchFamily="18" charset="0"/>
                      </a:rPr>
                      <m:t>Ω</m:t>
                    </m:r>
                    <m:r>
                      <a:rPr lang="en-US" altLang="zh-CN" sz="1600" b="0" i="1" smtClean="0">
                        <a:latin typeface="Cambria Math" panose="02040503050406030204" pitchFamily="18" charset="0"/>
                      </a:rPr>
                      <m:t>)</m:t>
                    </m:r>
                  </m:oMath>
                </a14:m>
                <a:endParaRPr lang="zh-CN" altLang="en-US" sz="1600" dirty="0"/>
              </a:p>
            </p:txBody>
          </p:sp>
        </mc:Choice>
        <mc:Fallback xmlns="">
          <p:sp>
            <p:nvSpPr>
              <p:cNvPr id="5" name="文本框 4">
                <a:extLst>
                  <a:ext uri="{FF2B5EF4-FFF2-40B4-BE49-F238E27FC236}">
                    <a16:creationId xmlns:a16="http://schemas.microsoft.com/office/drawing/2014/main" id="{B44A3EBF-5B2E-44E5-A0B7-09FB6713413E}"/>
                  </a:ext>
                </a:extLst>
              </p:cNvPr>
              <p:cNvSpPr txBox="1">
                <a:spLocks noRot="1" noChangeAspect="1" noMove="1" noResize="1" noEditPoints="1" noAdjustHandles="1" noChangeArrowheads="1" noChangeShapeType="1" noTextEdit="1"/>
              </p:cNvSpPr>
              <p:nvPr/>
            </p:nvSpPr>
            <p:spPr>
              <a:xfrm>
                <a:off x="5791200" y="1905000"/>
                <a:ext cx="2705101" cy="584775"/>
              </a:xfrm>
              <a:prstGeom prst="rect">
                <a:avLst/>
              </a:prstGeom>
              <a:blipFill>
                <a:blip r:embed="rId4"/>
                <a:stretch>
                  <a:fillRect l="-901" t="-4211" b="-12632"/>
                </a:stretch>
              </a:blipFill>
            </p:spPr>
            <p:txBody>
              <a:bodyPr/>
              <a:lstStyle/>
              <a:p>
                <a:r>
                  <a:rPr lang="zh-CN" altLang="en-US">
                    <a:noFill/>
                  </a:rPr>
                  <a:t> </a:t>
                </a:r>
              </a:p>
            </p:txBody>
          </p:sp>
        </mc:Fallback>
      </mc:AlternateContent>
      <p:pic>
        <p:nvPicPr>
          <p:cNvPr id="6" name="图片 5">
            <a:extLst>
              <a:ext uri="{FF2B5EF4-FFF2-40B4-BE49-F238E27FC236}">
                <a16:creationId xmlns:a16="http://schemas.microsoft.com/office/drawing/2014/main" id="{6B264D1C-0C78-4700-8744-9CCC4943BF01}"/>
              </a:ext>
            </a:extLst>
          </p:cNvPr>
          <p:cNvPicPr>
            <a:picLocks noChangeAspect="1"/>
          </p:cNvPicPr>
          <p:nvPr/>
        </p:nvPicPr>
        <p:blipFill>
          <a:blip r:embed="rId5"/>
          <a:stretch>
            <a:fillRect/>
          </a:stretch>
        </p:blipFill>
        <p:spPr>
          <a:xfrm>
            <a:off x="2133600" y="2919323"/>
            <a:ext cx="4114800" cy="947854"/>
          </a:xfrm>
          <a:prstGeom prst="rect">
            <a:avLst/>
          </a:prstGeom>
        </p:spPr>
      </p:pic>
      <p:sp>
        <p:nvSpPr>
          <p:cNvPr id="7" name="Slide Number Placeholder 22">
            <a:extLst>
              <a:ext uri="{FF2B5EF4-FFF2-40B4-BE49-F238E27FC236}">
                <a16:creationId xmlns:a16="http://schemas.microsoft.com/office/drawing/2014/main" id="{872659E3-F385-4942-A57D-C8F0CC8221E1}"/>
              </a:ext>
            </a:extLst>
          </p:cNvPr>
          <p:cNvSpPr>
            <a:spLocks noGrp="1"/>
          </p:cNvSpPr>
          <p:nvPr>
            <p:ph type="sldNum" sz="quarter" idx="15"/>
          </p:nvPr>
        </p:nvSpPr>
        <p:spPr>
          <a:xfrm>
            <a:off x="8129016" y="5734050"/>
            <a:ext cx="609600" cy="521208"/>
          </a:xfrm>
        </p:spPr>
        <p:txBody>
          <a:bodyPr/>
          <a:lstStyle/>
          <a:p>
            <a:fld id="{B6F15528-21DE-4FAA-801E-634DDDAF4B2B}" type="slidenum">
              <a:rPr lang="en-US" smtClean="0"/>
              <a:pPr/>
              <a:t>4</a:t>
            </a:fld>
            <a:endParaRPr lang="en-US" dirty="0"/>
          </a:p>
        </p:txBody>
      </p:sp>
    </p:spTree>
    <p:extLst>
      <p:ext uri="{BB962C8B-B14F-4D97-AF65-F5344CB8AC3E}">
        <p14:creationId xmlns:p14="http://schemas.microsoft.com/office/powerpoint/2010/main" val="1467085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a:t>Parameters of Parametric PDEs</a:t>
            </a:r>
            <a:endParaRPr lang="zh-CN" altLang="en-US" dirty="0"/>
          </a:p>
        </p:txBody>
      </p:sp>
      <mc:AlternateContent xmlns:mc="http://schemas.openxmlformats.org/markup-compatibility/2006" xmlns:a14="http://schemas.microsoft.com/office/drawing/2010/main">
        <mc:Choice Requires="a14">
          <p:sp>
            <p:nvSpPr>
              <p:cNvPr id="3" name="Content Placeholder 2"/>
              <p:cNvSpPr>
                <a:spLocks noGrp="1"/>
              </p:cNvSpPr>
              <p:nvPr>
                <p:ph sz="quarter" idx="1"/>
              </p:nvPr>
            </p:nvSpPr>
            <p:spPr>
              <a:xfrm>
                <a:off x="457200" y="1600200"/>
                <a:ext cx="7467600" cy="5181600"/>
              </a:xfrm>
            </p:spPr>
            <p:txBody>
              <a:bodyPr>
                <a:normAutofit/>
              </a:bodyPr>
              <a:lstStyle/>
              <a:p>
                <a:r>
                  <a:rPr lang="en-US" altLang="zh-CN" dirty="0"/>
                  <a:t>Typical parameters of interest:</a:t>
                </a:r>
              </a:p>
              <a:p>
                <a:pPr lvl="1"/>
                <a:r>
                  <a:rPr lang="en-US" altLang="zh-CN" dirty="0"/>
                  <a:t>Shape parameters</a:t>
                </a:r>
              </a:p>
              <a:p>
                <a:pPr lvl="1"/>
                <a:r>
                  <a:rPr lang="en-US" altLang="zh-CN" dirty="0"/>
                  <a:t>Material (properties) parameters</a:t>
                </a:r>
              </a:p>
              <a:p>
                <a:pPr lvl="1"/>
                <a:r>
                  <a:rPr lang="en-US" altLang="zh-CN" dirty="0"/>
                  <a:t>Operation parameters (e.g. flight conditions, cruise conditions, etc.)</a:t>
                </a:r>
              </a:p>
              <a:p>
                <a:r>
                  <a:rPr lang="en-US" altLang="zh-CN" dirty="0"/>
                  <a:t>Scenarios require solving </a:t>
                </a:r>
                <a14:m>
                  <m:oMath xmlns:m="http://schemas.openxmlformats.org/officeDocument/2006/math">
                    <m:r>
                      <a:rPr lang="en-US" altLang="zh-CN" b="1" i="1" smtClean="0">
                        <a:latin typeface="Cambria Math"/>
                      </a:rPr>
                      <m:t>𝒖</m:t>
                    </m:r>
                    <m:r>
                      <a:rPr lang="en-US" altLang="zh-CN" b="0" i="1" smtClean="0">
                        <a:latin typeface="Cambria Math"/>
                      </a:rPr>
                      <m:t>(</m:t>
                    </m:r>
                    <m:r>
                      <a:rPr lang="en-US" altLang="zh-CN" b="1" i="1" smtClean="0">
                        <a:latin typeface="Cambria Math"/>
                      </a:rPr>
                      <m:t>𝜼</m:t>
                    </m:r>
                    <m:r>
                      <a:rPr lang="en-US" altLang="zh-CN" b="0" i="1" smtClean="0">
                        <a:latin typeface="Cambria Math"/>
                      </a:rPr>
                      <m:t>)</m:t>
                    </m:r>
                  </m:oMath>
                </a14:m>
                <a:r>
                  <a:rPr lang="en-US" altLang="zh-CN" dirty="0"/>
                  <a:t> for multiple </a:t>
                </a:r>
                <a14:m>
                  <m:oMath xmlns:m="http://schemas.openxmlformats.org/officeDocument/2006/math">
                    <m:r>
                      <a:rPr lang="en-US" altLang="zh-CN" b="1" i="1" smtClean="0">
                        <a:latin typeface="Cambria Math"/>
                      </a:rPr>
                      <m:t>𝜼</m:t>
                    </m:r>
                  </m:oMath>
                </a14:m>
                <a:r>
                  <a:rPr lang="en-US" altLang="zh-CN" dirty="0"/>
                  <a:t>:</a:t>
                </a:r>
              </a:p>
              <a:p>
                <a:pPr lvl="1"/>
                <a:r>
                  <a:rPr lang="en-US" altLang="zh-CN" dirty="0"/>
                  <a:t>Inverse problems</a:t>
                </a:r>
              </a:p>
              <a:p>
                <a:pPr lvl="1"/>
                <a:r>
                  <a:rPr lang="en-US" altLang="zh-CN" dirty="0"/>
                  <a:t>Design optimization</a:t>
                </a:r>
              </a:p>
              <a:p>
                <a:pPr lvl="1"/>
                <a:r>
                  <a:rPr lang="en-US" altLang="zh-CN" dirty="0"/>
                  <a:t>Optimal control</a:t>
                </a:r>
              </a:p>
              <a:p>
                <a:pPr lvl="1"/>
                <a:r>
                  <a:rPr lang="en-US" altLang="zh-CN" dirty="0"/>
                  <a:t>Model predictive control</a:t>
                </a:r>
              </a:p>
              <a:p>
                <a:pPr lvl="1"/>
                <a:r>
                  <a:rPr lang="en-US" altLang="zh-CN" dirty="0"/>
                  <a:t>Etc. </a:t>
                </a:r>
                <a:endParaRPr lang="zh-CN" altLang="en-US" dirty="0"/>
              </a:p>
            </p:txBody>
          </p:sp>
        </mc:Choice>
        <mc:Fallback xmlns="">
          <p:sp>
            <p:nvSpPr>
              <p:cNvPr id="3" name="Content Placeholder 2"/>
              <p:cNvSpPr>
                <a:spLocks noGrp="1" noRot="1" noChangeAspect="1" noMove="1" noResize="1" noEditPoints="1" noAdjustHandles="1" noChangeArrowheads="1" noChangeShapeType="1" noTextEdit="1"/>
              </p:cNvSpPr>
              <p:nvPr>
                <p:ph sz="quarter" idx="1"/>
              </p:nvPr>
            </p:nvSpPr>
            <p:spPr>
              <a:xfrm>
                <a:off x="457200" y="1600200"/>
                <a:ext cx="7467600" cy="5181600"/>
              </a:xfrm>
              <a:blipFill>
                <a:blip r:embed="rId2"/>
                <a:stretch>
                  <a:fillRect l="-327" t="-941"/>
                </a:stretch>
              </a:blipFill>
            </p:spPr>
            <p:txBody>
              <a:bodyPr/>
              <a:lstStyle/>
              <a:p>
                <a:r>
                  <a:rPr lang="zh-CN" altLang="en-US">
                    <a:noFill/>
                  </a:rPr>
                  <a:t> </a:t>
                </a:r>
              </a:p>
            </p:txBody>
          </p:sp>
        </mc:Fallback>
      </mc:AlternateContent>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43600" y="1600200"/>
            <a:ext cx="2017027" cy="1219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82800" y="4114800"/>
            <a:ext cx="4125913" cy="23001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84712" y="4128938"/>
            <a:ext cx="311288" cy="325437"/>
          </a:xfrm>
          <a:prstGeom prst="rect">
            <a:avLst/>
          </a:prstGeom>
          <a:solidFill>
            <a:schemeClr val="bg1"/>
          </a:solidFill>
          <a:ln>
            <a:noFill/>
          </a:ln>
          <a:effectLst/>
        </p:spPr>
      </p:pic>
      <p:pic>
        <p:nvPicPr>
          <p:cNvPr id="103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24688" y="4158938"/>
            <a:ext cx="519112" cy="298405"/>
          </a:xfrm>
          <a:prstGeom prst="rect">
            <a:avLst/>
          </a:prstGeom>
          <a:solidFill>
            <a:schemeClr val="bg1"/>
          </a:solidFill>
          <a:ln>
            <a:noFill/>
          </a:ln>
          <a:effectLst/>
        </p:spPr>
      </p:pic>
      <p:sp>
        <p:nvSpPr>
          <p:cNvPr id="6" name="TextBox 5"/>
          <p:cNvSpPr txBox="1"/>
          <p:nvPr/>
        </p:nvSpPr>
        <p:spPr>
          <a:xfrm>
            <a:off x="7010400" y="5105400"/>
            <a:ext cx="1600200" cy="523220"/>
          </a:xfrm>
          <a:prstGeom prst="rect">
            <a:avLst/>
          </a:prstGeom>
          <a:noFill/>
        </p:spPr>
        <p:txBody>
          <a:bodyPr wrap="square" rtlCol="0">
            <a:spAutoFit/>
          </a:bodyPr>
          <a:lstStyle/>
          <a:p>
            <a:r>
              <a:rPr lang="en-US" altLang="zh-CN" sz="1400" dirty="0"/>
              <a:t>Model predictive control</a:t>
            </a:r>
            <a:endParaRPr lang="zh-CN" altLang="en-US" sz="1400" dirty="0"/>
          </a:p>
        </p:txBody>
      </p:sp>
    </p:spTree>
    <p:extLst>
      <p:ext uri="{BB962C8B-B14F-4D97-AF65-F5344CB8AC3E}">
        <p14:creationId xmlns:p14="http://schemas.microsoft.com/office/powerpoint/2010/main" val="2974597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9" end="9"/>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2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02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0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a:t>Semi-Discrete Problem</a:t>
            </a:r>
            <a:endParaRPr lang="zh-CN" altLang="en-US" dirty="0"/>
          </a:p>
        </p:txBody>
      </p:sp>
      <mc:AlternateContent xmlns:mc="http://schemas.openxmlformats.org/markup-compatibility/2006" xmlns:a14="http://schemas.microsoft.com/office/drawing/2010/main">
        <mc:Choice Requires="a14">
          <p:sp>
            <p:nvSpPr>
              <p:cNvPr id="3" name="Content Placeholder 2"/>
              <p:cNvSpPr>
                <a:spLocks noGrp="1"/>
              </p:cNvSpPr>
              <p:nvPr>
                <p:ph sz="quarter" idx="1"/>
              </p:nvPr>
            </p:nvSpPr>
            <p:spPr/>
            <p:txBody>
              <a:bodyPr>
                <a:normAutofit/>
              </a:bodyPr>
              <a:lstStyle/>
              <a:p>
                <a:r>
                  <a:rPr lang="en-US" altLang="zh-CN" sz="2200" dirty="0"/>
                  <a:t>Discretize the PDE in space by:</a:t>
                </a:r>
              </a:p>
              <a:p>
                <a:pPr lvl="1"/>
                <a:r>
                  <a:rPr lang="en-US" altLang="zh-CN" sz="1800" dirty="0"/>
                  <a:t>Finite difference approximation</a:t>
                </a:r>
              </a:p>
              <a:p>
                <a:pPr lvl="1"/>
                <a:r>
                  <a:rPr lang="en-US" altLang="zh-CN" sz="1800" dirty="0"/>
                  <a:t>Finite element method</a:t>
                </a:r>
              </a:p>
              <a:p>
                <a:pPr lvl="1"/>
                <a:r>
                  <a:rPr lang="en-US" altLang="zh-CN" sz="1800" dirty="0"/>
                  <a:t>Finite volume method</a:t>
                </a:r>
              </a:p>
              <a:p>
                <a:pPr lvl="1"/>
                <a:r>
                  <a:rPr lang="en-US" altLang="zh-CN" sz="1800" dirty="0" err="1"/>
                  <a:t>Discontinous</a:t>
                </a:r>
                <a:r>
                  <a:rPr lang="en-US" altLang="zh-CN" sz="1800" dirty="0"/>
                  <a:t> </a:t>
                </a:r>
                <a:r>
                  <a:rPr lang="en-US" altLang="zh-CN" sz="1800" dirty="0" err="1"/>
                  <a:t>Galerkin</a:t>
                </a:r>
                <a:r>
                  <a:rPr lang="en-US" altLang="zh-CN" sz="1800" dirty="0"/>
                  <a:t> method</a:t>
                </a:r>
              </a:p>
              <a:p>
                <a:pPr lvl="1"/>
                <a:r>
                  <a:rPr lang="en-US" altLang="zh-CN" sz="1800" dirty="0"/>
                  <a:t>Spectral method … </a:t>
                </a:r>
              </a:p>
              <a:p>
                <a:r>
                  <a:rPr lang="en-US" altLang="zh-CN" sz="2200" dirty="0"/>
                  <a:t>This leads to a system of </a:t>
                </a:r>
                <a14:m>
                  <m:oMath xmlns:m="http://schemas.openxmlformats.org/officeDocument/2006/math">
                    <m:sSub>
                      <m:sSubPr>
                        <m:ctrlPr>
                          <a:rPr lang="en-US" altLang="zh-CN" sz="2200" b="0" i="1" smtClean="0">
                            <a:latin typeface="Cambria Math" panose="02040503050406030204" pitchFamily="18" charset="0"/>
                          </a:rPr>
                        </m:ctrlPr>
                      </m:sSubPr>
                      <m:e>
                        <m:r>
                          <a:rPr lang="en-US" altLang="zh-CN" sz="2200" b="0" i="1" smtClean="0">
                            <a:latin typeface="Cambria Math"/>
                          </a:rPr>
                          <m:t>𝑁</m:t>
                        </m:r>
                      </m:e>
                      <m:sub>
                        <m:r>
                          <a:rPr lang="en-US" altLang="zh-CN" sz="2200" b="1" i="1" smtClean="0">
                            <a:latin typeface="Cambria Math"/>
                          </a:rPr>
                          <m:t>𝒖</m:t>
                        </m:r>
                      </m:sub>
                    </m:sSub>
                    <m:r>
                      <a:rPr lang="en-US" altLang="zh-CN" sz="2200" b="0" i="1" smtClean="0">
                        <a:latin typeface="Cambria Math"/>
                      </a:rPr>
                      <m:t>=</m:t>
                    </m:r>
                    <m:r>
                      <a:rPr lang="en-US" altLang="zh-CN" sz="2200" b="0" i="1" smtClean="0">
                        <a:latin typeface="Cambria Math"/>
                      </a:rPr>
                      <m:t>𝑚</m:t>
                    </m:r>
                    <m:r>
                      <a:rPr lang="en-US" altLang="zh-CN" sz="2200" b="0" i="1" smtClean="0">
                        <a:latin typeface="Cambria Math"/>
                      </a:rPr>
                      <m:t>×</m:t>
                    </m:r>
                    <m:sSub>
                      <m:sSubPr>
                        <m:ctrlPr>
                          <a:rPr lang="en-US" altLang="zh-CN" sz="2200" b="0" i="1" smtClean="0">
                            <a:latin typeface="Cambria Math" panose="02040503050406030204" pitchFamily="18" charset="0"/>
                          </a:rPr>
                        </m:ctrlPr>
                      </m:sSubPr>
                      <m:e>
                        <m:r>
                          <a:rPr lang="en-US" altLang="zh-CN" sz="2200" b="0" i="1" smtClean="0">
                            <a:latin typeface="Cambria Math"/>
                          </a:rPr>
                          <m:t>𝑁</m:t>
                        </m:r>
                      </m:e>
                      <m:sub>
                        <m:r>
                          <m:rPr>
                            <m:sty m:val="p"/>
                          </m:rPr>
                          <a:rPr lang="en-US" altLang="zh-CN" sz="2200" b="0" i="0" smtClean="0">
                            <a:latin typeface="Cambria Math"/>
                          </a:rPr>
                          <m:t>space</m:t>
                        </m:r>
                      </m:sub>
                    </m:sSub>
                  </m:oMath>
                </a14:m>
                <a:r>
                  <a:rPr lang="en-US" altLang="zh-CN" sz="2200" dirty="0"/>
                  <a:t> equations:</a:t>
                </a:r>
              </a:p>
              <a:p>
                <a:pPr marL="0" indent="0">
                  <a:buNone/>
                </a:pPr>
                <a14:m>
                  <m:oMathPara xmlns:m="http://schemas.openxmlformats.org/officeDocument/2006/math">
                    <m:oMathParaPr>
                      <m:jc m:val="centerGroup"/>
                    </m:oMathParaPr>
                    <m:oMath xmlns:m="http://schemas.openxmlformats.org/officeDocument/2006/math">
                      <m:d>
                        <m:dPr>
                          <m:begChr m:val="{"/>
                          <m:endChr m:val=""/>
                          <m:ctrlPr>
                            <a:rPr lang="en-US" altLang="zh-CN" sz="2000" b="0" i="1" smtClean="0">
                              <a:latin typeface="Cambria Math" panose="02040503050406030204" pitchFamily="18" charset="0"/>
                            </a:rPr>
                          </m:ctrlPr>
                        </m:dPr>
                        <m:e>
                          <m:m>
                            <m:mPr>
                              <m:mcs>
                                <m:mc>
                                  <m:mcPr>
                                    <m:count m:val="2"/>
                                    <m:mcJc m:val="center"/>
                                  </m:mcPr>
                                </m:mc>
                              </m:mcs>
                              <m:ctrlPr>
                                <a:rPr lang="en-US" altLang="zh-CN" sz="2000" b="0" i="1" smtClean="0">
                                  <a:latin typeface="Cambria Math" panose="02040503050406030204" pitchFamily="18" charset="0"/>
                                </a:rPr>
                              </m:ctrlPr>
                            </m:mPr>
                            <m:mr>
                              <m:e>
                                <m:f>
                                  <m:fPr>
                                    <m:ctrlPr>
                                      <a:rPr lang="en-US" altLang="zh-CN" sz="2000" i="1">
                                        <a:latin typeface="Cambria Math" panose="02040503050406030204" pitchFamily="18" charset="0"/>
                                      </a:rPr>
                                    </m:ctrlPr>
                                  </m:fPr>
                                  <m:num>
                                    <m:r>
                                      <a:rPr lang="en-US" altLang="zh-CN" sz="2000" i="1">
                                        <a:latin typeface="Cambria Math"/>
                                      </a:rPr>
                                      <m:t>𝑑</m:t>
                                    </m:r>
                                    <m:sSub>
                                      <m:sSubPr>
                                        <m:ctrlPr>
                                          <a:rPr lang="en-US" altLang="zh-CN" sz="2000" i="1">
                                            <a:latin typeface="Cambria Math" panose="02040503050406030204" pitchFamily="18" charset="0"/>
                                          </a:rPr>
                                        </m:ctrlPr>
                                      </m:sSubPr>
                                      <m:e>
                                        <m:r>
                                          <a:rPr lang="en-US" altLang="zh-CN" sz="2000" b="1" i="1">
                                            <a:latin typeface="Cambria Math"/>
                                          </a:rPr>
                                          <m:t>𝒖</m:t>
                                        </m:r>
                                      </m:e>
                                      <m:sub>
                                        <m:r>
                                          <a:rPr lang="en-US" altLang="zh-CN" sz="2000" i="1">
                                            <a:latin typeface="Cambria Math"/>
                                          </a:rPr>
                                          <m:t>h</m:t>
                                        </m:r>
                                      </m:sub>
                                    </m:sSub>
                                    <m:d>
                                      <m:dPr>
                                        <m:ctrlPr>
                                          <a:rPr lang="en-US" altLang="zh-CN" sz="2000" i="1">
                                            <a:latin typeface="Cambria Math" panose="02040503050406030204" pitchFamily="18" charset="0"/>
                                          </a:rPr>
                                        </m:ctrlPr>
                                      </m:dPr>
                                      <m:e>
                                        <m:r>
                                          <a:rPr lang="en-US" altLang="zh-CN" sz="2000" i="1">
                                            <a:latin typeface="Cambria Math"/>
                                          </a:rPr>
                                          <m:t>𝑡</m:t>
                                        </m:r>
                                        <m:r>
                                          <a:rPr lang="en-US" altLang="zh-CN" sz="2000" i="1">
                                            <a:latin typeface="Cambria Math"/>
                                          </a:rPr>
                                          <m:t>;</m:t>
                                        </m:r>
                                        <m:r>
                                          <a:rPr lang="en-US" altLang="zh-CN" sz="2000" b="1" i="1">
                                            <a:latin typeface="Cambria Math"/>
                                          </a:rPr>
                                          <m:t>𝜼</m:t>
                                        </m:r>
                                      </m:e>
                                    </m:d>
                                  </m:num>
                                  <m:den>
                                    <m:r>
                                      <a:rPr lang="en-US" altLang="zh-CN" sz="2000" i="1">
                                        <a:latin typeface="Cambria Math"/>
                                      </a:rPr>
                                      <m:t>𝑑𝑡</m:t>
                                    </m:r>
                                    <m:r>
                                      <a:rPr lang="en-US" altLang="zh-CN" sz="2000" i="1">
                                        <a:latin typeface="Cambria Math"/>
                                      </a:rPr>
                                      <m:t> </m:t>
                                    </m:r>
                                  </m:den>
                                </m:f>
                                <m:r>
                                  <a:rPr lang="en-US" altLang="zh-CN" sz="2000" i="1">
                                    <a:latin typeface="Cambria Math"/>
                                  </a:rPr>
                                  <m:t>=</m:t>
                                </m:r>
                                <m:r>
                                  <a:rPr lang="en-US" altLang="zh-CN" sz="2000" b="1" i="1">
                                    <a:latin typeface="Cambria Math"/>
                                  </a:rPr>
                                  <m:t>𝑭</m:t>
                                </m:r>
                                <m:d>
                                  <m:dPr>
                                    <m:ctrlPr>
                                      <a:rPr lang="en-US" altLang="zh-CN" sz="2000" i="1">
                                        <a:latin typeface="Cambria Math" panose="02040503050406030204" pitchFamily="18" charset="0"/>
                                      </a:rPr>
                                    </m:ctrlPr>
                                  </m:dPr>
                                  <m:e>
                                    <m:r>
                                      <a:rPr lang="en-US" altLang="zh-CN" sz="2000" i="1">
                                        <a:latin typeface="Cambria Math"/>
                                      </a:rPr>
                                      <m:t>𝑡</m:t>
                                    </m:r>
                                    <m:r>
                                      <a:rPr lang="en-US" altLang="zh-CN" sz="2000" i="1">
                                        <a:latin typeface="Cambria Math"/>
                                      </a:rPr>
                                      <m:t>,</m:t>
                                    </m:r>
                                    <m:sSub>
                                      <m:sSubPr>
                                        <m:ctrlPr>
                                          <a:rPr lang="en-US" altLang="zh-CN" sz="2000" i="1">
                                            <a:latin typeface="Cambria Math" panose="02040503050406030204" pitchFamily="18" charset="0"/>
                                          </a:rPr>
                                        </m:ctrlPr>
                                      </m:sSubPr>
                                      <m:e>
                                        <m:r>
                                          <a:rPr lang="en-US" altLang="zh-CN" sz="2000" b="1" i="1">
                                            <a:latin typeface="Cambria Math"/>
                                          </a:rPr>
                                          <m:t>𝒖</m:t>
                                        </m:r>
                                      </m:e>
                                      <m:sub>
                                        <m:r>
                                          <a:rPr lang="en-US" altLang="zh-CN" sz="2000" i="1">
                                            <a:latin typeface="Cambria Math"/>
                                          </a:rPr>
                                          <m:t>h</m:t>
                                        </m:r>
                                      </m:sub>
                                    </m:sSub>
                                    <m:r>
                                      <a:rPr lang="en-US" altLang="zh-CN" sz="2000" i="1">
                                        <a:latin typeface="Cambria Math"/>
                                      </a:rPr>
                                      <m:t>(</m:t>
                                    </m:r>
                                    <m:r>
                                      <a:rPr lang="en-US" altLang="zh-CN" sz="2000" i="1">
                                        <a:latin typeface="Cambria Math"/>
                                      </a:rPr>
                                      <m:t>𝑡</m:t>
                                    </m:r>
                                    <m:r>
                                      <a:rPr lang="en-US" altLang="zh-CN" sz="2000" i="1">
                                        <a:latin typeface="Cambria Math"/>
                                      </a:rPr>
                                      <m:t>;</m:t>
                                    </m:r>
                                    <m:r>
                                      <a:rPr lang="en-US" altLang="zh-CN" sz="2000" b="1" i="1">
                                        <a:latin typeface="Cambria Math"/>
                                      </a:rPr>
                                      <m:t>𝜼</m:t>
                                    </m:r>
                                    <m:r>
                                      <a:rPr lang="en-US" altLang="zh-CN" sz="2000" i="1">
                                        <a:latin typeface="Cambria Math"/>
                                      </a:rPr>
                                      <m:t>);</m:t>
                                    </m:r>
                                    <m:r>
                                      <a:rPr lang="en-US" altLang="zh-CN" sz="2000" b="1" i="1">
                                        <a:latin typeface="Cambria Math"/>
                                      </a:rPr>
                                      <m:t>𝜼</m:t>
                                    </m:r>
                                  </m:e>
                                </m:d>
                                <m:r>
                                  <a:rPr lang="en-US" altLang="zh-CN" sz="2000" i="1">
                                    <a:latin typeface="Cambria Math"/>
                                  </a:rPr>
                                  <m:t>,</m:t>
                                </m:r>
                              </m:e>
                              <m:e>
                                <m:r>
                                  <a:rPr lang="en-US" altLang="zh-CN" sz="2000" b="0" i="1" smtClean="0">
                                    <a:latin typeface="Cambria Math"/>
                                  </a:rPr>
                                  <m:t>𝑇𝑖𝑚𝑒</m:t>
                                </m:r>
                                <m:r>
                                  <a:rPr lang="en-US" altLang="zh-CN" sz="2000" b="0" i="1" smtClean="0">
                                    <a:latin typeface="Cambria Math"/>
                                  </a:rPr>
                                  <m:t> </m:t>
                                </m:r>
                                <m:r>
                                  <a:rPr lang="en-US" altLang="zh-CN" sz="2000" b="0" i="1" smtClean="0">
                                    <a:latin typeface="Cambria Math"/>
                                  </a:rPr>
                                  <m:t>𝑑𝑒𝑝𝑒𝑛𝑑𝑒𝑛𝑡</m:t>
                                </m:r>
                              </m:e>
                            </m:mr>
                            <m:mr>
                              <m:e>
                                <m:r>
                                  <a:rPr lang="en-US" altLang="zh-CN" sz="2000" b="1" i="1">
                                    <a:latin typeface="Cambria Math"/>
                                  </a:rPr>
                                  <m:t>𝑭</m:t>
                                </m:r>
                                <m:d>
                                  <m:dPr>
                                    <m:ctrlPr>
                                      <a:rPr lang="en-US" altLang="zh-CN" sz="2000" i="1">
                                        <a:latin typeface="Cambria Math" panose="02040503050406030204" pitchFamily="18" charset="0"/>
                                      </a:rPr>
                                    </m:ctrlPr>
                                  </m:dPr>
                                  <m:e>
                                    <m:sSub>
                                      <m:sSubPr>
                                        <m:ctrlPr>
                                          <a:rPr lang="en-US" altLang="zh-CN" sz="2000" i="1">
                                            <a:latin typeface="Cambria Math" panose="02040503050406030204" pitchFamily="18" charset="0"/>
                                          </a:rPr>
                                        </m:ctrlPr>
                                      </m:sSubPr>
                                      <m:e>
                                        <m:r>
                                          <a:rPr lang="en-US" altLang="zh-CN" sz="2000" b="1" i="1">
                                            <a:latin typeface="Cambria Math"/>
                                          </a:rPr>
                                          <m:t>𝒖</m:t>
                                        </m:r>
                                      </m:e>
                                      <m:sub>
                                        <m:r>
                                          <a:rPr lang="en-US" altLang="zh-CN" sz="2000" i="1">
                                            <a:latin typeface="Cambria Math"/>
                                          </a:rPr>
                                          <m:t>h</m:t>
                                        </m:r>
                                      </m:sub>
                                    </m:sSub>
                                    <m:r>
                                      <a:rPr lang="en-US" altLang="zh-CN" sz="2000" i="1">
                                        <a:latin typeface="Cambria Math"/>
                                      </a:rPr>
                                      <m:t>;</m:t>
                                    </m:r>
                                    <m:r>
                                      <a:rPr lang="en-US" altLang="zh-CN" sz="2000" b="1" i="1">
                                        <a:latin typeface="Cambria Math"/>
                                      </a:rPr>
                                      <m:t>𝜼</m:t>
                                    </m:r>
                                  </m:e>
                                </m:d>
                                <m:r>
                                  <a:rPr lang="en-US" altLang="zh-CN" sz="2000" i="1">
                                    <a:latin typeface="Cambria Math"/>
                                  </a:rPr>
                                  <m:t>=0,</m:t>
                                </m:r>
                              </m:e>
                              <m:e>
                                <m:r>
                                  <a:rPr lang="en-US" altLang="zh-CN" sz="2000" b="0" i="1" smtClean="0">
                                    <a:latin typeface="Cambria Math"/>
                                  </a:rPr>
                                  <m:t>𝑆𝑡𝑒𝑎𝑑𝑦</m:t>
                                </m:r>
                                <m:r>
                                  <a:rPr lang="en-US" altLang="zh-CN" sz="2000" b="0" i="1" smtClean="0">
                                    <a:latin typeface="Cambria Math"/>
                                  </a:rPr>
                                  <m:t> (</m:t>
                                </m:r>
                                <m:r>
                                  <a:rPr lang="en-US" altLang="zh-CN" sz="2000" b="0" i="1" smtClean="0">
                                    <a:latin typeface="Cambria Math"/>
                                  </a:rPr>
                                  <m:t>𝑛𝑜𝑛𝑙𝑖𝑛𝑒𝑎𝑟</m:t>
                                </m:r>
                                <m:r>
                                  <a:rPr lang="en-US" altLang="zh-CN" sz="2000" b="0" i="1" smtClean="0">
                                    <a:latin typeface="Cambria Math"/>
                                  </a:rPr>
                                  <m:t>)</m:t>
                                </m:r>
                              </m:e>
                            </m:mr>
                            <m:mr>
                              <m:e>
                                <m:sSub>
                                  <m:sSubPr>
                                    <m:ctrlPr>
                                      <a:rPr lang="en-US" altLang="zh-CN" sz="2000" b="1" i="1" smtClean="0">
                                        <a:latin typeface="Cambria Math" panose="02040503050406030204" pitchFamily="18" charset="0"/>
                                      </a:rPr>
                                    </m:ctrlPr>
                                  </m:sSubPr>
                                  <m:e>
                                    <m:r>
                                      <a:rPr lang="en-US" altLang="zh-CN" sz="2000" b="1" i="1" smtClean="0">
                                        <a:latin typeface="Cambria Math"/>
                                      </a:rPr>
                                      <m:t>𝑨</m:t>
                                    </m:r>
                                  </m:e>
                                  <m:sub>
                                    <m:r>
                                      <a:rPr lang="en-US" altLang="zh-CN" sz="2000" b="1" i="1" smtClean="0">
                                        <a:latin typeface="Cambria Math"/>
                                      </a:rPr>
                                      <m:t>𝜼</m:t>
                                    </m:r>
                                  </m:sub>
                                </m:sSub>
                                <m:sSub>
                                  <m:sSubPr>
                                    <m:ctrlPr>
                                      <a:rPr lang="en-US" altLang="zh-CN" sz="2000" b="1" i="1" smtClean="0">
                                        <a:latin typeface="Cambria Math" panose="02040503050406030204" pitchFamily="18" charset="0"/>
                                      </a:rPr>
                                    </m:ctrlPr>
                                  </m:sSubPr>
                                  <m:e>
                                    <m:r>
                                      <a:rPr lang="en-US" altLang="zh-CN" sz="2000" b="1" i="1" smtClean="0">
                                        <a:latin typeface="Cambria Math"/>
                                      </a:rPr>
                                      <m:t>𝒖</m:t>
                                    </m:r>
                                  </m:e>
                                  <m:sub>
                                    <m:r>
                                      <a:rPr lang="en-US" altLang="zh-CN" sz="2000" b="1" i="1" smtClean="0">
                                        <a:latin typeface="Cambria Math"/>
                                      </a:rPr>
                                      <m:t>𝒉</m:t>
                                    </m:r>
                                  </m:sub>
                                </m:sSub>
                                <m:r>
                                  <a:rPr lang="en-US" altLang="zh-CN" sz="2000" b="1" i="1" smtClean="0">
                                    <a:latin typeface="Cambria Math"/>
                                  </a:rPr>
                                  <m:t>=</m:t>
                                </m:r>
                                <m:r>
                                  <a:rPr lang="en-US" altLang="zh-CN" sz="2000" b="1" i="1" smtClean="0">
                                    <a:latin typeface="Cambria Math"/>
                                  </a:rPr>
                                  <m:t>𝒇</m:t>
                                </m:r>
                                <m:r>
                                  <a:rPr lang="en-US" altLang="zh-CN" sz="2000" b="0" i="1" smtClean="0">
                                    <a:latin typeface="Cambria Math"/>
                                  </a:rPr>
                                  <m:t>,</m:t>
                                </m:r>
                              </m:e>
                              <m:e>
                                <m:r>
                                  <a:rPr lang="en-US" altLang="zh-CN" sz="2000" b="0" i="1" smtClean="0">
                                    <a:latin typeface="Cambria Math"/>
                                  </a:rPr>
                                  <m:t>𝑆𝑡𝑒𝑎𝑑𝑦</m:t>
                                </m:r>
                                <m:r>
                                  <a:rPr lang="en-US" altLang="zh-CN" sz="2000" b="0" i="1" smtClean="0">
                                    <a:latin typeface="Cambria Math"/>
                                  </a:rPr>
                                  <m:t> (</m:t>
                                </m:r>
                                <m:r>
                                  <a:rPr lang="en-US" altLang="zh-CN" sz="2000" b="0" i="1" smtClean="0">
                                    <a:latin typeface="Cambria Math"/>
                                  </a:rPr>
                                  <m:t>𝑙𝑖𝑛𝑒𝑎𝑟</m:t>
                                </m:r>
                                <m:r>
                                  <a:rPr lang="en-US" altLang="zh-CN" sz="2000" b="0" i="1" smtClean="0">
                                    <a:latin typeface="Cambria Math"/>
                                  </a:rPr>
                                  <m:t>)</m:t>
                                </m:r>
                              </m:e>
                            </m:mr>
                          </m:m>
                        </m:e>
                      </m:d>
                    </m:oMath>
                  </m:oMathPara>
                </a14:m>
                <a:endParaRPr lang="en-US" altLang="zh-CN" sz="2000" b="0" i="1" dirty="0">
                  <a:latin typeface="Cambria Math"/>
                </a:endParaRPr>
              </a:p>
              <a:p>
                <a:pPr marL="0" indent="0">
                  <a:buNone/>
                </a:pPr>
                <a:endParaRPr lang="zh-CN" altLang="en-US" dirty="0"/>
              </a:p>
            </p:txBody>
          </p:sp>
        </mc:Choice>
        <mc:Fallback xmlns="">
          <p:sp>
            <p:nvSpPr>
              <p:cNvPr id="3" name="Content Placeholder 2"/>
              <p:cNvSpPr>
                <a:spLocks noGrp="1" noRot="1" noChangeAspect="1" noMove="1" noResize="1" noEditPoints="1" noAdjustHandles="1" noChangeArrowheads="1" noChangeShapeType="1" noTextEdit="1"/>
              </p:cNvSpPr>
              <p:nvPr>
                <p:ph sz="quarter" idx="1"/>
              </p:nvPr>
            </p:nvSpPr>
            <p:spPr>
              <a:blipFill>
                <a:blip r:embed="rId2"/>
                <a:stretch>
                  <a:fillRect l="-245" t="-876"/>
                </a:stretch>
              </a:blipFill>
            </p:spPr>
            <p:txBody>
              <a:bodyPr/>
              <a:lstStyle/>
              <a:p>
                <a:r>
                  <a:rPr lang="zh-CN" altLang="en-US">
                    <a:noFill/>
                  </a:rPr>
                  <a:t> </a:t>
                </a:r>
              </a:p>
            </p:txBody>
          </p:sp>
        </mc:Fallback>
      </mc:AlternateContent>
      <p:sp>
        <p:nvSpPr>
          <p:cNvPr id="7" name="Slide Number Placeholder 22"/>
          <p:cNvSpPr>
            <a:spLocks noGrp="1"/>
          </p:cNvSpPr>
          <p:nvPr>
            <p:ph type="sldNum" sz="quarter" idx="15"/>
          </p:nvPr>
        </p:nvSpPr>
        <p:spPr>
          <a:xfrm>
            <a:off x="8129016" y="5734050"/>
            <a:ext cx="609600" cy="521208"/>
          </a:xfrm>
        </p:spPr>
        <p:txBody>
          <a:bodyPr/>
          <a:lstStyle/>
          <a:p>
            <a:fld id="{B6F15528-21DE-4FAA-801E-634DDDAF4B2B}" type="slidenum">
              <a:rPr lang="en-US" smtClean="0"/>
              <a:pPr/>
              <a:t>6</a:t>
            </a:fld>
            <a:endParaRPr lang="en-US"/>
          </a:p>
        </p:txBody>
      </p:sp>
    </p:spTree>
    <p:extLst>
      <p:ext uri="{BB962C8B-B14F-4D97-AF65-F5344CB8AC3E}">
        <p14:creationId xmlns:p14="http://schemas.microsoft.com/office/powerpoint/2010/main" val="32996833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a:t>Dimensionality Reduction</a:t>
            </a:r>
            <a:endParaRPr lang="zh-CN" altLang="en-US" dirty="0"/>
          </a:p>
        </p:txBody>
      </p:sp>
      <mc:AlternateContent xmlns:mc="http://schemas.openxmlformats.org/markup-compatibility/2006" xmlns:a14="http://schemas.microsoft.com/office/drawing/2010/main">
        <mc:Choice Requires="a14">
          <p:sp>
            <p:nvSpPr>
              <p:cNvPr id="3" name="Content Placeholder 2"/>
              <p:cNvSpPr>
                <a:spLocks noGrp="1"/>
              </p:cNvSpPr>
              <p:nvPr>
                <p:ph sz="quarter" idx="1"/>
              </p:nvPr>
            </p:nvSpPr>
            <p:spPr>
              <a:xfrm>
                <a:off x="457200" y="1600200"/>
                <a:ext cx="7467600" cy="5105400"/>
              </a:xfrm>
            </p:spPr>
            <p:txBody>
              <a:bodyPr/>
              <a:lstStyle/>
              <a:p>
                <a:r>
                  <a:rPr lang="en-US" altLang="zh-CN" sz="2000" dirty="0"/>
                  <a:t>Consider the manifold of solutions:</a:t>
                </a:r>
              </a:p>
              <a:p>
                <a:pPr marL="0" indent="0">
                  <a:buNone/>
                </a:pPr>
                <a14:m>
                  <m:oMathPara xmlns:m="http://schemas.openxmlformats.org/officeDocument/2006/math">
                    <m:oMathParaPr>
                      <m:jc m:val="centerGroup"/>
                    </m:oMathParaPr>
                    <m:oMath xmlns:m="http://schemas.openxmlformats.org/officeDocument/2006/math">
                      <m:sSub>
                        <m:sSubPr>
                          <m:ctrlPr>
                            <a:rPr lang="en-US" altLang="zh-CN" sz="2000" b="0" i="1" smtClean="0">
                              <a:latin typeface="Cambria Math" panose="02040503050406030204" pitchFamily="18" charset="0"/>
                              <a:ea typeface="Cambria Math"/>
                            </a:rPr>
                          </m:ctrlPr>
                        </m:sSubPr>
                        <m:e>
                          <m:r>
                            <a:rPr lang="en-US" altLang="zh-CN" sz="2000" i="1" smtClean="0">
                              <a:latin typeface="Cambria Math"/>
                              <a:ea typeface="Cambria Math"/>
                            </a:rPr>
                            <m:t>ℳ</m:t>
                          </m:r>
                        </m:e>
                        <m:sub>
                          <m:r>
                            <a:rPr lang="en-US" altLang="zh-CN" sz="2000" b="0" i="1" smtClean="0">
                              <a:latin typeface="Cambria Math"/>
                              <a:ea typeface="Cambria Math"/>
                            </a:rPr>
                            <m:t>h</m:t>
                          </m:r>
                        </m:sub>
                      </m:sSub>
                      <m:r>
                        <a:rPr lang="en-US" altLang="zh-CN" sz="2000" b="0" i="1" smtClean="0">
                          <a:latin typeface="Cambria Math"/>
                          <a:ea typeface="Cambria Math"/>
                        </a:rPr>
                        <m:t>=</m:t>
                      </m:r>
                      <m:d>
                        <m:dPr>
                          <m:begChr m:val="{"/>
                          <m:endChr m:val="}"/>
                          <m:ctrlPr>
                            <a:rPr lang="en-US" altLang="zh-CN" sz="2000" b="0" i="1" smtClean="0">
                              <a:latin typeface="Cambria Math" panose="02040503050406030204" pitchFamily="18" charset="0"/>
                              <a:ea typeface="Cambria Math"/>
                            </a:rPr>
                          </m:ctrlPr>
                        </m:dPr>
                        <m:e>
                          <m:sSub>
                            <m:sSubPr>
                              <m:ctrlPr>
                                <a:rPr lang="en-US" altLang="zh-CN" sz="2000" b="0" i="1" smtClean="0">
                                  <a:latin typeface="Cambria Math" panose="02040503050406030204" pitchFamily="18" charset="0"/>
                                  <a:ea typeface="Cambria Math"/>
                                </a:rPr>
                              </m:ctrlPr>
                            </m:sSubPr>
                            <m:e>
                              <m:r>
                                <a:rPr lang="en-US" altLang="zh-CN" sz="2000" b="1" i="1" smtClean="0">
                                  <a:latin typeface="Cambria Math"/>
                                  <a:ea typeface="Cambria Math"/>
                                </a:rPr>
                                <m:t>𝒖</m:t>
                              </m:r>
                            </m:e>
                            <m:sub>
                              <m:r>
                                <a:rPr lang="en-US" altLang="zh-CN" sz="2000" b="0" i="1" smtClean="0">
                                  <a:latin typeface="Cambria Math"/>
                                  <a:ea typeface="Cambria Math"/>
                                </a:rPr>
                                <m:t>h</m:t>
                              </m:r>
                            </m:sub>
                          </m:sSub>
                          <m:d>
                            <m:dPr>
                              <m:ctrlPr>
                                <a:rPr lang="en-US" altLang="zh-CN" sz="2000" b="0" i="1" smtClean="0">
                                  <a:latin typeface="Cambria Math" panose="02040503050406030204" pitchFamily="18" charset="0"/>
                                  <a:ea typeface="Cambria Math"/>
                                </a:rPr>
                              </m:ctrlPr>
                            </m:dPr>
                            <m:e>
                              <m:r>
                                <a:rPr lang="en-US" altLang="zh-CN" sz="2000" b="0" i="1" smtClean="0">
                                  <a:latin typeface="Cambria Math"/>
                                  <a:ea typeface="Cambria Math"/>
                                </a:rPr>
                                <m:t>𝑡</m:t>
                              </m:r>
                              <m:r>
                                <a:rPr lang="en-US" altLang="zh-CN" sz="2000" b="0" i="1" smtClean="0">
                                  <a:latin typeface="Cambria Math"/>
                                  <a:ea typeface="Cambria Math"/>
                                </a:rPr>
                                <m:t>;</m:t>
                              </m:r>
                              <m:r>
                                <a:rPr lang="en-US" altLang="zh-CN" sz="2000" b="1" i="1" smtClean="0">
                                  <a:latin typeface="Cambria Math"/>
                                  <a:ea typeface="Cambria Math"/>
                                </a:rPr>
                                <m:t>𝜼</m:t>
                              </m:r>
                            </m:e>
                          </m:d>
                          <m:r>
                            <a:rPr lang="en-US" altLang="zh-CN" sz="2000" b="0" i="1" smtClean="0">
                              <a:latin typeface="Cambria Math"/>
                              <a:ea typeface="Cambria Math"/>
                            </a:rPr>
                            <m:t>:</m:t>
                          </m:r>
                          <m:r>
                            <a:rPr lang="en-US" altLang="zh-CN" sz="2000" b="1" i="1" smtClean="0">
                              <a:latin typeface="Cambria Math"/>
                              <a:ea typeface="Cambria Math"/>
                            </a:rPr>
                            <m:t>𝜼</m:t>
                          </m:r>
                          <m:r>
                            <a:rPr lang="en-US" altLang="zh-CN" sz="2000" b="0" i="1" smtClean="0">
                              <a:latin typeface="Cambria Math"/>
                              <a:ea typeface="Cambria Math"/>
                            </a:rPr>
                            <m:t>∈</m:t>
                          </m:r>
                          <m:r>
                            <a:rPr lang="en-US" altLang="zh-CN" sz="2000" b="1" i="1" smtClean="0">
                              <a:latin typeface="Cambria Math"/>
                              <a:ea typeface="Cambria Math"/>
                            </a:rPr>
                            <m:t>𝑫</m:t>
                          </m:r>
                        </m:e>
                      </m:d>
                      <m:r>
                        <a:rPr lang="en-US" altLang="zh-CN" sz="2000" b="0" i="1" smtClean="0">
                          <a:latin typeface="Cambria Math"/>
                          <a:ea typeface="Cambria Math"/>
                        </a:rPr>
                        <m:t>⊂</m:t>
                      </m:r>
                      <m:sSup>
                        <m:sSupPr>
                          <m:ctrlPr>
                            <a:rPr lang="en-US" altLang="zh-CN" sz="2000" b="0" i="1" smtClean="0">
                              <a:latin typeface="Cambria Math" panose="02040503050406030204" pitchFamily="18" charset="0"/>
                              <a:ea typeface="Cambria Math"/>
                            </a:rPr>
                          </m:ctrlPr>
                        </m:sSupPr>
                        <m:e>
                          <m:r>
                            <a:rPr lang="en-US" altLang="zh-CN" sz="2000" b="0" i="1" smtClean="0">
                              <a:latin typeface="Cambria Math"/>
                              <a:ea typeface="Cambria Math"/>
                            </a:rPr>
                            <m:t>ℝ</m:t>
                          </m:r>
                        </m:e>
                        <m:sup>
                          <m:sSub>
                            <m:sSubPr>
                              <m:ctrlPr>
                                <a:rPr lang="en-US" altLang="zh-CN" sz="2000" b="0" i="1" smtClean="0">
                                  <a:latin typeface="Cambria Math" panose="02040503050406030204" pitchFamily="18" charset="0"/>
                                  <a:ea typeface="Cambria Math"/>
                                </a:rPr>
                              </m:ctrlPr>
                            </m:sSubPr>
                            <m:e>
                              <m:r>
                                <a:rPr lang="en-US" altLang="zh-CN" sz="2000" b="0" i="1" smtClean="0">
                                  <a:latin typeface="Cambria Math"/>
                                  <a:ea typeface="Cambria Math"/>
                                </a:rPr>
                                <m:t>𝑁</m:t>
                              </m:r>
                            </m:e>
                            <m:sub>
                              <m:r>
                                <a:rPr lang="en-US" altLang="zh-CN" sz="2000" b="1" i="1" smtClean="0">
                                  <a:latin typeface="Cambria Math"/>
                                  <a:ea typeface="Cambria Math"/>
                                </a:rPr>
                                <m:t>𝒖</m:t>
                              </m:r>
                            </m:sub>
                          </m:sSub>
                        </m:sup>
                      </m:sSup>
                    </m:oMath>
                  </m:oMathPara>
                </a14:m>
                <a:endParaRPr lang="en-US" altLang="zh-CN" sz="2000" dirty="0"/>
              </a:p>
              <a:p>
                <a:r>
                  <a:rPr lang="en-US" altLang="zh-CN" sz="2000" dirty="0"/>
                  <a:t>Often </a:t>
                </a:r>
                <a14:m>
                  <m:oMath xmlns:m="http://schemas.openxmlformats.org/officeDocument/2006/math">
                    <m:func>
                      <m:funcPr>
                        <m:ctrlPr>
                          <a:rPr lang="en-US" altLang="zh-CN" sz="2000" b="0" i="1" smtClean="0">
                            <a:latin typeface="Cambria Math" panose="02040503050406030204" pitchFamily="18" charset="0"/>
                          </a:rPr>
                        </m:ctrlPr>
                      </m:funcPr>
                      <m:fName>
                        <m:r>
                          <a:rPr lang="en-US" altLang="zh-CN" sz="2000" b="0" i="1" smtClean="0">
                            <a:latin typeface="Cambria Math"/>
                          </a:rPr>
                          <m:t>𝑛</m:t>
                        </m:r>
                        <m:r>
                          <a:rPr lang="en-US" altLang="zh-CN" sz="2000" b="0" i="0" smtClean="0">
                            <a:latin typeface="Cambria Math"/>
                          </a:rPr>
                          <m:t>=</m:t>
                        </m:r>
                        <m:r>
                          <m:rPr>
                            <m:sty m:val="p"/>
                          </m:rPr>
                          <a:rPr lang="en-US" altLang="zh-CN" sz="2000" b="0" i="0" smtClean="0">
                            <a:latin typeface="Cambria Math"/>
                          </a:rPr>
                          <m:t>dim</m:t>
                        </m:r>
                      </m:fName>
                      <m:e>
                        <m:d>
                          <m:dPr>
                            <m:ctrlPr>
                              <a:rPr lang="en-US" altLang="zh-CN" sz="2000" b="0" i="1" smtClean="0">
                                <a:latin typeface="Cambria Math" panose="02040503050406030204" pitchFamily="18" charset="0"/>
                              </a:rPr>
                            </m:ctrlPr>
                          </m:dPr>
                          <m:e>
                            <m:sSub>
                              <m:sSubPr>
                                <m:ctrlPr>
                                  <a:rPr lang="en-US" altLang="zh-CN" sz="2000" b="0" i="1" smtClean="0">
                                    <a:latin typeface="Cambria Math" panose="02040503050406030204" pitchFamily="18" charset="0"/>
                                    <a:ea typeface="Cambria Math"/>
                                  </a:rPr>
                                </m:ctrlPr>
                              </m:sSubPr>
                              <m:e>
                                <m:r>
                                  <a:rPr lang="en-US" altLang="zh-CN" sz="2000" b="0" i="1" smtClean="0">
                                    <a:latin typeface="Cambria Math"/>
                                    <a:ea typeface="Cambria Math"/>
                                  </a:rPr>
                                  <m:t>ℳ</m:t>
                                </m:r>
                              </m:e>
                              <m:sub>
                                <m:r>
                                  <a:rPr lang="en-US" altLang="zh-CN" sz="2000" b="0" i="1" smtClean="0">
                                    <a:latin typeface="Cambria Math"/>
                                    <a:ea typeface="Cambria Math"/>
                                  </a:rPr>
                                  <m:t>h</m:t>
                                </m:r>
                              </m:sub>
                            </m:sSub>
                          </m:e>
                        </m:d>
                        <m:r>
                          <a:rPr lang="en-US" altLang="zh-CN" sz="2000" b="0" i="1" smtClean="0">
                            <a:latin typeface="Cambria Math"/>
                            <a:ea typeface="Cambria Math"/>
                          </a:rPr>
                          <m:t>≪</m:t>
                        </m:r>
                      </m:e>
                    </m:func>
                    <m:sSub>
                      <m:sSubPr>
                        <m:ctrlPr>
                          <a:rPr lang="en-US" altLang="zh-CN" sz="2000" i="1">
                            <a:latin typeface="Cambria Math" panose="02040503050406030204" pitchFamily="18" charset="0"/>
                            <a:ea typeface="Cambria Math"/>
                          </a:rPr>
                        </m:ctrlPr>
                      </m:sSubPr>
                      <m:e>
                        <m:r>
                          <a:rPr lang="en-US" altLang="zh-CN" sz="2000" i="1">
                            <a:latin typeface="Cambria Math"/>
                            <a:ea typeface="Cambria Math"/>
                          </a:rPr>
                          <m:t>𝑁</m:t>
                        </m:r>
                      </m:e>
                      <m:sub>
                        <m:r>
                          <a:rPr lang="en-US" altLang="zh-CN" sz="2000" b="1" i="1">
                            <a:latin typeface="Cambria Math"/>
                            <a:ea typeface="Cambria Math"/>
                          </a:rPr>
                          <m:t>𝒖</m:t>
                        </m:r>
                      </m:sub>
                    </m:sSub>
                  </m:oMath>
                </a14:m>
                <a:r>
                  <a:rPr lang="en-US" altLang="zh-CN" sz="2000" dirty="0"/>
                  <a:t>.</a:t>
                </a:r>
              </a:p>
              <a:p>
                <a:r>
                  <a:rPr lang="en-US" altLang="zh-CN" sz="2000" dirty="0"/>
                  <a:t>Linear reduced order modeling (ROM) is to find </a:t>
                </a:r>
                <a14:m>
                  <m:oMath xmlns:m="http://schemas.openxmlformats.org/officeDocument/2006/math">
                    <m:sSub>
                      <m:sSubPr>
                        <m:ctrlPr>
                          <a:rPr lang="en-US" altLang="zh-CN" sz="2000" b="0" i="1" dirty="0" smtClean="0">
                            <a:latin typeface="Cambria Math" panose="02040503050406030204" pitchFamily="18" charset="0"/>
                            <a:ea typeface="Cambria Math"/>
                          </a:rPr>
                        </m:ctrlPr>
                      </m:sSubPr>
                      <m:e>
                        <m:acc>
                          <m:accPr>
                            <m:chr m:val="̃"/>
                            <m:ctrlPr>
                              <a:rPr lang="en-US" altLang="zh-CN" sz="2000" b="0" i="1" dirty="0" smtClean="0">
                                <a:latin typeface="Cambria Math" panose="02040503050406030204" pitchFamily="18" charset="0"/>
                                <a:ea typeface="Cambria Math"/>
                              </a:rPr>
                            </m:ctrlPr>
                          </m:accPr>
                          <m:e>
                            <m:r>
                              <a:rPr lang="en-US" altLang="zh-CN" sz="2000" b="1" i="1" dirty="0" smtClean="0">
                                <a:latin typeface="Cambria Math"/>
                                <a:ea typeface="Cambria Math"/>
                              </a:rPr>
                              <m:t>𝒖</m:t>
                            </m:r>
                          </m:e>
                        </m:acc>
                      </m:e>
                      <m:sub>
                        <m:r>
                          <a:rPr lang="en-US" altLang="zh-CN" sz="2000" b="0" i="1" dirty="0" smtClean="0">
                            <a:latin typeface="Cambria Math"/>
                          </a:rPr>
                          <m:t>h</m:t>
                        </m:r>
                      </m:sub>
                    </m:sSub>
                    <m:d>
                      <m:dPr>
                        <m:ctrlPr>
                          <a:rPr lang="en-US" altLang="zh-CN" sz="2000" i="1">
                            <a:latin typeface="Cambria Math" panose="02040503050406030204" pitchFamily="18" charset="0"/>
                            <a:ea typeface="Cambria Math"/>
                          </a:rPr>
                        </m:ctrlPr>
                      </m:dPr>
                      <m:e>
                        <m:r>
                          <a:rPr lang="en-US" altLang="zh-CN" sz="2000" i="1">
                            <a:latin typeface="Cambria Math"/>
                            <a:ea typeface="Cambria Math"/>
                          </a:rPr>
                          <m:t>𝑡</m:t>
                        </m:r>
                        <m:r>
                          <a:rPr lang="en-US" altLang="zh-CN" sz="2000" i="1">
                            <a:latin typeface="Cambria Math"/>
                            <a:ea typeface="Cambria Math"/>
                          </a:rPr>
                          <m:t>;</m:t>
                        </m:r>
                        <m:r>
                          <a:rPr lang="en-US" altLang="zh-CN" sz="2000" b="1" i="1">
                            <a:latin typeface="Cambria Math"/>
                            <a:ea typeface="Cambria Math"/>
                          </a:rPr>
                          <m:t>𝜼</m:t>
                        </m:r>
                      </m:e>
                    </m:d>
                    <m:r>
                      <a:rPr lang="en-US" altLang="zh-CN" sz="2000" b="0" i="1" smtClean="0">
                        <a:latin typeface="Cambria Math" panose="02040503050406030204" pitchFamily="18" charset="0"/>
                        <a:ea typeface="Cambria Math"/>
                      </a:rPr>
                      <m:t>≈</m:t>
                    </m:r>
                    <m:sSub>
                      <m:sSubPr>
                        <m:ctrlPr>
                          <a:rPr lang="en-US" altLang="zh-CN" sz="2000" i="1">
                            <a:latin typeface="Cambria Math" panose="02040503050406030204" pitchFamily="18" charset="0"/>
                            <a:ea typeface="Cambria Math"/>
                          </a:rPr>
                        </m:ctrlPr>
                      </m:sSubPr>
                      <m:e>
                        <m:r>
                          <a:rPr lang="en-US" altLang="zh-CN" sz="2000" b="1" i="1">
                            <a:latin typeface="Cambria Math"/>
                            <a:ea typeface="Cambria Math"/>
                          </a:rPr>
                          <m:t>𝒖</m:t>
                        </m:r>
                      </m:e>
                      <m:sub>
                        <m:r>
                          <a:rPr lang="en-US" altLang="zh-CN" sz="2000" i="1">
                            <a:latin typeface="Cambria Math"/>
                            <a:ea typeface="Cambria Math"/>
                          </a:rPr>
                          <m:t>h</m:t>
                        </m:r>
                      </m:sub>
                    </m:sSub>
                    <m:d>
                      <m:dPr>
                        <m:ctrlPr>
                          <a:rPr lang="en-US" altLang="zh-CN" sz="2000" i="1">
                            <a:latin typeface="Cambria Math" panose="02040503050406030204" pitchFamily="18" charset="0"/>
                            <a:ea typeface="Cambria Math"/>
                          </a:rPr>
                        </m:ctrlPr>
                      </m:dPr>
                      <m:e>
                        <m:r>
                          <a:rPr lang="en-US" altLang="zh-CN" sz="2000" i="1">
                            <a:latin typeface="Cambria Math"/>
                            <a:ea typeface="Cambria Math"/>
                          </a:rPr>
                          <m:t>𝑡</m:t>
                        </m:r>
                        <m:r>
                          <a:rPr lang="en-US" altLang="zh-CN" sz="2000" i="1">
                            <a:latin typeface="Cambria Math"/>
                            <a:ea typeface="Cambria Math"/>
                          </a:rPr>
                          <m:t>;</m:t>
                        </m:r>
                        <m:r>
                          <a:rPr lang="en-US" altLang="zh-CN" sz="2000" b="1" i="1">
                            <a:latin typeface="Cambria Math"/>
                            <a:ea typeface="Cambria Math"/>
                          </a:rPr>
                          <m:t>𝜼</m:t>
                        </m:r>
                      </m:e>
                    </m:d>
                  </m:oMath>
                </a14:m>
                <a:r>
                  <a:rPr lang="en-US" altLang="zh-CN" sz="2000" dirty="0"/>
                  <a:t> in the form:</a:t>
                </a:r>
              </a:p>
              <a:p>
                <a:pPr marL="0" indent="0">
                  <a:buNone/>
                </a:pPr>
                <a14:m>
                  <m:oMathPara xmlns:m="http://schemas.openxmlformats.org/officeDocument/2006/math">
                    <m:oMathParaPr>
                      <m:jc m:val="centerGroup"/>
                    </m:oMathParaPr>
                    <m:oMath xmlns:m="http://schemas.openxmlformats.org/officeDocument/2006/math">
                      <m:sSub>
                        <m:sSubPr>
                          <m:ctrlPr>
                            <a:rPr lang="en-US" altLang="zh-CN" sz="2000" i="1" dirty="0">
                              <a:latin typeface="Cambria Math" panose="02040503050406030204" pitchFamily="18" charset="0"/>
                              <a:ea typeface="Cambria Math"/>
                            </a:rPr>
                          </m:ctrlPr>
                        </m:sSubPr>
                        <m:e>
                          <m:acc>
                            <m:accPr>
                              <m:chr m:val="̃"/>
                              <m:ctrlPr>
                                <a:rPr lang="en-US" altLang="zh-CN" sz="2000" i="1" dirty="0">
                                  <a:latin typeface="Cambria Math" panose="02040503050406030204" pitchFamily="18" charset="0"/>
                                  <a:ea typeface="Cambria Math"/>
                                </a:rPr>
                              </m:ctrlPr>
                            </m:accPr>
                            <m:e>
                              <m:r>
                                <a:rPr lang="en-US" altLang="zh-CN" sz="2000" b="1" i="1" dirty="0">
                                  <a:latin typeface="Cambria Math"/>
                                  <a:ea typeface="Cambria Math"/>
                                </a:rPr>
                                <m:t>𝒖</m:t>
                              </m:r>
                            </m:e>
                          </m:acc>
                        </m:e>
                        <m:sub>
                          <m:r>
                            <a:rPr lang="en-US" altLang="zh-CN" sz="2000" i="1" dirty="0">
                              <a:latin typeface="Cambria Math"/>
                            </a:rPr>
                            <m:t>h</m:t>
                          </m:r>
                        </m:sub>
                      </m:sSub>
                      <m:d>
                        <m:dPr>
                          <m:ctrlPr>
                            <a:rPr lang="en-US" altLang="zh-CN" sz="2000" i="1">
                              <a:latin typeface="Cambria Math" panose="02040503050406030204" pitchFamily="18" charset="0"/>
                              <a:ea typeface="Cambria Math"/>
                            </a:rPr>
                          </m:ctrlPr>
                        </m:dPr>
                        <m:e>
                          <m:r>
                            <a:rPr lang="en-US" altLang="zh-CN" sz="2000" i="1">
                              <a:latin typeface="Cambria Math"/>
                              <a:ea typeface="Cambria Math"/>
                            </a:rPr>
                            <m:t>𝑡</m:t>
                          </m:r>
                          <m:r>
                            <a:rPr lang="en-US" altLang="zh-CN" sz="2000" i="1">
                              <a:latin typeface="Cambria Math"/>
                              <a:ea typeface="Cambria Math"/>
                            </a:rPr>
                            <m:t>;</m:t>
                          </m:r>
                          <m:r>
                            <a:rPr lang="en-US" altLang="zh-CN" sz="2000" b="1" i="1">
                              <a:latin typeface="Cambria Math"/>
                              <a:ea typeface="Cambria Math"/>
                            </a:rPr>
                            <m:t>𝜼</m:t>
                          </m:r>
                        </m:e>
                      </m:d>
                      <m:r>
                        <a:rPr lang="en-US" altLang="zh-CN" sz="2000">
                          <a:latin typeface="Cambria Math"/>
                          <a:ea typeface="Cambria Math"/>
                        </a:rPr>
                        <m:t>=</m:t>
                      </m:r>
                      <m:r>
                        <a:rPr lang="en-US" altLang="zh-CN" sz="2000" b="0" i="1" smtClean="0">
                          <a:latin typeface="Cambria Math"/>
                          <a:ea typeface="Cambria Math"/>
                        </a:rPr>
                        <m:t>𝑉</m:t>
                      </m:r>
                      <m:sSub>
                        <m:sSubPr>
                          <m:ctrlPr>
                            <a:rPr lang="en-US" altLang="zh-CN" sz="2000" i="1">
                              <a:latin typeface="Cambria Math" panose="02040503050406030204" pitchFamily="18" charset="0"/>
                              <a:ea typeface="Cambria Math"/>
                            </a:rPr>
                          </m:ctrlPr>
                        </m:sSubPr>
                        <m:e>
                          <m:r>
                            <a:rPr lang="en-US" altLang="zh-CN" sz="2000" b="1" i="1">
                              <a:latin typeface="Cambria Math"/>
                              <a:ea typeface="Cambria Math"/>
                            </a:rPr>
                            <m:t>𝒖</m:t>
                          </m:r>
                        </m:e>
                        <m:sub>
                          <m:r>
                            <a:rPr lang="en-US" altLang="zh-CN" sz="2000" b="0" i="1" smtClean="0">
                              <a:latin typeface="Cambria Math"/>
                              <a:ea typeface="Cambria Math"/>
                            </a:rPr>
                            <m:t>𝑛</m:t>
                          </m:r>
                        </m:sub>
                      </m:sSub>
                      <m:d>
                        <m:dPr>
                          <m:ctrlPr>
                            <a:rPr lang="en-US" altLang="zh-CN" sz="2000" i="1">
                              <a:latin typeface="Cambria Math" panose="02040503050406030204" pitchFamily="18" charset="0"/>
                              <a:ea typeface="Cambria Math"/>
                            </a:rPr>
                          </m:ctrlPr>
                        </m:dPr>
                        <m:e>
                          <m:r>
                            <a:rPr lang="en-US" altLang="zh-CN" sz="2000" i="1">
                              <a:latin typeface="Cambria Math"/>
                              <a:ea typeface="Cambria Math"/>
                            </a:rPr>
                            <m:t>𝑡</m:t>
                          </m:r>
                          <m:r>
                            <a:rPr lang="en-US" altLang="zh-CN" sz="2000" i="1">
                              <a:latin typeface="Cambria Math"/>
                              <a:ea typeface="Cambria Math"/>
                            </a:rPr>
                            <m:t>;</m:t>
                          </m:r>
                          <m:r>
                            <a:rPr lang="en-US" altLang="zh-CN" sz="2000" b="1" i="1">
                              <a:latin typeface="Cambria Math"/>
                              <a:ea typeface="Cambria Math"/>
                            </a:rPr>
                            <m:t>𝜼</m:t>
                          </m:r>
                        </m:e>
                      </m:d>
                    </m:oMath>
                  </m:oMathPara>
                </a14:m>
                <a:endParaRPr lang="en-US" altLang="zh-CN" sz="2000" dirty="0"/>
              </a:p>
              <a:p>
                <a:pPr lvl="1"/>
                <a:r>
                  <a:rPr lang="en-US" altLang="zh-CN" sz="1700" dirty="0"/>
                  <a:t>Assume </a:t>
                </a:r>
                <a14:m>
                  <m:oMath xmlns:m="http://schemas.openxmlformats.org/officeDocument/2006/math">
                    <m:sSub>
                      <m:sSubPr>
                        <m:ctrlPr>
                          <a:rPr lang="en-US" altLang="zh-CN" sz="1700" i="1">
                            <a:latin typeface="Cambria Math" panose="02040503050406030204" pitchFamily="18" charset="0"/>
                            <a:ea typeface="Cambria Math"/>
                          </a:rPr>
                        </m:ctrlPr>
                      </m:sSubPr>
                      <m:e>
                        <m:r>
                          <a:rPr lang="en-US" altLang="zh-CN" sz="1700" b="0" i="1" smtClean="0">
                            <a:latin typeface="Cambria Math"/>
                            <a:ea typeface="Cambria Math"/>
                          </a:rPr>
                          <m:t>𝑠𝑝𝑎𝑛</m:t>
                        </m:r>
                        <m:d>
                          <m:dPr>
                            <m:begChr m:val="{"/>
                            <m:endChr m:val="}"/>
                            <m:ctrlPr>
                              <a:rPr lang="en-US" altLang="zh-CN" sz="1700" b="0" i="1" smtClean="0">
                                <a:latin typeface="Cambria Math" panose="02040503050406030204" pitchFamily="18" charset="0"/>
                                <a:ea typeface="Cambria Math"/>
                              </a:rPr>
                            </m:ctrlPr>
                          </m:dPr>
                          <m:e>
                            <m:sSub>
                              <m:sSubPr>
                                <m:ctrlPr>
                                  <a:rPr lang="en-US" altLang="zh-CN" sz="1700" b="0" i="1" smtClean="0">
                                    <a:latin typeface="Cambria Math" panose="02040503050406030204" pitchFamily="18" charset="0"/>
                                    <a:ea typeface="Cambria Math"/>
                                  </a:rPr>
                                </m:ctrlPr>
                              </m:sSubPr>
                              <m:e>
                                <m:r>
                                  <a:rPr lang="en-US" altLang="zh-CN" sz="1700" b="0" i="1" smtClean="0">
                                    <a:latin typeface="Cambria Math"/>
                                    <a:ea typeface="Cambria Math"/>
                                  </a:rPr>
                                  <m:t>𝑣</m:t>
                                </m:r>
                              </m:e>
                              <m:sub>
                                <m:r>
                                  <a:rPr lang="en-US" altLang="zh-CN" sz="1700" b="0" i="1" smtClean="0">
                                    <a:latin typeface="Cambria Math"/>
                                    <a:ea typeface="Cambria Math"/>
                                  </a:rPr>
                                  <m:t>1</m:t>
                                </m:r>
                              </m:sub>
                            </m:sSub>
                            <m:r>
                              <a:rPr lang="en-US" altLang="zh-CN" sz="1700" b="0" i="1" smtClean="0">
                                <a:latin typeface="Cambria Math"/>
                                <a:ea typeface="Cambria Math"/>
                              </a:rPr>
                              <m:t>, …, </m:t>
                            </m:r>
                            <m:sSub>
                              <m:sSubPr>
                                <m:ctrlPr>
                                  <a:rPr lang="en-US" altLang="zh-CN" sz="1700" b="0" i="1" smtClean="0">
                                    <a:latin typeface="Cambria Math" panose="02040503050406030204" pitchFamily="18" charset="0"/>
                                    <a:ea typeface="Cambria Math"/>
                                  </a:rPr>
                                </m:ctrlPr>
                              </m:sSubPr>
                              <m:e>
                                <m:r>
                                  <a:rPr lang="en-US" altLang="zh-CN" sz="1700" b="0" i="1" smtClean="0">
                                    <a:latin typeface="Cambria Math"/>
                                    <a:ea typeface="Cambria Math"/>
                                  </a:rPr>
                                  <m:t>𝑣</m:t>
                                </m:r>
                              </m:e>
                              <m:sub>
                                <m:r>
                                  <a:rPr lang="en-US" altLang="zh-CN" sz="1700" b="0" i="1" smtClean="0">
                                    <a:latin typeface="Cambria Math"/>
                                    <a:ea typeface="Cambria Math"/>
                                  </a:rPr>
                                  <m:t>𝑛</m:t>
                                </m:r>
                              </m:sub>
                            </m:sSub>
                          </m:e>
                        </m:d>
                        <m:r>
                          <a:rPr lang="en-US" altLang="zh-CN" sz="1700" b="0" i="1" smtClean="0">
                            <a:latin typeface="Cambria Math"/>
                            <a:ea typeface="Cambria Math"/>
                          </a:rPr>
                          <m:t>≈</m:t>
                        </m:r>
                        <m:r>
                          <a:rPr lang="en-US" altLang="zh-CN" sz="1700" i="1">
                            <a:latin typeface="Cambria Math"/>
                            <a:ea typeface="Cambria Math"/>
                          </a:rPr>
                          <m:t>ℳ</m:t>
                        </m:r>
                      </m:e>
                      <m:sub>
                        <m:r>
                          <a:rPr lang="en-US" altLang="zh-CN" sz="1700" i="1">
                            <a:latin typeface="Cambria Math"/>
                            <a:ea typeface="Cambria Math"/>
                          </a:rPr>
                          <m:t>h</m:t>
                        </m:r>
                      </m:sub>
                    </m:sSub>
                  </m:oMath>
                </a14:m>
                <a:r>
                  <a:rPr lang="en-US" altLang="zh-CN" sz="1700" dirty="0"/>
                  <a:t> and let </a:t>
                </a:r>
                <a14:m>
                  <m:oMath xmlns:m="http://schemas.openxmlformats.org/officeDocument/2006/math">
                    <m:r>
                      <a:rPr lang="en-US" altLang="zh-CN" sz="1700" b="0" i="1" smtClean="0">
                        <a:latin typeface="Cambria Math"/>
                      </a:rPr>
                      <m:t>𝑉</m:t>
                    </m:r>
                    <m:r>
                      <a:rPr lang="en-US" altLang="zh-CN" sz="1700" b="0" i="1" smtClean="0">
                        <a:latin typeface="Cambria Math"/>
                      </a:rPr>
                      <m:t>=(</m:t>
                    </m:r>
                    <m:sSub>
                      <m:sSubPr>
                        <m:ctrlPr>
                          <a:rPr lang="en-US" altLang="zh-CN" sz="1700" b="0" i="1" smtClean="0">
                            <a:latin typeface="Cambria Math" panose="02040503050406030204" pitchFamily="18" charset="0"/>
                          </a:rPr>
                        </m:ctrlPr>
                      </m:sSubPr>
                      <m:e>
                        <m:r>
                          <a:rPr lang="en-US" altLang="zh-CN" sz="1700" b="0" i="1" smtClean="0">
                            <a:latin typeface="Cambria Math"/>
                          </a:rPr>
                          <m:t>𝑣</m:t>
                        </m:r>
                      </m:e>
                      <m:sub>
                        <m:r>
                          <a:rPr lang="en-US" altLang="zh-CN" sz="1700" b="0" i="1" smtClean="0">
                            <a:latin typeface="Cambria Math"/>
                          </a:rPr>
                          <m:t>𝑖</m:t>
                        </m:r>
                      </m:sub>
                    </m:sSub>
                    <m:r>
                      <a:rPr lang="en-US" altLang="zh-CN" sz="1700" b="0" i="1" smtClean="0">
                        <a:latin typeface="Cambria Math"/>
                      </a:rPr>
                      <m:t>)∈</m:t>
                    </m:r>
                    <m:sSup>
                      <m:sSupPr>
                        <m:ctrlPr>
                          <a:rPr lang="en-US" altLang="zh-CN" sz="1700" b="0" i="1" smtClean="0">
                            <a:latin typeface="Cambria Math" panose="02040503050406030204" pitchFamily="18" charset="0"/>
                            <a:ea typeface="Cambria Math"/>
                          </a:rPr>
                        </m:ctrlPr>
                      </m:sSupPr>
                      <m:e>
                        <m:r>
                          <a:rPr lang="en-US" altLang="zh-CN" sz="1700" b="0" i="1" smtClean="0">
                            <a:latin typeface="Cambria Math"/>
                            <a:ea typeface="Cambria Math"/>
                          </a:rPr>
                          <m:t>ℝ</m:t>
                        </m:r>
                      </m:e>
                      <m:sup>
                        <m:sSub>
                          <m:sSubPr>
                            <m:ctrlPr>
                              <a:rPr lang="en-US" altLang="zh-CN" sz="1700" b="0" i="1" smtClean="0">
                                <a:latin typeface="Cambria Math" panose="02040503050406030204" pitchFamily="18" charset="0"/>
                                <a:ea typeface="Cambria Math"/>
                              </a:rPr>
                            </m:ctrlPr>
                          </m:sSubPr>
                          <m:e>
                            <m:r>
                              <a:rPr lang="en-US" altLang="zh-CN" sz="1700" b="0" i="1" smtClean="0">
                                <a:latin typeface="Cambria Math"/>
                                <a:ea typeface="Cambria Math"/>
                              </a:rPr>
                              <m:t>𝑁</m:t>
                            </m:r>
                          </m:e>
                          <m:sub>
                            <m:r>
                              <a:rPr lang="en-US" altLang="zh-CN" sz="1700" b="1" i="1" smtClean="0">
                                <a:latin typeface="Cambria Math"/>
                                <a:ea typeface="Cambria Math"/>
                              </a:rPr>
                              <m:t>𝒖</m:t>
                            </m:r>
                          </m:sub>
                        </m:sSub>
                        <m:r>
                          <a:rPr lang="en-US" altLang="zh-CN" sz="1700" b="0" i="1" smtClean="0">
                            <a:latin typeface="Cambria Math"/>
                            <a:ea typeface="Cambria Math"/>
                          </a:rPr>
                          <m:t>×</m:t>
                        </m:r>
                        <m:r>
                          <a:rPr lang="en-US" altLang="zh-CN" sz="1700" b="0" i="1" smtClean="0">
                            <a:latin typeface="Cambria Math"/>
                            <a:ea typeface="Cambria Math"/>
                          </a:rPr>
                          <m:t>𝑛</m:t>
                        </m:r>
                      </m:sup>
                    </m:sSup>
                  </m:oMath>
                </a14:m>
                <a:r>
                  <a:rPr lang="en-US" altLang="zh-CN" sz="1700" dirty="0"/>
                  <a:t>.</a:t>
                </a:r>
              </a:p>
              <a:p>
                <a:pPr lvl="1"/>
                <a:r>
                  <a:rPr lang="en-US" altLang="zh-CN" sz="1700" dirty="0"/>
                  <a:t>Intrinsic coordinates of the ROM approximation is </a:t>
                </a:r>
                <a14:m>
                  <m:oMath xmlns:m="http://schemas.openxmlformats.org/officeDocument/2006/math">
                    <m:sSub>
                      <m:sSubPr>
                        <m:ctrlPr>
                          <a:rPr lang="en-US" altLang="zh-CN" sz="1700" i="1">
                            <a:latin typeface="Cambria Math" panose="02040503050406030204" pitchFamily="18" charset="0"/>
                            <a:ea typeface="Cambria Math"/>
                          </a:rPr>
                        </m:ctrlPr>
                      </m:sSubPr>
                      <m:e>
                        <m:r>
                          <a:rPr lang="en-US" altLang="zh-CN" sz="1700" b="1" i="1">
                            <a:latin typeface="Cambria Math"/>
                            <a:ea typeface="Cambria Math"/>
                          </a:rPr>
                          <m:t>𝒖</m:t>
                        </m:r>
                      </m:e>
                      <m:sub>
                        <m:r>
                          <a:rPr lang="en-US" altLang="zh-CN" sz="1700" b="0" i="1" smtClean="0">
                            <a:latin typeface="Cambria Math"/>
                            <a:ea typeface="Cambria Math"/>
                          </a:rPr>
                          <m:t>𝑛</m:t>
                        </m:r>
                      </m:sub>
                    </m:sSub>
                    <m:d>
                      <m:dPr>
                        <m:ctrlPr>
                          <a:rPr lang="en-US" altLang="zh-CN" sz="1700" i="1">
                            <a:latin typeface="Cambria Math" panose="02040503050406030204" pitchFamily="18" charset="0"/>
                            <a:ea typeface="Cambria Math"/>
                          </a:rPr>
                        </m:ctrlPr>
                      </m:dPr>
                      <m:e>
                        <m:r>
                          <a:rPr lang="en-US" altLang="zh-CN" sz="1700" i="1">
                            <a:latin typeface="Cambria Math"/>
                            <a:ea typeface="Cambria Math"/>
                          </a:rPr>
                          <m:t>𝑡</m:t>
                        </m:r>
                        <m:r>
                          <a:rPr lang="en-US" altLang="zh-CN" sz="1700" i="1">
                            <a:latin typeface="Cambria Math"/>
                            <a:ea typeface="Cambria Math"/>
                          </a:rPr>
                          <m:t>;</m:t>
                        </m:r>
                        <m:r>
                          <a:rPr lang="en-US" altLang="zh-CN" sz="1700" b="1" i="1">
                            <a:latin typeface="Cambria Math"/>
                            <a:ea typeface="Cambria Math"/>
                          </a:rPr>
                          <m:t>𝜼</m:t>
                        </m:r>
                      </m:e>
                    </m:d>
                  </m:oMath>
                </a14:m>
                <a:r>
                  <a:rPr lang="en-US" altLang="zh-CN" sz="1700" dirty="0"/>
                  <a:t>.</a:t>
                </a:r>
              </a:p>
              <a:p>
                <a:pPr lvl="1"/>
                <a:r>
                  <a:rPr lang="en-US" altLang="zh-CN" sz="1700" dirty="0"/>
                  <a:t>Matrix </a:t>
                </a:r>
                <a14:m>
                  <m:oMath xmlns:m="http://schemas.openxmlformats.org/officeDocument/2006/math">
                    <m:r>
                      <a:rPr lang="en-US" altLang="zh-CN" sz="1700" b="0" i="1" smtClean="0">
                        <a:latin typeface="Cambria Math"/>
                      </a:rPr>
                      <m:t>𝑉</m:t>
                    </m:r>
                  </m:oMath>
                </a14:m>
                <a:r>
                  <a:rPr lang="en-US" altLang="zh-CN" sz="1700" dirty="0"/>
                  <a:t> is the first </a:t>
                </a:r>
                <a14:m>
                  <m:oMath xmlns:m="http://schemas.openxmlformats.org/officeDocument/2006/math">
                    <m:r>
                      <a:rPr lang="en-US" altLang="zh-CN" sz="1700" b="0" i="1" smtClean="0">
                        <a:latin typeface="Cambria Math"/>
                      </a:rPr>
                      <m:t>𝑛</m:t>
                    </m:r>
                  </m:oMath>
                </a14:m>
                <a:r>
                  <a:rPr lang="en-US" altLang="zh-CN" sz="1700" dirty="0"/>
                  <a:t> left singular vector of:</a:t>
                </a:r>
              </a:p>
              <a:p>
                <a:pPr marL="365760" lvl="1" indent="0">
                  <a:buNone/>
                </a:pPr>
                <a14:m>
                  <m:oMathPara xmlns:m="http://schemas.openxmlformats.org/officeDocument/2006/math">
                    <m:oMathParaPr>
                      <m:jc m:val="centerGroup"/>
                    </m:oMathParaPr>
                    <m:oMath xmlns:m="http://schemas.openxmlformats.org/officeDocument/2006/math">
                      <m:r>
                        <a:rPr lang="en-US" altLang="zh-CN" sz="1500" b="1" i="1">
                          <a:latin typeface="Cambria Math"/>
                        </a:rPr>
                        <m:t>𝑼</m:t>
                      </m:r>
                      <m:r>
                        <a:rPr lang="en-US" altLang="zh-CN" sz="1500" i="1">
                          <a:latin typeface="Cambria Math"/>
                        </a:rPr>
                        <m:t>=</m:t>
                      </m:r>
                      <m:d>
                        <m:dPr>
                          <m:begChr m:val="["/>
                          <m:endChr m:val="]"/>
                          <m:ctrlPr>
                            <a:rPr lang="en-US" altLang="zh-CN" sz="1500" i="1">
                              <a:latin typeface="Cambria Math" panose="02040503050406030204" pitchFamily="18" charset="0"/>
                            </a:rPr>
                          </m:ctrlPr>
                        </m:dPr>
                        <m:e>
                          <m:sSub>
                            <m:sSubPr>
                              <m:ctrlPr>
                                <a:rPr lang="en-US" altLang="zh-CN" sz="1500" i="1">
                                  <a:latin typeface="Cambria Math" panose="02040503050406030204" pitchFamily="18" charset="0"/>
                                  <a:ea typeface="Cambria Math"/>
                                </a:rPr>
                              </m:ctrlPr>
                            </m:sSubPr>
                            <m:e>
                              <m:r>
                                <a:rPr lang="en-US" altLang="zh-CN" sz="1500" b="1" i="1">
                                  <a:latin typeface="Cambria Math"/>
                                  <a:ea typeface="Cambria Math"/>
                                </a:rPr>
                                <m:t>𝒖</m:t>
                              </m:r>
                            </m:e>
                            <m:sub>
                              <m:r>
                                <a:rPr lang="en-US" altLang="zh-CN" sz="1500" i="1">
                                  <a:latin typeface="Cambria Math"/>
                                  <a:ea typeface="Cambria Math"/>
                                </a:rPr>
                                <m:t>h</m:t>
                              </m:r>
                            </m:sub>
                          </m:sSub>
                          <m:d>
                            <m:dPr>
                              <m:ctrlPr>
                                <a:rPr lang="en-US" altLang="zh-CN" sz="1500" i="1">
                                  <a:latin typeface="Cambria Math" panose="02040503050406030204" pitchFamily="18" charset="0"/>
                                  <a:ea typeface="Cambria Math"/>
                                </a:rPr>
                              </m:ctrlPr>
                            </m:dPr>
                            <m:e>
                              <m:sSup>
                                <m:sSupPr>
                                  <m:ctrlPr>
                                    <a:rPr lang="en-US" altLang="zh-CN" sz="1500" i="1">
                                      <a:latin typeface="Cambria Math" panose="02040503050406030204" pitchFamily="18" charset="0"/>
                                      <a:ea typeface="Cambria Math"/>
                                    </a:rPr>
                                  </m:ctrlPr>
                                </m:sSupPr>
                                <m:e>
                                  <m:r>
                                    <a:rPr lang="en-US" altLang="zh-CN" sz="1500" i="1">
                                      <a:latin typeface="Cambria Math"/>
                                      <a:ea typeface="Cambria Math"/>
                                    </a:rPr>
                                    <m:t>𝑡</m:t>
                                  </m:r>
                                </m:e>
                                <m:sup>
                                  <m:r>
                                    <a:rPr lang="en-US" altLang="zh-CN" sz="1500" i="1">
                                      <a:latin typeface="Cambria Math"/>
                                      <a:ea typeface="Cambria Math"/>
                                    </a:rPr>
                                    <m:t>1</m:t>
                                  </m:r>
                                </m:sup>
                              </m:sSup>
                              <m:r>
                                <a:rPr lang="en-US" altLang="zh-CN" sz="1500" i="1">
                                  <a:latin typeface="Cambria Math"/>
                                  <a:ea typeface="Cambria Math"/>
                                </a:rPr>
                                <m:t>;</m:t>
                              </m:r>
                              <m:sSub>
                                <m:sSubPr>
                                  <m:ctrlPr>
                                    <a:rPr lang="en-US" altLang="zh-CN" sz="1500" b="1" i="1">
                                      <a:latin typeface="Cambria Math" panose="02040503050406030204" pitchFamily="18" charset="0"/>
                                      <a:ea typeface="Cambria Math"/>
                                    </a:rPr>
                                  </m:ctrlPr>
                                </m:sSubPr>
                                <m:e>
                                  <m:r>
                                    <a:rPr lang="en-US" altLang="zh-CN" sz="1500" b="1" i="1">
                                      <a:latin typeface="Cambria Math"/>
                                      <a:ea typeface="Cambria Math"/>
                                    </a:rPr>
                                    <m:t>𝜼</m:t>
                                  </m:r>
                                </m:e>
                                <m:sub>
                                  <m:r>
                                    <a:rPr lang="en-US" altLang="zh-CN" sz="1500" i="1">
                                      <a:latin typeface="Cambria Math"/>
                                      <a:ea typeface="Cambria Math"/>
                                    </a:rPr>
                                    <m:t>1</m:t>
                                  </m:r>
                                </m:sub>
                              </m:sSub>
                            </m:e>
                          </m:d>
                          <m:r>
                            <a:rPr lang="en-US" altLang="zh-CN" sz="1500" i="1">
                              <a:latin typeface="Cambria Math"/>
                              <a:ea typeface="Cambria Math"/>
                            </a:rPr>
                            <m:t>,…,</m:t>
                          </m:r>
                          <m:sSub>
                            <m:sSubPr>
                              <m:ctrlPr>
                                <a:rPr lang="en-US" altLang="zh-CN" sz="1500" i="1">
                                  <a:latin typeface="Cambria Math" panose="02040503050406030204" pitchFamily="18" charset="0"/>
                                  <a:ea typeface="Cambria Math"/>
                                </a:rPr>
                              </m:ctrlPr>
                            </m:sSubPr>
                            <m:e>
                              <m:r>
                                <a:rPr lang="en-US" altLang="zh-CN" sz="1500" b="1" i="1">
                                  <a:latin typeface="Cambria Math"/>
                                  <a:ea typeface="Cambria Math"/>
                                </a:rPr>
                                <m:t>𝒖</m:t>
                              </m:r>
                            </m:e>
                            <m:sub>
                              <m:r>
                                <a:rPr lang="en-US" altLang="zh-CN" sz="1500" i="1">
                                  <a:latin typeface="Cambria Math"/>
                                  <a:ea typeface="Cambria Math"/>
                                </a:rPr>
                                <m:t>h</m:t>
                              </m:r>
                            </m:sub>
                          </m:sSub>
                          <m:d>
                            <m:dPr>
                              <m:ctrlPr>
                                <a:rPr lang="en-US" altLang="zh-CN" sz="1500" i="1">
                                  <a:latin typeface="Cambria Math" panose="02040503050406030204" pitchFamily="18" charset="0"/>
                                  <a:ea typeface="Cambria Math"/>
                                </a:rPr>
                              </m:ctrlPr>
                            </m:dPr>
                            <m:e>
                              <m:sSup>
                                <m:sSupPr>
                                  <m:ctrlPr>
                                    <a:rPr lang="en-US" altLang="zh-CN" sz="1500" i="1">
                                      <a:latin typeface="Cambria Math" panose="02040503050406030204" pitchFamily="18" charset="0"/>
                                      <a:ea typeface="Cambria Math"/>
                                    </a:rPr>
                                  </m:ctrlPr>
                                </m:sSupPr>
                                <m:e>
                                  <m:r>
                                    <a:rPr lang="en-US" altLang="zh-CN" sz="1500" i="1">
                                      <a:latin typeface="Cambria Math"/>
                                      <a:ea typeface="Cambria Math"/>
                                    </a:rPr>
                                    <m:t>𝑡</m:t>
                                  </m:r>
                                </m:e>
                                <m:sup>
                                  <m:sSub>
                                    <m:sSubPr>
                                      <m:ctrlPr>
                                        <a:rPr lang="en-US" altLang="zh-CN" sz="1500" i="1">
                                          <a:latin typeface="Cambria Math" panose="02040503050406030204" pitchFamily="18" charset="0"/>
                                          <a:ea typeface="Cambria Math"/>
                                        </a:rPr>
                                      </m:ctrlPr>
                                    </m:sSubPr>
                                    <m:e>
                                      <m:r>
                                        <a:rPr lang="en-US" altLang="zh-CN" sz="1500" i="1">
                                          <a:latin typeface="Cambria Math"/>
                                          <a:ea typeface="Cambria Math"/>
                                        </a:rPr>
                                        <m:t>𝑁</m:t>
                                      </m:r>
                                    </m:e>
                                    <m:sub>
                                      <m:r>
                                        <a:rPr lang="en-US" altLang="zh-CN" sz="1500" i="1">
                                          <a:latin typeface="Cambria Math"/>
                                          <a:ea typeface="Cambria Math"/>
                                        </a:rPr>
                                        <m:t>𝑡</m:t>
                                      </m:r>
                                    </m:sub>
                                  </m:sSub>
                                </m:sup>
                              </m:sSup>
                              <m:r>
                                <a:rPr lang="en-US" altLang="zh-CN" sz="1500" i="1">
                                  <a:latin typeface="Cambria Math"/>
                                  <a:ea typeface="Cambria Math"/>
                                </a:rPr>
                                <m:t>;</m:t>
                              </m:r>
                              <m:sSub>
                                <m:sSubPr>
                                  <m:ctrlPr>
                                    <a:rPr lang="en-US" altLang="zh-CN" sz="1500" b="1" i="1">
                                      <a:latin typeface="Cambria Math" panose="02040503050406030204" pitchFamily="18" charset="0"/>
                                      <a:ea typeface="Cambria Math"/>
                                    </a:rPr>
                                  </m:ctrlPr>
                                </m:sSubPr>
                                <m:e>
                                  <m:r>
                                    <a:rPr lang="en-US" altLang="zh-CN" sz="1500" b="1" i="1">
                                      <a:latin typeface="Cambria Math"/>
                                      <a:ea typeface="Cambria Math"/>
                                    </a:rPr>
                                    <m:t>𝜼</m:t>
                                  </m:r>
                                </m:e>
                                <m:sub>
                                  <m:r>
                                    <a:rPr lang="en-US" altLang="zh-CN" sz="1500" i="1">
                                      <a:latin typeface="Cambria Math"/>
                                      <a:ea typeface="Cambria Math"/>
                                    </a:rPr>
                                    <m:t>1</m:t>
                                  </m:r>
                                </m:sub>
                              </m:sSub>
                            </m:e>
                          </m:d>
                          <m:r>
                            <a:rPr lang="en-US" altLang="zh-CN" sz="1500" i="1">
                              <a:latin typeface="Cambria Math"/>
                              <a:ea typeface="Cambria Math"/>
                            </a:rPr>
                            <m:t>,…,</m:t>
                          </m:r>
                          <m:sSub>
                            <m:sSubPr>
                              <m:ctrlPr>
                                <a:rPr lang="en-US" altLang="zh-CN" sz="1500" i="1">
                                  <a:latin typeface="Cambria Math" panose="02040503050406030204" pitchFamily="18" charset="0"/>
                                  <a:ea typeface="Cambria Math"/>
                                </a:rPr>
                              </m:ctrlPr>
                            </m:sSubPr>
                            <m:e>
                              <m:r>
                                <a:rPr lang="en-US" altLang="zh-CN" sz="1500" b="1" i="1">
                                  <a:latin typeface="Cambria Math"/>
                                  <a:ea typeface="Cambria Math"/>
                                </a:rPr>
                                <m:t>𝒖</m:t>
                              </m:r>
                            </m:e>
                            <m:sub>
                              <m:r>
                                <a:rPr lang="en-US" altLang="zh-CN" sz="1500" i="1">
                                  <a:latin typeface="Cambria Math"/>
                                  <a:ea typeface="Cambria Math"/>
                                </a:rPr>
                                <m:t>h</m:t>
                              </m:r>
                            </m:sub>
                          </m:sSub>
                          <m:d>
                            <m:dPr>
                              <m:ctrlPr>
                                <a:rPr lang="en-US" altLang="zh-CN" sz="1500" i="1">
                                  <a:latin typeface="Cambria Math" panose="02040503050406030204" pitchFamily="18" charset="0"/>
                                  <a:ea typeface="Cambria Math"/>
                                </a:rPr>
                              </m:ctrlPr>
                            </m:dPr>
                            <m:e>
                              <m:sSup>
                                <m:sSupPr>
                                  <m:ctrlPr>
                                    <a:rPr lang="en-US" altLang="zh-CN" sz="1500" i="1">
                                      <a:latin typeface="Cambria Math" panose="02040503050406030204" pitchFamily="18" charset="0"/>
                                      <a:ea typeface="Cambria Math"/>
                                    </a:rPr>
                                  </m:ctrlPr>
                                </m:sSupPr>
                                <m:e>
                                  <m:r>
                                    <a:rPr lang="en-US" altLang="zh-CN" sz="1500" i="1">
                                      <a:latin typeface="Cambria Math"/>
                                      <a:ea typeface="Cambria Math"/>
                                    </a:rPr>
                                    <m:t>𝑡</m:t>
                                  </m:r>
                                </m:e>
                                <m:sup>
                                  <m:r>
                                    <a:rPr lang="en-US" altLang="zh-CN" sz="1500" i="1">
                                      <a:latin typeface="Cambria Math"/>
                                      <a:ea typeface="Cambria Math"/>
                                    </a:rPr>
                                    <m:t>1</m:t>
                                  </m:r>
                                </m:sup>
                              </m:sSup>
                              <m:r>
                                <a:rPr lang="en-US" altLang="zh-CN" sz="1500" i="1">
                                  <a:latin typeface="Cambria Math"/>
                                  <a:ea typeface="Cambria Math"/>
                                </a:rPr>
                                <m:t>;</m:t>
                              </m:r>
                              <m:sSub>
                                <m:sSubPr>
                                  <m:ctrlPr>
                                    <a:rPr lang="en-US" altLang="zh-CN" sz="1500" b="1" i="1">
                                      <a:latin typeface="Cambria Math" panose="02040503050406030204" pitchFamily="18" charset="0"/>
                                      <a:ea typeface="Cambria Math"/>
                                    </a:rPr>
                                  </m:ctrlPr>
                                </m:sSubPr>
                                <m:e>
                                  <m:r>
                                    <a:rPr lang="en-US" altLang="zh-CN" sz="1500" b="1" i="1">
                                      <a:latin typeface="Cambria Math"/>
                                      <a:ea typeface="Cambria Math"/>
                                    </a:rPr>
                                    <m:t>𝜼</m:t>
                                  </m:r>
                                </m:e>
                                <m:sub>
                                  <m:sSub>
                                    <m:sSubPr>
                                      <m:ctrlPr>
                                        <a:rPr lang="en-US" altLang="zh-CN" sz="1500" i="1">
                                          <a:latin typeface="Cambria Math" panose="02040503050406030204" pitchFamily="18" charset="0"/>
                                          <a:ea typeface="Cambria Math"/>
                                        </a:rPr>
                                      </m:ctrlPr>
                                    </m:sSubPr>
                                    <m:e>
                                      <m:r>
                                        <a:rPr lang="en-US" altLang="zh-CN" sz="1500" i="1">
                                          <a:latin typeface="Cambria Math"/>
                                          <a:ea typeface="Cambria Math"/>
                                        </a:rPr>
                                        <m:t>𝑁</m:t>
                                      </m:r>
                                    </m:e>
                                    <m:sub>
                                      <m:r>
                                        <a:rPr lang="en-US" altLang="zh-CN" sz="1500" i="1">
                                          <a:latin typeface="Cambria Math"/>
                                          <a:ea typeface="Cambria Math"/>
                                        </a:rPr>
                                        <m:t>𝜂</m:t>
                                      </m:r>
                                    </m:sub>
                                  </m:sSub>
                                </m:sub>
                              </m:sSub>
                            </m:e>
                          </m:d>
                          <m:r>
                            <a:rPr lang="en-US" altLang="zh-CN" sz="1500" b="1" i="1">
                              <a:latin typeface="Cambria Math"/>
                              <a:ea typeface="Cambria Math"/>
                            </a:rPr>
                            <m:t>,…,</m:t>
                          </m:r>
                          <m:sSub>
                            <m:sSubPr>
                              <m:ctrlPr>
                                <a:rPr lang="en-US" altLang="zh-CN" sz="1500" i="1">
                                  <a:latin typeface="Cambria Math" panose="02040503050406030204" pitchFamily="18" charset="0"/>
                                  <a:ea typeface="Cambria Math"/>
                                </a:rPr>
                              </m:ctrlPr>
                            </m:sSubPr>
                            <m:e>
                              <m:r>
                                <a:rPr lang="en-US" altLang="zh-CN" sz="1500" b="1" i="1">
                                  <a:latin typeface="Cambria Math"/>
                                  <a:ea typeface="Cambria Math"/>
                                </a:rPr>
                                <m:t>𝒖</m:t>
                              </m:r>
                            </m:e>
                            <m:sub>
                              <m:r>
                                <a:rPr lang="en-US" altLang="zh-CN" sz="1500" i="1">
                                  <a:latin typeface="Cambria Math"/>
                                  <a:ea typeface="Cambria Math"/>
                                </a:rPr>
                                <m:t>h</m:t>
                              </m:r>
                            </m:sub>
                          </m:sSub>
                          <m:d>
                            <m:dPr>
                              <m:ctrlPr>
                                <a:rPr lang="en-US" altLang="zh-CN" sz="1500" i="1">
                                  <a:latin typeface="Cambria Math" panose="02040503050406030204" pitchFamily="18" charset="0"/>
                                  <a:ea typeface="Cambria Math"/>
                                </a:rPr>
                              </m:ctrlPr>
                            </m:dPr>
                            <m:e>
                              <m:sSup>
                                <m:sSupPr>
                                  <m:ctrlPr>
                                    <a:rPr lang="en-US" altLang="zh-CN" sz="1500" i="1">
                                      <a:latin typeface="Cambria Math" panose="02040503050406030204" pitchFamily="18" charset="0"/>
                                      <a:ea typeface="Cambria Math"/>
                                    </a:rPr>
                                  </m:ctrlPr>
                                </m:sSupPr>
                                <m:e>
                                  <m:r>
                                    <a:rPr lang="en-US" altLang="zh-CN" sz="1500" i="1">
                                      <a:latin typeface="Cambria Math"/>
                                      <a:ea typeface="Cambria Math"/>
                                    </a:rPr>
                                    <m:t>𝑡</m:t>
                                  </m:r>
                                </m:e>
                                <m:sup>
                                  <m:sSub>
                                    <m:sSubPr>
                                      <m:ctrlPr>
                                        <a:rPr lang="en-US" altLang="zh-CN" sz="1500" i="1">
                                          <a:latin typeface="Cambria Math" panose="02040503050406030204" pitchFamily="18" charset="0"/>
                                          <a:ea typeface="Cambria Math"/>
                                        </a:rPr>
                                      </m:ctrlPr>
                                    </m:sSubPr>
                                    <m:e>
                                      <m:r>
                                        <a:rPr lang="en-US" altLang="zh-CN" sz="1500" i="1">
                                          <a:latin typeface="Cambria Math"/>
                                          <a:ea typeface="Cambria Math"/>
                                        </a:rPr>
                                        <m:t>𝑁</m:t>
                                      </m:r>
                                    </m:e>
                                    <m:sub>
                                      <m:r>
                                        <a:rPr lang="en-US" altLang="zh-CN" sz="1500" i="1">
                                          <a:latin typeface="Cambria Math"/>
                                          <a:ea typeface="Cambria Math"/>
                                        </a:rPr>
                                        <m:t>𝑡</m:t>
                                      </m:r>
                                    </m:sub>
                                  </m:sSub>
                                </m:sup>
                              </m:sSup>
                              <m:r>
                                <a:rPr lang="en-US" altLang="zh-CN" sz="1500" i="1">
                                  <a:latin typeface="Cambria Math"/>
                                  <a:ea typeface="Cambria Math"/>
                                </a:rPr>
                                <m:t>;</m:t>
                              </m:r>
                              <m:sSub>
                                <m:sSubPr>
                                  <m:ctrlPr>
                                    <a:rPr lang="en-US" altLang="zh-CN" sz="1500" b="1" i="1">
                                      <a:latin typeface="Cambria Math" panose="02040503050406030204" pitchFamily="18" charset="0"/>
                                      <a:ea typeface="Cambria Math"/>
                                    </a:rPr>
                                  </m:ctrlPr>
                                </m:sSubPr>
                                <m:e>
                                  <m:r>
                                    <a:rPr lang="en-US" altLang="zh-CN" sz="1500" b="1" i="1">
                                      <a:latin typeface="Cambria Math"/>
                                      <a:ea typeface="Cambria Math"/>
                                    </a:rPr>
                                    <m:t>𝜼</m:t>
                                  </m:r>
                                </m:e>
                                <m:sub>
                                  <m:sSub>
                                    <m:sSubPr>
                                      <m:ctrlPr>
                                        <a:rPr lang="en-US" altLang="zh-CN" sz="1500" i="1">
                                          <a:latin typeface="Cambria Math" panose="02040503050406030204" pitchFamily="18" charset="0"/>
                                          <a:ea typeface="Cambria Math"/>
                                        </a:rPr>
                                      </m:ctrlPr>
                                    </m:sSubPr>
                                    <m:e>
                                      <m:r>
                                        <a:rPr lang="en-US" altLang="zh-CN" sz="1500" i="1">
                                          <a:latin typeface="Cambria Math"/>
                                          <a:ea typeface="Cambria Math"/>
                                        </a:rPr>
                                        <m:t>𝑁</m:t>
                                      </m:r>
                                    </m:e>
                                    <m:sub>
                                      <m:r>
                                        <a:rPr lang="en-US" altLang="zh-CN" sz="1500" i="1">
                                          <a:latin typeface="Cambria Math"/>
                                          <a:ea typeface="Cambria Math"/>
                                        </a:rPr>
                                        <m:t>𝜂</m:t>
                                      </m:r>
                                    </m:sub>
                                  </m:sSub>
                                </m:sub>
                              </m:sSub>
                            </m:e>
                          </m:d>
                        </m:e>
                      </m:d>
                    </m:oMath>
                  </m:oMathPara>
                </a14:m>
                <a:endParaRPr lang="en-US" altLang="zh-CN" sz="1500" dirty="0"/>
              </a:p>
              <a:p>
                <a:r>
                  <a:rPr lang="en-US" altLang="zh-CN" sz="2000" dirty="0"/>
                  <a:t>Reduced dynamics (Petrov-</a:t>
                </a:r>
                <a:r>
                  <a:rPr lang="en-US" altLang="zh-CN" sz="2000" dirty="0" err="1"/>
                  <a:t>Galerkin</a:t>
                </a:r>
                <a:r>
                  <a:rPr lang="en-US" altLang="zh-CN" sz="2000" dirty="0"/>
                  <a:t> projection):</a:t>
                </a:r>
              </a:p>
              <a:p>
                <a:pPr marL="0" indent="0">
                  <a:buNone/>
                </a:pPr>
                <a14:m>
                  <m:oMathPara xmlns:m="http://schemas.openxmlformats.org/officeDocument/2006/math">
                    <m:oMathParaPr>
                      <m:jc m:val="centerGroup"/>
                    </m:oMathParaPr>
                    <m:oMath xmlns:m="http://schemas.openxmlformats.org/officeDocument/2006/math">
                      <m:d>
                        <m:dPr>
                          <m:begChr m:val="{"/>
                          <m:endChr m:val=""/>
                          <m:ctrlPr>
                            <a:rPr lang="en-US" altLang="zh-CN" sz="1800" i="1" smtClean="0">
                              <a:latin typeface="Cambria Math" panose="02040503050406030204" pitchFamily="18" charset="0"/>
                            </a:rPr>
                          </m:ctrlPr>
                        </m:dPr>
                        <m:e>
                          <m:m>
                            <m:mPr>
                              <m:mcs>
                                <m:mc>
                                  <m:mcPr>
                                    <m:count m:val="1"/>
                                    <m:mcJc m:val="center"/>
                                  </m:mcPr>
                                </m:mc>
                              </m:mcs>
                              <m:ctrlPr>
                                <a:rPr lang="en-US" altLang="zh-CN" sz="1800" i="1" smtClean="0">
                                  <a:latin typeface="Cambria Math" panose="02040503050406030204" pitchFamily="18" charset="0"/>
                                </a:rPr>
                              </m:ctrlPr>
                            </m:mPr>
                            <m:mr>
                              <m:e>
                                <m:sSup>
                                  <m:sSupPr>
                                    <m:ctrlPr>
                                      <a:rPr lang="en-US" altLang="zh-CN" sz="1800" b="0" i="1" smtClean="0">
                                        <a:latin typeface="Cambria Math" panose="02040503050406030204" pitchFamily="18" charset="0"/>
                                      </a:rPr>
                                    </m:ctrlPr>
                                  </m:sSupPr>
                                  <m:e>
                                    <m:r>
                                      <m:rPr>
                                        <m:brk m:alnAt="7"/>
                                      </m:rPr>
                                      <a:rPr lang="en-US" altLang="zh-CN" sz="1800" b="0" i="1" smtClean="0">
                                        <a:latin typeface="Cambria Math"/>
                                      </a:rPr>
                                      <m:t>𝑌</m:t>
                                    </m:r>
                                  </m:e>
                                  <m:sup>
                                    <m:r>
                                      <a:rPr lang="en-US" altLang="zh-CN" sz="1800" b="0" i="1" smtClean="0">
                                        <a:latin typeface="Cambria Math"/>
                                      </a:rPr>
                                      <m:t>⊤</m:t>
                                    </m:r>
                                  </m:sup>
                                </m:sSup>
                                <m:r>
                                  <m:rPr>
                                    <m:brk m:alnAt="7"/>
                                  </m:rPr>
                                  <a:rPr lang="en-US" altLang="zh-CN" sz="1800" b="0" i="1" smtClean="0">
                                    <a:latin typeface="Cambria Math"/>
                                  </a:rPr>
                                  <m:t>𝑉</m:t>
                                </m:r>
                                <m:sSub>
                                  <m:sSubPr>
                                    <m:ctrlPr>
                                      <a:rPr lang="en-US" altLang="zh-CN" sz="1800" b="0" i="1" smtClean="0">
                                        <a:latin typeface="Cambria Math" panose="02040503050406030204" pitchFamily="18" charset="0"/>
                                      </a:rPr>
                                    </m:ctrlPr>
                                  </m:sSubPr>
                                  <m:e>
                                    <m:acc>
                                      <m:accPr>
                                        <m:chr m:val="̇"/>
                                        <m:ctrlPr>
                                          <a:rPr lang="en-US" altLang="zh-CN" sz="1800" i="1" smtClean="0">
                                            <a:latin typeface="Cambria Math" panose="02040503050406030204" pitchFamily="18" charset="0"/>
                                          </a:rPr>
                                        </m:ctrlPr>
                                      </m:accPr>
                                      <m:e>
                                        <m:r>
                                          <a:rPr lang="en-US" altLang="zh-CN" sz="1800" b="1" i="1" smtClean="0">
                                            <a:latin typeface="Cambria Math"/>
                                          </a:rPr>
                                          <m:t>𝒖</m:t>
                                        </m:r>
                                      </m:e>
                                    </m:acc>
                                  </m:e>
                                  <m:sub>
                                    <m:r>
                                      <a:rPr lang="en-US" altLang="zh-CN" sz="1800" b="0" i="1" smtClean="0">
                                        <a:latin typeface="Cambria Math"/>
                                      </a:rPr>
                                      <m:t>𝑛</m:t>
                                    </m:r>
                                  </m:sub>
                                </m:sSub>
                                <m:d>
                                  <m:dPr>
                                    <m:ctrlPr>
                                      <a:rPr lang="en-US" altLang="zh-CN" sz="1800" b="0" i="1" smtClean="0">
                                        <a:latin typeface="Cambria Math" panose="02040503050406030204" pitchFamily="18" charset="0"/>
                                      </a:rPr>
                                    </m:ctrlPr>
                                  </m:dPr>
                                  <m:e>
                                    <m:r>
                                      <a:rPr lang="en-US" altLang="zh-CN" sz="1800" b="0" i="1" smtClean="0">
                                        <a:latin typeface="Cambria Math"/>
                                      </a:rPr>
                                      <m:t>𝑡</m:t>
                                    </m:r>
                                    <m:r>
                                      <a:rPr lang="en-US" altLang="zh-CN" sz="1800" b="0" i="1" smtClean="0">
                                        <a:latin typeface="Cambria Math"/>
                                      </a:rPr>
                                      <m:t>;</m:t>
                                    </m:r>
                                    <m:r>
                                      <a:rPr lang="en-US" altLang="zh-CN" sz="1800" b="1" i="1" smtClean="0">
                                        <a:latin typeface="Cambria Math"/>
                                      </a:rPr>
                                      <m:t>𝜼</m:t>
                                    </m:r>
                                  </m:e>
                                </m:d>
                                <m:r>
                                  <a:rPr lang="en-US" altLang="zh-CN" sz="1800" b="0" i="1" smtClean="0">
                                    <a:latin typeface="Cambria Math"/>
                                  </a:rPr>
                                  <m:t>=</m:t>
                                </m:r>
                                <m:sSup>
                                  <m:sSupPr>
                                    <m:ctrlPr>
                                      <a:rPr lang="en-US" altLang="zh-CN" sz="1800" b="0" i="1" smtClean="0">
                                        <a:latin typeface="Cambria Math" panose="02040503050406030204" pitchFamily="18" charset="0"/>
                                      </a:rPr>
                                    </m:ctrlPr>
                                  </m:sSupPr>
                                  <m:e>
                                    <m:r>
                                      <a:rPr lang="en-US" altLang="zh-CN" sz="1800" b="0" i="1" smtClean="0">
                                        <a:latin typeface="Cambria Math"/>
                                      </a:rPr>
                                      <m:t>𝑌</m:t>
                                    </m:r>
                                  </m:e>
                                  <m:sup>
                                    <m:r>
                                      <a:rPr lang="en-US" altLang="zh-CN" sz="1800" b="0" i="1" smtClean="0">
                                        <a:latin typeface="Cambria Math"/>
                                      </a:rPr>
                                      <m:t>⊤</m:t>
                                    </m:r>
                                  </m:sup>
                                </m:sSup>
                                <m:r>
                                  <a:rPr lang="en-US" altLang="zh-CN" sz="1800" b="1" i="1" smtClean="0">
                                    <a:latin typeface="Cambria Math"/>
                                  </a:rPr>
                                  <m:t>𝑭</m:t>
                                </m:r>
                                <m:r>
                                  <a:rPr lang="en-US" altLang="zh-CN" sz="1800" b="0" i="1" smtClean="0">
                                    <a:latin typeface="Cambria Math"/>
                                  </a:rPr>
                                  <m:t>(</m:t>
                                </m:r>
                                <m:r>
                                  <a:rPr lang="en-US" altLang="zh-CN" sz="1800" b="0" i="1" smtClean="0">
                                    <a:latin typeface="Cambria Math"/>
                                  </a:rPr>
                                  <m:t>𝑡</m:t>
                                </m:r>
                                <m:r>
                                  <a:rPr lang="en-US" altLang="zh-CN" sz="1800" b="0" i="1" smtClean="0">
                                    <a:latin typeface="Cambria Math"/>
                                  </a:rPr>
                                  <m:t>,</m:t>
                                </m:r>
                                <m:r>
                                  <a:rPr lang="en-US" altLang="zh-CN" sz="1800" b="0" i="1" smtClean="0">
                                    <a:latin typeface="Cambria Math"/>
                                  </a:rPr>
                                  <m:t>𝑉</m:t>
                                </m:r>
                                <m:sSub>
                                  <m:sSubPr>
                                    <m:ctrlPr>
                                      <a:rPr lang="en-US" altLang="zh-CN" sz="1800" i="1">
                                        <a:latin typeface="Cambria Math" panose="02040503050406030204" pitchFamily="18" charset="0"/>
                                        <a:ea typeface="Cambria Math"/>
                                      </a:rPr>
                                    </m:ctrlPr>
                                  </m:sSubPr>
                                  <m:e>
                                    <m:r>
                                      <a:rPr lang="en-US" altLang="zh-CN" sz="1800" b="1" i="1">
                                        <a:latin typeface="Cambria Math"/>
                                        <a:ea typeface="Cambria Math"/>
                                      </a:rPr>
                                      <m:t>𝒖</m:t>
                                    </m:r>
                                  </m:e>
                                  <m:sub>
                                    <m:r>
                                      <a:rPr lang="en-US" altLang="zh-CN" sz="1800" b="0" i="1" smtClean="0">
                                        <a:latin typeface="Cambria Math"/>
                                        <a:ea typeface="Cambria Math"/>
                                      </a:rPr>
                                      <m:t>𝑛</m:t>
                                    </m:r>
                                  </m:sub>
                                </m:sSub>
                                <m:d>
                                  <m:dPr>
                                    <m:ctrlPr>
                                      <a:rPr lang="en-US" altLang="zh-CN" sz="1800" i="1">
                                        <a:latin typeface="Cambria Math" panose="02040503050406030204" pitchFamily="18" charset="0"/>
                                        <a:ea typeface="Cambria Math"/>
                                      </a:rPr>
                                    </m:ctrlPr>
                                  </m:dPr>
                                  <m:e>
                                    <m:r>
                                      <a:rPr lang="en-US" altLang="zh-CN" sz="1800" i="1">
                                        <a:latin typeface="Cambria Math"/>
                                        <a:ea typeface="Cambria Math"/>
                                      </a:rPr>
                                      <m:t>𝑡</m:t>
                                    </m:r>
                                    <m:r>
                                      <a:rPr lang="en-US" altLang="zh-CN" sz="1800" i="1">
                                        <a:latin typeface="Cambria Math"/>
                                        <a:ea typeface="Cambria Math"/>
                                      </a:rPr>
                                      <m:t>;</m:t>
                                    </m:r>
                                    <m:r>
                                      <a:rPr lang="en-US" altLang="zh-CN" sz="1800" b="1" i="1">
                                        <a:latin typeface="Cambria Math"/>
                                        <a:ea typeface="Cambria Math"/>
                                      </a:rPr>
                                      <m:t>𝜼</m:t>
                                    </m:r>
                                  </m:e>
                                </m:d>
                                <m:r>
                                  <a:rPr lang="en-US" altLang="zh-CN" sz="1800" b="0" i="1" smtClean="0">
                                    <a:latin typeface="Cambria Math"/>
                                    <a:ea typeface="Cambria Math"/>
                                  </a:rPr>
                                  <m:t>;</m:t>
                                </m:r>
                                <m:r>
                                  <a:rPr lang="en-US" altLang="zh-CN" sz="1800" b="1" i="1" smtClean="0">
                                    <a:latin typeface="Cambria Math"/>
                                    <a:ea typeface="Cambria Math"/>
                                  </a:rPr>
                                  <m:t>𝜼</m:t>
                                </m:r>
                                <m:r>
                                  <a:rPr lang="en-US" altLang="zh-CN" sz="1800" b="0" i="1" smtClean="0">
                                    <a:latin typeface="Cambria Math"/>
                                  </a:rPr>
                                  <m:t>)</m:t>
                                </m:r>
                              </m:e>
                            </m:mr>
                            <m:mr>
                              <m:e>
                                <m:sSub>
                                  <m:sSubPr>
                                    <m:ctrlPr>
                                      <a:rPr lang="en-US" altLang="zh-CN" sz="1800" i="1">
                                        <a:latin typeface="Cambria Math" panose="02040503050406030204" pitchFamily="18" charset="0"/>
                                        <a:ea typeface="Cambria Math"/>
                                      </a:rPr>
                                    </m:ctrlPr>
                                  </m:sSubPr>
                                  <m:e>
                                    <m:r>
                                      <a:rPr lang="en-US" altLang="zh-CN" sz="1800" b="1" i="1">
                                        <a:latin typeface="Cambria Math"/>
                                        <a:ea typeface="Cambria Math"/>
                                      </a:rPr>
                                      <m:t>𝒖</m:t>
                                    </m:r>
                                  </m:e>
                                  <m:sub>
                                    <m:r>
                                      <a:rPr lang="en-US" altLang="zh-CN" sz="1800" b="0" i="1" smtClean="0">
                                        <a:latin typeface="Cambria Math"/>
                                        <a:ea typeface="Cambria Math"/>
                                      </a:rPr>
                                      <m:t>𝑛</m:t>
                                    </m:r>
                                  </m:sub>
                                </m:sSub>
                                <m:d>
                                  <m:dPr>
                                    <m:ctrlPr>
                                      <a:rPr lang="en-US" altLang="zh-CN" sz="1800" i="1">
                                        <a:latin typeface="Cambria Math" panose="02040503050406030204" pitchFamily="18" charset="0"/>
                                        <a:ea typeface="Cambria Math"/>
                                      </a:rPr>
                                    </m:ctrlPr>
                                  </m:dPr>
                                  <m:e>
                                    <m:r>
                                      <a:rPr lang="en-US" altLang="zh-CN" sz="1800" b="0" i="1" smtClean="0">
                                        <a:latin typeface="Cambria Math"/>
                                        <a:ea typeface="Cambria Math"/>
                                      </a:rPr>
                                      <m:t>0</m:t>
                                    </m:r>
                                    <m:r>
                                      <a:rPr lang="en-US" altLang="zh-CN" sz="1800" i="1">
                                        <a:latin typeface="Cambria Math"/>
                                        <a:ea typeface="Cambria Math"/>
                                      </a:rPr>
                                      <m:t>;</m:t>
                                    </m:r>
                                    <m:r>
                                      <a:rPr lang="en-US" altLang="zh-CN" sz="1800" b="1" i="1">
                                        <a:latin typeface="Cambria Math"/>
                                        <a:ea typeface="Cambria Math"/>
                                      </a:rPr>
                                      <m:t>𝜼</m:t>
                                    </m:r>
                                  </m:e>
                                </m:d>
                                <m:r>
                                  <a:rPr lang="en-US" altLang="zh-CN" sz="1800" b="0" i="1" smtClean="0">
                                    <a:latin typeface="Cambria Math"/>
                                    <a:ea typeface="Cambria Math"/>
                                  </a:rPr>
                                  <m:t>=</m:t>
                                </m:r>
                                <m:sSup>
                                  <m:sSupPr>
                                    <m:ctrlPr>
                                      <a:rPr lang="en-US" altLang="zh-CN" sz="1800" b="0" i="1" smtClean="0">
                                        <a:latin typeface="Cambria Math" panose="02040503050406030204" pitchFamily="18" charset="0"/>
                                        <a:ea typeface="Cambria Math"/>
                                      </a:rPr>
                                    </m:ctrlPr>
                                  </m:sSupPr>
                                  <m:e>
                                    <m:d>
                                      <m:dPr>
                                        <m:ctrlPr>
                                          <a:rPr lang="en-US" altLang="zh-CN" sz="1800" b="0" i="1" smtClean="0">
                                            <a:latin typeface="Cambria Math" panose="02040503050406030204" pitchFamily="18" charset="0"/>
                                            <a:ea typeface="Cambria Math"/>
                                          </a:rPr>
                                        </m:ctrlPr>
                                      </m:dPr>
                                      <m:e>
                                        <m:sSup>
                                          <m:sSupPr>
                                            <m:ctrlPr>
                                              <a:rPr lang="en-US" altLang="zh-CN" sz="1800" b="0" i="1" smtClean="0">
                                                <a:latin typeface="Cambria Math" panose="02040503050406030204" pitchFamily="18" charset="0"/>
                                                <a:ea typeface="Cambria Math"/>
                                              </a:rPr>
                                            </m:ctrlPr>
                                          </m:sSupPr>
                                          <m:e>
                                            <m:r>
                                              <a:rPr lang="en-US" altLang="zh-CN" sz="1800" b="0" i="1" smtClean="0">
                                                <a:latin typeface="Cambria Math"/>
                                                <a:ea typeface="Cambria Math"/>
                                              </a:rPr>
                                              <m:t>𝑌</m:t>
                                            </m:r>
                                          </m:e>
                                          <m:sup>
                                            <m:r>
                                              <a:rPr lang="en-US" altLang="zh-CN" sz="1800" b="0" i="1" smtClean="0">
                                                <a:latin typeface="Cambria Math"/>
                                                <a:ea typeface="Cambria Math"/>
                                              </a:rPr>
                                              <m:t>⊤</m:t>
                                            </m:r>
                                          </m:sup>
                                        </m:sSup>
                                        <m:r>
                                          <a:rPr lang="en-US" altLang="zh-CN" sz="1800" b="0" i="1" smtClean="0">
                                            <a:latin typeface="Cambria Math"/>
                                            <a:ea typeface="Cambria Math"/>
                                          </a:rPr>
                                          <m:t>𝑉</m:t>
                                        </m:r>
                                      </m:e>
                                    </m:d>
                                  </m:e>
                                  <m:sup>
                                    <m:r>
                                      <a:rPr lang="en-US" altLang="zh-CN" sz="1800" b="0" i="1" smtClean="0">
                                        <a:latin typeface="Cambria Math"/>
                                        <a:ea typeface="Cambria Math"/>
                                      </a:rPr>
                                      <m:t>−1</m:t>
                                    </m:r>
                                  </m:sup>
                                </m:sSup>
                                <m:sSup>
                                  <m:sSupPr>
                                    <m:ctrlPr>
                                      <a:rPr lang="en-US" altLang="zh-CN" sz="1800" b="0" i="1" smtClean="0">
                                        <a:latin typeface="Cambria Math" panose="02040503050406030204" pitchFamily="18" charset="0"/>
                                        <a:ea typeface="Cambria Math"/>
                                      </a:rPr>
                                    </m:ctrlPr>
                                  </m:sSupPr>
                                  <m:e>
                                    <m:r>
                                      <a:rPr lang="en-US" altLang="zh-CN" sz="1800" b="0" i="1" smtClean="0">
                                        <a:latin typeface="Cambria Math"/>
                                        <a:ea typeface="Cambria Math"/>
                                      </a:rPr>
                                      <m:t>𝑌</m:t>
                                    </m:r>
                                  </m:e>
                                  <m:sup>
                                    <m:r>
                                      <a:rPr lang="en-US" altLang="zh-CN" sz="1800" b="0" i="1" smtClean="0">
                                        <a:latin typeface="Cambria Math"/>
                                        <a:ea typeface="Cambria Math"/>
                                      </a:rPr>
                                      <m:t>⊤</m:t>
                                    </m:r>
                                  </m:sup>
                                </m:sSup>
                                <m:sSub>
                                  <m:sSubPr>
                                    <m:ctrlPr>
                                      <a:rPr lang="en-US" altLang="zh-CN" sz="1800" b="0" i="1" smtClean="0">
                                        <a:latin typeface="Cambria Math" panose="02040503050406030204" pitchFamily="18" charset="0"/>
                                        <a:ea typeface="Cambria Math"/>
                                      </a:rPr>
                                    </m:ctrlPr>
                                  </m:sSubPr>
                                  <m:e>
                                    <m:r>
                                      <a:rPr lang="en-US" altLang="zh-CN" sz="1800" b="1" i="1" smtClean="0">
                                        <a:latin typeface="Cambria Math"/>
                                        <a:ea typeface="Cambria Math"/>
                                      </a:rPr>
                                      <m:t>𝒖</m:t>
                                    </m:r>
                                  </m:e>
                                  <m:sub>
                                    <m:r>
                                      <a:rPr lang="en-US" altLang="zh-CN" sz="1800" b="0" i="1" smtClean="0">
                                        <a:latin typeface="Cambria Math"/>
                                        <a:ea typeface="Cambria Math"/>
                                      </a:rPr>
                                      <m:t>0</m:t>
                                    </m:r>
                                  </m:sub>
                                </m:sSub>
                                <m:d>
                                  <m:dPr>
                                    <m:ctrlPr>
                                      <a:rPr lang="en-US" altLang="zh-CN" sz="1800" b="0" i="1" smtClean="0">
                                        <a:latin typeface="Cambria Math" panose="02040503050406030204" pitchFamily="18" charset="0"/>
                                        <a:ea typeface="Cambria Math"/>
                                      </a:rPr>
                                    </m:ctrlPr>
                                  </m:dPr>
                                  <m:e>
                                    <m:r>
                                      <a:rPr lang="en-US" altLang="zh-CN" sz="1800" b="1" i="1" smtClean="0">
                                        <a:latin typeface="Cambria Math"/>
                                        <a:ea typeface="Cambria Math"/>
                                      </a:rPr>
                                      <m:t>𝜼</m:t>
                                    </m:r>
                                  </m:e>
                                </m:d>
                              </m:e>
                            </m:mr>
                          </m:m>
                        </m:e>
                      </m:d>
                      <m:r>
                        <a:rPr lang="en-US" altLang="zh-CN" sz="1800" b="0" i="1" smtClean="0">
                          <a:latin typeface="Cambria Math" panose="02040503050406030204" pitchFamily="18" charset="0"/>
                          <a:ea typeface="Cambria Math"/>
                        </a:rPr>
                        <m:t>.</m:t>
                      </m:r>
                    </m:oMath>
                  </m:oMathPara>
                </a14:m>
                <a:endParaRPr lang="en-US" altLang="zh-CN" sz="1800" dirty="0"/>
              </a:p>
            </p:txBody>
          </p:sp>
        </mc:Choice>
        <mc:Fallback xmlns="">
          <p:sp>
            <p:nvSpPr>
              <p:cNvPr id="3" name="Content Placeholder 2"/>
              <p:cNvSpPr>
                <a:spLocks noGrp="1" noRot="1" noChangeAspect="1" noMove="1" noResize="1" noEditPoints="1" noAdjustHandles="1" noChangeArrowheads="1" noChangeShapeType="1" noTextEdit="1"/>
              </p:cNvSpPr>
              <p:nvPr>
                <p:ph sz="quarter" idx="1"/>
              </p:nvPr>
            </p:nvSpPr>
            <p:spPr>
              <a:xfrm>
                <a:off x="457200" y="1600200"/>
                <a:ext cx="7467600" cy="5105400"/>
              </a:xfrm>
              <a:blipFill>
                <a:blip r:embed="rId2"/>
                <a:stretch>
                  <a:fillRect l="-82" t="-717"/>
                </a:stretch>
              </a:blipFill>
            </p:spPr>
            <p:txBody>
              <a:bodyPr/>
              <a:lstStyle/>
              <a:p>
                <a:r>
                  <a:rPr lang="zh-CN" altLang="en-US">
                    <a:noFill/>
                  </a:rPr>
                  <a:t> </a:t>
                </a:r>
              </a:p>
            </p:txBody>
          </p:sp>
        </mc:Fallback>
      </mc:AlternateContent>
      <p:sp>
        <p:nvSpPr>
          <p:cNvPr id="4" name="Slide Number Placeholder 22"/>
          <p:cNvSpPr>
            <a:spLocks noGrp="1"/>
          </p:cNvSpPr>
          <p:nvPr>
            <p:ph type="sldNum" sz="quarter" idx="15"/>
          </p:nvPr>
        </p:nvSpPr>
        <p:spPr>
          <a:xfrm>
            <a:off x="8129016" y="5734050"/>
            <a:ext cx="609600" cy="521208"/>
          </a:xfrm>
        </p:spPr>
        <p:txBody>
          <a:bodyPr/>
          <a:lstStyle/>
          <a:p>
            <a:fld id="{B6F15528-21DE-4FAA-801E-634DDDAF4B2B}" type="slidenum">
              <a:rPr lang="en-US" smtClean="0"/>
              <a:pPr/>
              <a:t>7</a:t>
            </a:fld>
            <a:endParaRPr lang="en-US"/>
          </a:p>
        </p:txBody>
      </p:sp>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19800" y="1041909"/>
            <a:ext cx="1893887" cy="16250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6" name="直接连接符 5">
            <a:extLst>
              <a:ext uri="{FF2B5EF4-FFF2-40B4-BE49-F238E27FC236}">
                <a16:creationId xmlns:a16="http://schemas.microsoft.com/office/drawing/2014/main" id="{BC405E0B-1549-4689-87A6-E1A5FD57D102}"/>
              </a:ext>
            </a:extLst>
          </p:cNvPr>
          <p:cNvCxnSpPr>
            <a:cxnSpLocks/>
          </p:cNvCxnSpPr>
          <p:nvPr/>
        </p:nvCxnSpPr>
        <p:spPr>
          <a:xfrm>
            <a:off x="1143000" y="3962400"/>
            <a:ext cx="5410200" cy="0"/>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sp>
        <p:nvSpPr>
          <p:cNvPr id="7" name="文本框 6">
            <a:extLst>
              <a:ext uri="{FF2B5EF4-FFF2-40B4-BE49-F238E27FC236}">
                <a16:creationId xmlns:a16="http://schemas.microsoft.com/office/drawing/2014/main" id="{05EF114D-03A1-49B6-876B-67C887A86DB9}"/>
              </a:ext>
            </a:extLst>
          </p:cNvPr>
          <p:cNvSpPr txBox="1"/>
          <p:nvPr/>
        </p:nvSpPr>
        <p:spPr>
          <a:xfrm>
            <a:off x="838200" y="6062246"/>
            <a:ext cx="7007046" cy="338554"/>
          </a:xfrm>
          <a:prstGeom prst="rect">
            <a:avLst/>
          </a:prstGeom>
          <a:noFill/>
        </p:spPr>
        <p:txBody>
          <a:bodyPr wrap="none" rtlCol="0">
            <a:spAutoFit/>
          </a:bodyPr>
          <a:lstStyle/>
          <a:p>
            <a:r>
              <a:rPr lang="en-US" altLang="zh-CN" sz="1600" b="1" dirty="0">
                <a:solidFill>
                  <a:srgbClr val="C00000"/>
                </a:solidFill>
              </a:rPr>
              <a:t>Generally untrue, especially for advection-dominated problems!</a:t>
            </a:r>
            <a:endParaRPr lang="zh-CN" altLang="en-US" sz="1600" b="1" dirty="0">
              <a:solidFill>
                <a:srgbClr val="C00000"/>
              </a:solidFill>
            </a:endParaRPr>
          </a:p>
        </p:txBody>
      </p:sp>
    </p:spTree>
    <p:extLst>
      <p:ext uri="{BB962C8B-B14F-4D97-AF65-F5344CB8AC3E}">
        <p14:creationId xmlns:p14="http://schemas.microsoft.com/office/powerpoint/2010/main" val="4170635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9" end="9"/>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ltLang="zh-CN" dirty="0"/>
              <a:t>Neural Networks-Based PDE Solvers – A Highly incomplete List</a:t>
            </a:r>
            <a:endParaRPr lang="zh-CN" altLang="en-US" dirty="0"/>
          </a:p>
        </p:txBody>
      </p:sp>
      <mc:AlternateContent xmlns:mc="http://schemas.openxmlformats.org/markup-compatibility/2006" xmlns:a14="http://schemas.microsoft.com/office/drawing/2010/main">
        <mc:Choice Requires="a14">
          <p:sp>
            <p:nvSpPr>
              <p:cNvPr id="3" name="Content Placeholder 2"/>
              <p:cNvSpPr>
                <a:spLocks noGrp="1"/>
              </p:cNvSpPr>
              <p:nvPr>
                <p:ph sz="quarter" idx="1"/>
              </p:nvPr>
            </p:nvSpPr>
            <p:spPr>
              <a:xfrm>
                <a:off x="457200" y="1524000"/>
                <a:ext cx="7467600" cy="5257800"/>
              </a:xfrm>
            </p:spPr>
            <p:txBody>
              <a:bodyPr>
                <a:normAutofit lnSpcReduction="10000"/>
              </a:bodyPr>
              <a:lstStyle/>
              <a:p>
                <a:r>
                  <a:rPr lang="en-US" altLang="zh-CN" sz="2000" dirty="0"/>
                  <a:t>Approximation of solution </a:t>
                </a:r>
                <a14:m>
                  <m:oMath xmlns:m="http://schemas.openxmlformats.org/officeDocument/2006/math">
                    <m:r>
                      <a:rPr lang="en-US" altLang="zh-CN" sz="2000" b="0" i="1" smtClean="0">
                        <a:latin typeface="Cambria Math" panose="02040503050406030204" pitchFamily="18" charset="0"/>
                      </a:rPr>
                      <m:t>𝑢</m:t>
                    </m:r>
                    <m:r>
                      <a:rPr lang="en-US" altLang="zh-CN" sz="2000" b="0" i="1" smtClean="0">
                        <a:latin typeface="Cambria Math" panose="02040503050406030204" pitchFamily="18" charset="0"/>
                      </a:rPr>
                      <m:t>: </m:t>
                    </m:r>
                    <m:sSup>
                      <m:sSupPr>
                        <m:ctrlPr>
                          <a:rPr lang="en-US" altLang="zh-CN" sz="2000" b="0" i="1" smtClean="0">
                            <a:latin typeface="Cambria Math" panose="02040503050406030204" pitchFamily="18" charset="0"/>
                            <a:ea typeface="Cambria Math" panose="02040503050406030204" pitchFamily="18" charset="0"/>
                          </a:rPr>
                        </m:ctrlPr>
                      </m:sSupPr>
                      <m:e>
                        <m:r>
                          <a:rPr lang="en-US" altLang="zh-CN" sz="2000" b="0" i="1" smtClean="0">
                            <a:latin typeface="Cambria Math" panose="02040503050406030204" pitchFamily="18" charset="0"/>
                            <a:ea typeface="Cambria Math" panose="02040503050406030204" pitchFamily="18" charset="0"/>
                          </a:rPr>
                          <m:t>ℝ</m:t>
                        </m:r>
                      </m:e>
                      <m:sup>
                        <m:r>
                          <a:rPr lang="en-US" altLang="zh-CN" sz="2000" b="0" i="1" smtClean="0">
                            <a:latin typeface="Cambria Math" panose="02040503050406030204" pitchFamily="18" charset="0"/>
                            <a:ea typeface="Cambria Math" panose="02040503050406030204" pitchFamily="18" charset="0"/>
                          </a:rPr>
                          <m:t>𝑑</m:t>
                        </m:r>
                      </m:sup>
                    </m:sSup>
                    <m:r>
                      <a:rPr lang="en-US" altLang="zh-CN" sz="2000" b="0" i="1" smtClean="0">
                        <a:latin typeface="Cambria Math" panose="02040503050406030204" pitchFamily="18" charset="0"/>
                        <a:ea typeface="Cambria Math" panose="02040503050406030204" pitchFamily="18" charset="0"/>
                      </a:rPr>
                      <m:t>→</m:t>
                    </m:r>
                    <m:sSup>
                      <m:sSupPr>
                        <m:ctrlPr>
                          <a:rPr lang="en-US" altLang="zh-CN" sz="2000" i="1">
                            <a:latin typeface="Cambria Math" panose="02040503050406030204" pitchFamily="18" charset="0"/>
                            <a:ea typeface="Cambria Math" panose="02040503050406030204" pitchFamily="18" charset="0"/>
                          </a:rPr>
                        </m:ctrlPr>
                      </m:sSupPr>
                      <m:e>
                        <m:r>
                          <a:rPr lang="en-US" altLang="zh-CN" sz="2000" i="1">
                            <a:latin typeface="Cambria Math" panose="02040503050406030204" pitchFamily="18" charset="0"/>
                            <a:ea typeface="Cambria Math" panose="02040503050406030204" pitchFamily="18" charset="0"/>
                          </a:rPr>
                          <m:t>ℝ</m:t>
                        </m:r>
                      </m:e>
                      <m:sup>
                        <m:sSup>
                          <m:sSupPr>
                            <m:ctrlPr>
                              <a:rPr lang="en-US" altLang="zh-CN" sz="2000" b="0" i="1" smtClean="0">
                                <a:latin typeface="Cambria Math" panose="02040503050406030204" pitchFamily="18" charset="0"/>
                                <a:ea typeface="Cambria Math" panose="02040503050406030204" pitchFamily="18" charset="0"/>
                              </a:rPr>
                            </m:ctrlPr>
                          </m:sSupPr>
                          <m:e>
                            <m:r>
                              <a:rPr lang="en-US" altLang="zh-CN" sz="2000" i="1">
                                <a:latin typeface="Cambria Math" panose="02040503050406030204" pitchFamily="18" charset="0"/>
                                <a:ea typeface="Cambria Math" panose="02040503050406030204" pitchFamily="18" charset="0"/>
                              </a:rPr>
                              <m:t>𝑑</m:t>
                            </m:r>
                          </m:e>
                          <m:sup>
                            <m:r>
                              <a:rPr lang="en-US" altLang="zh-CN" sz="2000" b="0" i="1" smtClean="0">
                                <a:latin typeface="Cambria Math" panose="02040503050406030204" pitchFamily="18" charset="0"/>
                                <a:ea typeface="Cambria Math" panose="02040503050406030204" pitchFamily="18" charset="0"/>
                              </a:rPr>
                              <m:t>′</m:t>
                            </m:r>
                          </m:sup>
                        </m:sSup>
                      </m:sup>
                    </m:sSup>
                  </m:oMath>
                </a14:m>
                <a:r>
                  <a:rPr lang="en-US" altLang="zh-CN" sz="2000" dirty="0"/>
                  <a:t>:</a:t>
                </a:r>
              </a:p>
              <a:p>
                <a:pPr lvl="1"/>
                <a:r>
                  <a:rPr lang="en-US" altLang="zh-CN" sz="1300" dirty="0"/>
                  <a:t>J. </a:t>
                </a:r>
                <a:r>
                  <a:rPr lang="en-US" altLang="zh-CN" sz="1300" dirty="0" err="1"/>
                  <a:t>Sirignano</a:t>
                </a:r>
                <a:r>
                  <a:rPr lang="en-US" altLang="zh-CN" sz="1300" dirty="0"/>
                  <a:t> and K. </a:t>
                </a:r>
                <a:r>
                  <a:rPr lang="en-US" altLang="zh-CN" sz="1300" dirty="0" err="1"/>
                  <a:t>Spiliopoulos</a:t>
                </a:r>
                <a:r>
                  <a:rPr lang="en-US" altLang="zh-CN" sz="1300" dirty="0"/>
                  <a:t>,</a:t>
                </a:r>
                <a:r>
                  <a:rPr lang="zh-CN" altLang="en-US" sz="1300" dirty="0"/>
                  <a:t> </a:t>
                </a:r>
                <a:r>
                  <a:rPr lang="en-US" altLang="zh-CN" sz="1300" dirty="0"/>
                  <a:t>JCP, 375:1339-1364, 2018 (arXiv:1708.07469).</a:t>
                </a:r>
              </a:p>
              <a:p>
                <a:pPr lvl="1"/>
                <a:r>
                  <a:rPr lang="en-US" altLang="zh-CN" sz="1300" dirty="0"/>
                  <a:t>W. E and B. Yu, CMS, 6(1), 1-12, 2018 (arXiv:1710.00211).</a:t>
                </a:r>
              </a:p>
              <a:p>
                <a:pPr lvl="1"/>
                <a:r>
                  <a:rPr lang="en-US" altLang="zh-CN" sz="1300" dirty="0"/>
                  <a:t>M. </a:t>
                </a:r>
                <a:r>
                  <a:rPr lang="en-US" altLang="zh-CN" sz="1300" dirty="0" err="1"/>
                  <a:t>Raissi</a:t>
                </a:r>
                <a:r>
                  <a:rPr lang="en-US" altLang="zh-CN" sz="1300" dirty="0"/>
                  <a:t> et al., JCP, 378:686–707, 2019 (arXiv:1711.10561).</a:t>
                </a:r>
              </a:p>
              <a:p>
                <a:pPr lvl="1"/>
                <a:r>
                  <a:rPr lang="en-US" altLang="zh-CN" sz="1300" dirty="0"/>
                  <a:t>W. </a:t>
                </a:r>
                <a:r>
                  <a:rPr lang="en-US" altLang="zh-CN" sz="1300" dirty="0" err="1"/>
                  <a:t>Cai</a:t>
                </a:r>
                <a:r>
                  <a:rPr lang="en-US" altLang="zh-CN" sz="1300" dirty="0"/>
                  <a:t> and Z. Xu, arXiv:1910.11710.</a:t>
                </a:r>
              </a:p>
              <a:p>
                <a:r>
                  <a:rPr lang="en-US" altLang="zh-CN" sz="2000" dirty="0"/>
                  <a:t>Approximation of the solution manifold </a:t>
                </a:r>
                <a14:m>
                  <m:oMath xmlns:m="http://schemas.openxmlformats.org/officeDocument/2006/math">
                    <m:r>
                      <a:rPr lang="en-US" altLang="zh-CN" sz="2000" i="1" smtClean="0">
                        <a:latin typeface="Cambria Math" panose="02040503050406030204" pitchFamily="18" charset="0"/>
                        <a:ea typeface="Cambria Math" panose="02040503050406030204" pitchFamily="18" charset="0"/>
                      </a:rPr>
                      <m:t>ℳ</m:t>
                    </m:r>
                    <m:r>
                      <a:rPr lang="en-US" altLang="zh-CN" sz="2000" b="0" i="1" smtClean="0">
                        <a:latin typeface="Cambria Math" panose="02040503050406030204" pitchFamily="18" charset="0"/>
                        <a:ea typeface="Cambria Math" panose="02040503050406030204" pitchFamily="18" charset="0"/>
                      </a:rPr>
                      <m:t>⊂</m:t>
                    </m:r>
                    <m:r>
                      <a:rPr lang="zh-CN" altLang="en-US" sz="2000" b="0" i="1">
                        <a:latin typeface="Cambria Math"/>
                      </a:rPr>
                      <m:t>𝒰</m:t>
                    </m:r>
                  </m:oMath>
                </a14:m>
                <a:r>
                  <a:rPr lang="en-US" altLang="zh-CN" sz="2000" dirty="0"/>
                  <a:t>:</a:t>
                </a:r>
              </a:p>
              <a:p>
                <a:pPr lvl="1"/>
                <a:r>
                  <a:rPr lang="en-US" altLang="zh-CN" sz="1300" dirty="0"/>
                  <a:t>K. Lee and K. T. Carlberg, JCP, 404, 108973, 2020 (arXiv:1812.08373).</a:t>
                </a:r>
              </a:p>
              <a:p>
                <a:pPr lvl="1"/>
                <a:r>
                  <a:rPr lang="en-US" altLang="zh-CN" sz="1300" dirty="0"/>
                  <a:t>S. Fresca, L. Dede’ and A. Manzoni, JSC 87(2), 61, 2021 (arXiv:2001.04001).</a:t>
                </a:r>
              </a:p>
              <a:p>
                <a:pPr lvl="1"/>
                <a:r>
                  <a:rPr lang="en-US" altLang="zh-CN" sz="1300" dirty="0"/>
                  <a:t>X. Huang et al., </a:t>
                </a:r>
                <a:r>
                  <a:rPr lang="en-US" altLang="zh-CN" sz="1300" dirty="0" err="1"/>
                  <a:t>NeurIPS</a:t>
                </a:r>
                <a:r>
                  <a:rPr lang="en-US" altLang="zh-CN" sz="1300" dirty="0"/>
                  <a:t> 2022 spotlight (arXiv:2111.08823).</a:t>
                </a:r>
              </a:p>
              <a:p>
                <a:r>
                  <a:rPr lang="en-US" altLang="zh-CN" sz="2000" dirty="0"/>
                  <a:t>Approximation of solution mapping </a:t>
                </a:r>
                <a14:m>
                  <m:oMath xmlns:m="http://schemas.openxmlformats.org/officeDocument/2006/math">
                    <m:r>
                      <a:rPr lang="zh-CN" altLang="en-US" sz="2000" i="1" dirty="0" smtClean="0">
                        <a:latin typeface="Cambria Math" panose="02040503050406030204" pitchFamily="18" charset="0"/>
                      </a:rPr>
                      <m:t>𝒮</m:t>
                    </m:r>
                    <m:r>
                      <a:rPr lang="en-US" altLang="zh-CN" sz="2000" b="0" i="1" dirty="0" smtClean="0">
                        <a:latin typeface="Cambria Math" panose="02040503050406030204" pitchFamily="18" charset="0"/>
                      </a:rPr>
                      <m:t>:</m:t>
                    </m:r>
                    <m:r>
                      <a:rPr lang="zh-CN" altLang="en-US" sz="2000" i="1" dirty="0">
                        <a:latin typeface="Cambria Math" panose="02040503050406030204" pitchFamily="18" charset="0"/>
                      </a:rPr>
                      <m:t>𝒜</m:t>
                    </m:r>
                    <m:r>
                      <a:rPr lang="en-US" altLang="zh-CN" sz="2000" b="0" i="1" dirty="0" smtClean="0">
                        <a:latin typeface="Cambria Math" panose="02040503050406030204" pitchFamily="18" charset="0"/>
                      </a:rPr>
                      <m:t>→</m:t>
                    </m:r>
                    <m:r>
                      <a:rPr lang="en-US" altLang="zh-CN" sz="2000" i="1">
                        <a:latin typeface="Cambria Math" panose="02040503050406030204" pitchFamily="18" charset="0"/>
                        <a:ea typeface="Cambria Math" panose="02040503050406030204" pitchFamily="18" charset="0"/>
                      </a:rPr>
                      <m:t>ℳ</m:t>
                    </m:r>
                  </m:oMath>
                </a14:m>
                <a:r>
                  <a:rPr lang="en-US" altLang="zh-CN" sz="2000" dirty="0"/>
                  <a:t>:</a:t>
                </a:r>
              </a:p>
              <a:p>
                <a:pPr lvl="1"/>
                <a:r>
                  <a:rPr lang="en-US" altLang="zh-CN" sz="1800" dirty="0"/>
                  <a:t>Integration with classical numerical methods:</a:t>
                </a:r>
              </a:p>
              <a:p>
                <a:pPr lvl="2"/>
                <a:r>
                  <a:rPr lang="en-US" altLang="zh-CN" sz="1300" dirty="0"/>
                  <a:t>Z.</a:t>
                </a:r>
                <a:r>
                  <a:rPr lang="zh-CN" altLang="en-US" sz="1300" dirty="0"/>
                  <a:t> </a:t>
                </a:r>
                <a:r>
                  <a:rPr lang="en-US" altLang="zh-CN" sz="1300" dirty="0"/>
                  <a:t>Long</a:t>
                </a:r>
                <a:r>
                  <a:rPr lang="zh-CN" altLang="en-US" sz="1300" dirty="0"/>
                  <a:t> </a:t>
                </a:r>
                <a:r>
                  <a:rPr lang="en-US" altLang="zh-CN" sz="1300" dirty="0"/>
                  <a:t>et</a:t>
                </a:r>
                <a:r>
                  <a:rPr lang="zh-CN" altLang="en-US" sz="1300" dirty="0"/>
                  <a:t> </a:t>
                </a:r>
                <a:r>
                  <a:rPr lang="en-US" altLang="zh-CN" sz="1300" dirty="0"/>
                  <a:t>al.,</a:t>
                </a:r>
                <a:r>
                  <a:rPr lang="zh-CN" altLang="en-US" sz="1300" dirty="0"/>
                  <a:t> </a:t>
                </a:r>
                <a:r>
                  <a:rPr lang="en-US" altLang="zh-CN" sz="1300" dirty="0"/>
                  <a:t>ICML</a:t>
                </a:r>
                <a:r>
                  <a:rPr lang="zh-CN" altLang="en-US" sz="1300" dirty="0"/>
                  <a:t> </a:t>
                </a:r>
                <a:r>
                  <a:rPr lang="en-US" altLang="zh-CN" sz="1300" dirty="0"/>
                  <a:t>2018 (arXiv:1710.09668).</a:t>
                </a:r>
              </a:p>
              <a:p>
                <a:pPr lvl="2"/>
                <a:r>
                  <a:rPr lang="en-US" altLang="zh-CN" sz="1300" dirty="0"/>
                  <a:t>D. Ray, J. S </a:t>
                </a:r>
                <a:r>
                  <a:rPr lang="en-US" altLang="zh-CN" sz="1300" dirty="0" err="1"/>
                  <a:t>Hesthaven</a:t>
                </a:r>
                <a:r>
                  <a:rPr lang="en-US" altLang="zh-CN" sz="1300" dirty="0"/>
                  <a:t>. JCP, 367:166–191, 2018.</a:t>
                </a:r>
              </a:p>
              <a:p>
                <a:pPr lvl="2"/>
                <a:r>
                  <a:rPr lang="en-US" altLang="zh-CN" sz="1300" dirty="0"/>
                  <a:t>Y. Bar-Sinai et al., PNAS, 116 (31), 15344–15349, 2019 (arXiv:1808.04930.).</a:t>
                </a:r>
              </a:p>
              <a:p>
                <a:pPr lvl="2"/>
                <a:r>
                  <a:rPr lang="en-US" altLang="zh-CN" sz="1300" dirty="0"/>
                  <a:t>Z. Long, Y. Lu and B. Dong, JCP, 399, 108925, 2019 (arXiv:1812.04426). </a:t>
                </a:r>
              </a:p>
              <a:p>
                <a:pPr lvl="1"/>
                <a:r>
                  <a:rPr lang="en-US" altLang="zh-CN" sz="1800" dirty="0"/>
                  <a:t>Direct approximation:</a:t>
                </a:r>
              </a:p>
              <a:p>
                <a:pPr lvl="2"/>
                <a:r>
                  <a:rPr lang="en-US" altLang="zh-CN" sz="1300" dirty="0"/>
                  <a:t>Y. </a:t>
                </a:r>
                <a:r>
                  <a:rPr lang="en-US" altLang="zh-CN" sz="1300" dirty="0" err="1"/>
                  <a:t>Khoo</a:t>
                </a:r>
                <a:r>
                  <a:rPr lang="en-US" altLang="zh-CN" sz="1300" dirty="0"/>
                  <a:t>, J. Lu, L. Ying. EJAM 2021 (arXiv:1707.03351).</a:t>
                </a:r>
              </a:p>
              <a:p>
                <a:pPr lvl="2"/>
                <a:r>
                  <a:rPr lang="en-US" altLang="zh-CN" sz="1300" dirty="0"/>
                  <a:t>L. Lu, P. </a:t>
                </a:r>
                <a:r>
                  <a:rPr lang="en-US" altLang="zh-CN" sz="1300" dirty="0" err="1"/>
                  <a:t>Jin</a:t>
                </a:r>
                <a:r>
                  <a:rPr lang="en-US" altLang="zh-CN" sz="1300" dirty="0"/>
                  <a:t>, G. E. </a:t>
                </a:r>
                <a:r>
                  <a:rPr lang="en-US" altLang="zh-CN" sz="1300" dirty="0" err="1"/>
                  <a:t>Karniadakis</a:t>
                </a:r>
                <a:r>
                  <a:rPr lang="en-US" altLang="zh-CN" sz="1300" dirty="0"/>
                  <a:t>, arXiv:1910.03193.</a:t>
                </a:r>
              </a:p>
              <a:p>
                <a:pPr lvl="2"/>
                <a:r>
                  <a:rPr lang="en-US" altLang="zh-CN" sz="1300" dirty="0"/>
                  <a:t>K. Wu and D. </a:t>
                </a:r>
                <a:r>
                  <a:rPr lang="en-US" altLang="zh-CN" sz="1300" dirty="0" err="1"/>
                  <a:t>Xiu</a:t>
                </a:r>
                <a:r>
                  <a:rPr lang="en-US" altLang="zh-CN" sz="1300" dirty="0"/>
                  <a:t>, JCP 2020 (arXiv:1910.06948).</a:t>
                </a:r>
              </a:p>
              <a:p>
                <a:pPr lvl="2"/>
                <a:r>
                  <a:rPr lang="en-US" altLang="zh-CN" sz="1300" dirty="0"/>
                  <a:t>Z. Li et al., ICLR 2020 (arXiv:2010.08895).</a:t>
                </a:r>
              </a:p>
            </p:txBody>
          </p:sp>
        </mc:Choice>
        <mc:Fallback xmlns="">
          <p:sp>
            <p:nvSpPr>
              <p:cNvPr id="3" name="Content Placeholder 2"/>
              <p:cNvSpPr>
                <a:spLocks noGrp="1" noRot="1" noChangeAspect="1" noMove="1" noResize="1" noEditPoints="1" noAdjustHandles="1" noChangeArrowheads="1" noChangeShapeType="1" noTextEdit="1"/>
              </p:cNvSpPr>
              <p:nvPr>
                <p:ph sz="quarter" idx="1"/>
              </p:nvPr>
            </p:nvSpPr>
            <p:spPr>
              <a:xfrm>
                <a:off x="457200" y="1524000"/>
                <a:ext cx="7467600" cy="5257800"/>
              </a:xfrm>
              <a:blipFill>
                <a:blip r:embed="rId3"/>
                <a:stretch>
                  <a:fillRect l="-82" t="-463"/>
                </a:stretch>
              </a:blipFill>
            </p:spPr>
            <p:txBody>
              <a:bodyPr/>
              <a:lstStyle/>
              <a:p>
                <a:r>
                  <a:rPr lang="zh-CN" altLang="en-US">
                    <a:noFill/>
                  </a:rPr>
                  <a:t> </a:t>
                </a:r>
              </a:p>
            </p:txBody>
          </p:sp>
        </mc:Fallback>
      </mc:AlternateContent>
      <p:sp>
        <p:nvSpPr>
          <p:cNvPr id="10" name="Slide Number Placeholder 22">
            <a:extLst>
              <a:ext uri="{FF2B5EF4-FFF2-40B4-BE49-F238E27FC236}">
                <a16:creationId xmlns:a16="http://schemas.microsoft.com/office/drawing/2014/main" id="{EA33F7B2-FB21-49C8-84B6-5BE2F7C87653}"/>
              </a:ext>
            </a:extLst>
          </p:cNvPr>
          <p:cNvSpPr>
            <a:spLocks noGrp="1"/>
          </p:cNvSpPr>
          <p:nvPr>
            <p:ph type="sldNum" sz="quarter" idx="15"/>
          </p:nvPr>
        </p:nvSpPr>
        <p:spPr>
          <a:xfrm>
            <a:off x="8129016" y="5734050"/>
            <a:ext cx="609600" cy="521208"/>
          </a:xfrm>
        </p:spPr>
        <p:txBody>
          <a:bodyPr/>
          <a:lstStyle/>
          <a:p>
            <a:fld id="{B6F15528-21DE-4FAA-801E-634DDDAF4B2B}" type="slidenum">
              <a:rPr lang="en-US" smtClean="0"/>
              <a:pPr/>
              <a:t>8</a:t>
            </a:fld>
            <a:endParaRPr lang="en-US" dirty="0"/>
          </a:p>
        </p:txBody>
      </p:sp>
      <p:sp>
        <p:nvSpPr>
          <p:cNvPr id="4" name="Rectangle 1">
            <a:extLst>
              <a:ext uri="{FF2B5EF4-FFF2-40B4-BE49-F238E27FC236}">
                <a16:creationId xmlns:a16="http://schemas.microsoft.com/office/drawing/2014/main" id="{C94484DB-275E-44A5-813B-BE1EF66EAB9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zh-CN" sz="1800" b="0" i="0" u="none" strike="noStrike" cap="none" normalizeH="0" baseline="0">
                <a:ln>
                  <a:noFill/>
                </a:ln>
                <a:solidFill>
                  <a:srgbClr val="FFFFFF"/>
                </a:solidFill>
                <a:effectLst/>
                <a:latin typeface="Arial" panose="020B0604020202020204" pitchFamily="34" charset="0"/>
                <a:ea typeface="Lucida Grande"/>
              </a:rPr>
              <a:t>arXiv:1710.00211</a:t>
            </a:r>
            <a:endParaRPr kumimoji="0" lang="zh-CN" altLang="zh-CN"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zh-CN" altLang="zh-CN" sz="1800" b="0" i="0" u="none" strike="noStrike" cap="none" normalizeH="0" baseline="0">
                <a:ln>
                  <a:noFill/>
                </a:ln>
                <a:solidFill>
                  <a:srgbClr val="FFFFFF"/>
                </a:solidFill>
                <a:effectLst/>
                <a:latin typeface="Arial" panose="020B0604020202020204" pitchFamily="34" charset="0"/>
                <a:ea typeface="Lucida Grande"/>
              </a:rPr>
            </a:br>
            <a:endParaRPr kumimoji="0" lang="zh-CN" altLang="zh-CN" sz="1800" b="0" i="0" u="none" strike="noStrike" cap="none" normalizeH="0" baseline="0">
              <a:ln>
                <a:noFill/>
              </a:ln>
              <a:solidFill>
                <a:schemeClr val="tx1"/>
              </a:solidFill>
              <a:effectLst/>
              <a:latin typeface="Arial" panose="020B0604020202020204" pitchFamily="34" charset="0"/>
            </a:endParaRPr>
          </a:p>
        </p:txBody>
      </p:sp>
      <p:sp>
        <p:nvSpPr>
          <p:cNvPr id="5" name="Rectangle 2">
            <a:extLst>
              <a:ext uri="{FF2B5EF4-FFF2-40B4-BE49-F238E27FC236}">
                <a16:creationId xmlns:a16="http://schemas.microsoft.com/office/drawing/2014/main" id="{D8E26E59-726E-459C-A27A-67E01EBC722D}"/>
              </a:ext>
            </a:extLst>
          </p:cNvPr>
          <p:cNvSpPr>
            <a:spLocks noChangeArrowheads="1"/>
          </p:cNvSpPr>
          <p:nvPr/>
        </p:nvSpPr>
        <p:spPr bwMode="auto">
          <a:xfrm>
            <a:off x="152400" y="1524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zh-CN" sz="1800" b="0" i="0" u="none" strike="noStrike" cap="none" normalizeH="0" baseline="0">
                <a:ln>
                  <a:noFill/>
                </a:ln>
                <a:solidFill>
                  <a:srgbClr val="FFFFFF"/>
                </a:solidFill>
                <a:effectLst/>
                <a:latin typeface="Arial" panose="020B0604020202020204" pitchFamily="34" charset="0"/>
                <a:ea typeface="Lucida Grande"/>
              </a:rPr>
              <a:t>arXiv:1710.00211</a:t>
            </a:r>
            <a:endParaRPr kumimoji="0" lang="zh-CN" altLang="zh-CN"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zh-CN" altLang="zh-CN" sz="1800" b="0" i="0" u="none" strike="noStrike" cap="none" normalizeH="0" baseline="0">
                <a:ln>
                  <a:noFill/>
                </a:ln>
                <a:solidFill>
                  <a:srgbClr val="FFFFFF"/>
                </a:solidFill>
                <a:effectLst/>
                <a:latin typeface="Arial" panose="020B0604020202020204" pitchFamily="34" charset="0"/>
                <a:ea typeface="Lucida Grande"/>
              </a:rPr>
            </a:br>
            <a:endParaRPr kumimoji="0" lang="zh-CN" altLang="zh-CN"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53223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10" end="10"/>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11" end="11"/>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12" end="12"/>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3" end="13"/>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15" end="15"/>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xEl>
                                              <p:pRg st="16" end="16"/>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
                                            <p:txEl>
                                              <p:pRg st="17" end="17"/>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
                                            <p:txEl>
                                              <p:pRg st="18" end="18"/>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
                                            <p:txEl>
                                              <p:pRg st="19" end="1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E3174721-581E-4846-B487-04D5906F36CC}"/>
              </a:ext>
            </a:extLst>
          </p:cNvPr>
          <p:cNvSpPr>
            <a:spLocks noGrp="1"/>
          </p:cNvSpPr>
          <p:nvPr>
            <p:ph type="title"/>
          </p:nvPr>
        </p:nvSpPr>
        <p:spPr/>
        <p:txBody>
          <a:bodyPr>
            <a:normAutofit/>
          </a:bodyPr>
          <a:lstStyle/>
          <a:p>
            <a:r>
              <a:rPr lang="en-US" altLang="zh-CN" dirty="0"/>
              <a:t>Neural Networks-Based PDE Solvers – A Highly incomplete List</a:t>
            </a:r>
            <a:endParaRPr lang="zh-CN" altLang="en-US" dirty="0"/>
          </a:p>
        </p:txBody>
      </p:sp>
      <mc:AlternateContent xmlns:mc="http://schemas.openxmlformats.org/markup-compatibility/2006" xmlns:a14="http://schemas.microsoft.com/office/drawing/2010/main">
        <mc:Choice Requires="a14">
          <p:sp>
            <p:nvSpPr>
              <p:cNvPr id="4" name="内容占位符 3">
                <a:extLst>
                  <a:ext uri="{FF2B5EF4-FFF2-40B4-BE49-F238E27FC236}">
                    <a16:creationId xmlns:a16="http://schemas.microsoft.com/office/drawing/2014/main" id="{A293DFEC-4640-4329-87A1-0CE5050C4206}"/>
                  </a:ext>
                </a:extLst>
              </p:cNvPr>
              <p:cNvSpPr>
                <a:spLocks noGrp="1"/>
              </p:cNvSpPr>
              <p:nvPr>
                <p:ph sz="quarter" idx="1"/>
              </p:nvPr>
            </p:nvSpPr>
            <p:spPr/>
            <p:txBody>
              <a:bodyPr/>
              <a:lstStyle/>
              <a:p>
                <a:r>
                  <a:rPr lang="en-US" altLang="zh-CN" dirty="0"/>
                  <a:t>NN as a new ansatz of solution </a:t>
                </a:r>
                <a14:m>
                  <m:oMath xmlns:m="http://schemas.openxmlformats.org/officeDocument/2006/math">
                    <m:r>
                      <a:rPr lang="en-US" altLang="zh-CN" i="1">
                        <a:latin typeface="Cambria Math" panose="02040503050406030204" pitchFamily="18" charset="0"/>
                      </a:rPr>
                      <m:t>𝑢</m:t>
                    </m:r>
                  </m:oMath>
                </a14:m>
                <a:r>
                  <a:rPr lang="en-US" altLang="zh-CN" dirty="0"/>
                  <a:t>:</a:t>
                </a:r>
              </a:p>
              <a:p>
                <a:pPr lvl="1"/>
                <a:r>
                  <a:rPr lang="fr-FR" altLang="zh-CN" i="1" dirty="0"/>
                  <a:t>M. Raissi et al., JCP, 378:686–707, 2019.</a:t>
                </a:r>
              </a:p>
              <a:p>
                <a:endParaRPr lang="zh-CN" altLang="en-US" dirty="0"/>
              </a:p>
            </p:txBody>
          </p:sp>
        </mc:Choice>
        <mc:Fallback xmlns="">
          <p:sp>
            <p:nvSpPr>
              <p:cNvPr id="4" name="内容占位符 3">
                <a:extLst>
                  <a:ext uri="{FF2B5EF4-FFF2-40B4-BE49-F238E27FC236}">
                    <a16:creationId xmlns:a16="http://schemas.microsoft.com/office/drawing/2014/main" id="{A293DFEC-4640-4329-87A1-0CE5050C4206}"/>
                  </a:ext>
                </a:extLst>
              </p:cNvPr>
              <p:cNvSpPr>
                <a:spLocks noGrp="1" noRot="1" noChangeAspect="1" noMove="1" noResize="1" noEditPoints="1" noAdjustHandles="1" noChangeArrowheads="1" noChangeShapeType="1" noTextEdit="1"/>
              </p:cNvSpPr>
              <p:nvPr>
                <p:ph sz="quarter" idx="1"/>
              </p:nvPr>
            </p:nvSpPr>
            <p:spPr>
              <a:blipFill>
                <a:blip r:embed="rId2"/>
                <a:stretch>
                  <a:fillRect l="-327" t="-1001"/>
                </a:stretch>
              </a:blipFill>
            </p:spPr>
            <p:txBody>
              <a:bodyPr/>
              <a:lstStyle/>
              <a:p>
                <a:r>
                  <a:rPr lang="zh-CN" altLang="en-US">
                    <a:noFill/>
                  </a:rPr>
                  <a:t> </a:t>
                </a:r>
              </a:p>
            </p:txBody>
          </p:sp>
        </mc:Fallback>
      </mc:AlternateContent>
      <p:pic>
        <p:nvPicPr>
          <p:cNvPr id="17" name="图片 16">
            <a:extLst>
              <a:ext uri="{FF2B5EF4-FFF2-40B4-BE49-F238E27FC236}">
                <a16:creationId xmlns:a16="http://schemas.microsoft.com/office/drawing/2014/main" id="{44B09E0A-E6CF-4369-93B1-8A9703BBC9FE}"/>
              </a:ext>
            </a:extLst>
          </p:cNvPr>
          <p:cNvPicPr>
            <a:picLocks noChangeAspect="1"/>
          </p:cNvPicPr>
          <p:nvPr/>
        </p:nvPicPr>
        <p:blipFill>
          <a:blip r:embed="rId3"/>
          <a:stretch>
            <a:fillRect/>
          </a:stretch>
        </p:blipFill>
        <p:spPr>
          <a:xfrm>
            <a:off x="1752600" y="2514600"/>
            <a:ext cx="4487093" cy="3810000"/>
          </a:xfrm>
          <a:prstGeom prst="rect">
            <a:avLst/>
          </a:prstGeom>
        </p:spPr>
      </p:pic>
    </p:spTree>
    <p:extLst>
      <p:ext uri="{BB962C8B-B14F-4D97-AF65-F5344CB8AC3E}">
        <p14:creationId xmlns:p14="http://schemas.microsoft.com/office/powerpoint/2010/main" val="4034373415"/>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riel">
  <a:themeElements>
    <a:clrScheme name="Oriel">
      <a:dk1>
        <a:sysClr val="windowText" lastClr="000000"/>
      </a:dk1>
      <a:lt1>
        <a:sysClr val="window" lastClr="FFFFFF"/>
      </a:lt1>
      <a:dk2>
        <a:srgbClr val="575F6D"/>
      </a:dk2>
      <a:lt2>
        <a:srgbClr val="FFF39D"/>
      </a:lt2>
      <a:accent1>
        <a:srgbClr val="FE8637"/>
      </a:accent1>
      <a:accent2>
        <a:srgbClr val="7598D9"/>
      </a:accent2>
      <a:accent3>
        <a:srgbClr val="B32C16"/>
      </a:accent3>
      <a:accent4>
        <a:srgbClr val="F5CD2D"/>
      </a:accent4>
      <a:accent5>
        <a:srgbClr val="AEBAD5"/>
      </a:accent5>
      <a:accent6>
        <a:srgbClr val="777C84"/>
      </a:accent6>
      <a:hlink>
        <a:srgbClr val="D2611C"/>
      </a:hlink>
      <a:folHlink>
        <a:srgbClr val="3B435B"/>
      </a:folHlink>
    </a:clrScheme>
    <a:fontScheme name="Oriel">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iel">
      <a:fillStyleLst>
        <a:solidFill>
          <a:schemeClr val="phClr"/>
        </a:solidFill>
        <a:gradFill rotWithShape="1">
          <a:gsLst>
            <a:gs pos="0">
              <a:schemeClr val="phClr">
                <a:tint val="35000"/>
                <a:satMod val="260000"/>
              </a:schemeClr>
            </a:gs>
            <a:gs pos="30000">
              <a:schemeClr val="phClr">
                <a:tint val="38000"/>
                <a:satMod val="260000"/>
              </a:schemeClr>
            </a:gs>
            <a:gs pos="75000">
              <a:schemeClr val="phClr">
                <a:tint val="55000"/>
                <a:satMod val="255000"/>
              </a:schemeClr>
            </a:gs>
            <a:gs pos="100000">
              <a:schemeClr val="phClr">
                <a:tint val="70000"/>
                <a:satMod val="255000"/>
              </a:schemeClr>
            </a:gs>
          </a:gsLst>
          <a:path path="circle">
            <a:fillToRect l="5000" t="100000" r="120000" b="10000"/>
          </a:path>
        </a:gradFill>
        <a:gradFill rotWithShape="1">
          <a:gsLst>
            <a:gs pos="0">
              <a:schemeClr val="phClr">
                <a:shade val="63000"/>
                <a:satMod val="165000"/>
              </a:schemeClr>
            </a:gs>
            <a:gs pos="30000">
              <a:schemeClr val="phClr">
                <a:shade val="58000"/>
                <a:satMod val="165000"/>
              </a:schemeClr>
            </a:gs>
            <a:gs pos="75000">
              <a:schemeClr val="phClr">
                <a:shade val="30000"/>
                <a:satMod val="175000"/>
              </a:schemeClr>
            </a:gs>
            <a:gs pos="100000">
              <a:schemeClr val="phClr">
                <a:shade val="15000"/>
                <a:satMod val="175000"/>
              </a:schemeClr>
            </a:gs>
          </a:gsLst>
          <a:path path="circle">
            <a:fillToRect l="5000" t="100000" r="120000" b="10000"/>
          </a:path>
        </a:gradFill>
      </a:fillStyleLst>
      <a:lnStyleLst>
        <a:ln w="12700" cap="flat" cmpd="sng" algn="ctr">
          <a:solidFill>
            <a:schemeClr val="phClr">
              <a:shade val="70000"/>
              <a:satMod val="150000"/>
            </a:schemeClr>
          </a:solidFill>
          <a:prstDash val="solid"/>
        </a:ln>
        <a:ln w="25400" cap="flat" cmpd="sng" algn="ctr">
          <a:solidFill>
            <a:schemeClr val="phClr"/>
          </a:solidFill>
          <a:prstDash val="solid"/>
        </a:ln>
        <a:ln w="34925" cap="flat" cmpd="sng" algn="ctr">
          <a:solidFill>
            <a:schemeClr val="phClr"/>
          </a:solidFill>
          <a:prstDash val="solid"/>
        </a:ln>
      </a:lnStyleLst>
      <a:effectStyleLst>
        <a:effectStyle>
          <a:effectLst>
            <a:outerShdw blurRad="50800" dist="25000" dir="5400000" rotWithShape="0">
              <a:srgbClr val="000000">
                <a:alpha val="40000"/>
              </a:srgbClr>
            </a:outerShdw>
          </a:effectLst>
        </a:effectStyle>
        <a:effectStyle>
          <a:effectLst>
            <a:outerShdw blurRad="50800" dist="20000" dir="5400000" rotWithShape="0">
              <a:srgbClr val="000000">
                <a:alpha val="42000"/>
              </a:srgbClr>
            </a:outerShdw>
          </a:effectLst>
        </a:effectStyle>
        <a:effectStyle>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tx="0" ty="0" sx="40000" sy="50000" flip="y"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Oriel</Template>
  <TotalTime>21498</TotalTime>
  <Words>3282</Words>
  <Application>Microsoft Office PowerPoint</Application>
  <PresentationFormat>全屏显示(4:3)</PresentationFormat>
  <Paragraphs>419</Paragraphs>
  <Slides>38</Slides>
  <Notes>4</Notes>
  <HiddenSlides>0</HiddenSlides>
  <MMClips>3</MMClips>
  <ScaleCrop>false</ScaleCrop>
  <HeadingPairs>
    <vt:vector size="6" baseType="variant">
      <vt:variant>
        <vt:lpstr>已用的字体</vt:lpstr>
      </vt:variant>
      <vt:variant>
        <vt:i4>14</vt:i4>
      </vt:variant>
      <vt:variant>
        <vt:lpstr>主题</vt:lpstr>
      </vt:variant>
      <vt:variant>
        <vt:i4>1</vt:i4>
      </vt:variant>
      <vt:variant>
        <vt:lpstr>幻灯片标题</vt:lpstr>
      </vt:variant>
      <vt:variant>
        <vt:i4>38</vt:i4>
      </vt:variant>
    </vt:vector>
  </HeadingPairs>
  <TitlesOfParts>
    <vt:vector size="53" baseType="lpstr">
      <vt:lpstr>FZLanTingHeiS-B-GB</vt:lpstr>
      <vt:lpstr>FZLanTingHeiS-R-GB</vt:lpstr>
      <vt:lpstr>Lucida Grande</vt:lpstr>
      <vt:lpstr>华文楷体</vt:lpstr>
      <vt:lpstr>宋体</vt:lpstr>
      <vt:lpstr>微软雅黑</vt:lpstr>
      <vt:lpstr>微软雅黑</vt:lpstr>
      <vt:lpstr>Arial</vt:lpstr>
      <vt:lpstr>Calibri</vt:lpstr>
      <vt:lpstr>Cambria Math</vt:lpstr>
      <vt:lpstr>Century Schoolbook</vt:lpstr>
      <vt:lpstr>Times New Roman</vt:lpstr>
      <vt:lpstr>Wingdings</vt:lpstr>
      <vt:lpstr>Wingdings 2</vt:lpstr>
      <vt:lpstr>Oriel</vt:lpstr>
      <vt:lpstr>Learning to Solve Parametric PDEs</vt:lpstr>
      <vt:lpstr>Outline</vt:lpstr>
      <vt:lpstr>Overview</vt:lpstr>
      <vt:lpstr>Parametric PDEs</vt:lpstr>
      <vt:lpstr>Parameters of Parametric PDEs</vt:lpstr>
      <vt:lpstr>Semi-Discrete Problem</vt:lpstr>
      <vt:lpstr>Dimensionality Reduction</vt:lpstr>
      <vt:lpstr>Neural Networks-Based PDE Solvers – A Highly incomplete List</vt:lpstr>
      <vt:lpstr>Neural Networks-Based PDE Solvers – A Highly incomplete List</vt:lpstr>
      <vt:lpstr>Neural Networks-Based PDE Solvers – A Highly incomplete List</vt:lpstr>
      <vt:lpstr>Bring Meta-Learning to the Design of PDE Solvers</vt:lpstr>
      <vt:lpstr>A Meta-Learning Approach for Parametrized PDEs: Meta-MgNet</vt:lpstr>
      <vt:lpstr>Multigrid Method for Linear Problems</vt:lpstr>
      <vt:lpstr>Multigrid Method for Linear Problems</vt:lpstr>
      <vt:lpstr>PDE-MgNet: for Solving PDEs</vt:lpstr>
      <vt:lpstr>Meta-MgNet</vt:lpstr>
      <vt:lpstr>Meta-MgNet</vt:lpstr>
      <vt:lpstr>Experiments</vt:lpstr>
      <vt:lpstr>A Meta-Learning Approach for Parametrized PDEs: Meta-Auto-Decoder (MAD)</vt:lpstr>
      <vt:lpstr>Solving Parametric PDEs as Manifold Learning</vt:lpstr>
      <vt:lpstr>The Reducibility Problem</vt:lpstr>
      <vt:lpstr>The Reducibility Problem</vt:lpstr>
      <vt:lpstr>Meta Auto-Decoder (MAD)</vt:lpstr>
      <vt:lpstr>An Illustration on MAD</vt:lpstr>
      <vt:lpstr>Some Numerical Results</vt:lpstr>
      <vt:lpstr>Current Limitations of MAD</vt:lpstr>
      <vt:lpstr>The Potential of Direct Mappings</vt:lpstr>
      <vt:lpstr>Direct Mapping by Large-Scale Deep Learning Models</vt:lpstr>
      <vt:lpstr>Accelerating Fluid Simulation for Aircraft Design</vt:lpstr>
      <vt:lpstr>Background of the Project</vt:lpstr>
      <vt:lpstr>Methodology</vt:lpstr>
      <vt:lpstr>Results for Different airfoils at AOA=〖3.3〗^∘</vt:lpstr>
      <vt:lpstr>Results for the Same airfoil at Different AOA</vt:lpstr>
      <vt:lpstr>More Experiments </vt:lpstr>
      <vt:lpstr>Extension to 3D Simulations</vt:lpstr>
      <vt:lpstr>Methodology for 3D Simulation</vt:lpstr>
      <vt:lpstr>Conclusions and Future Directions</vt:lpstr>
      <vt:lpstr>Thanks for Your Attention!  My Webpage: http://bicmr.pku.edu.cn/~dongbin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图像复原：过去、现在和展望</dc:title>
  <dc:creator>董彬</dc:creator>
  <cp:lastModifiedBy>Bin Dong</cp:lastModifiedBy>
  <cp:revision>1622</cp:revision>
  <dcterms:created xsi:type="dcterms:W3CDTF">2006-08-16T00:00:00Z</dcterms:created>
  <dcterms:modified xsi:type="dcterms:W3CDTF">2023-12-14T08:46:57Z</dcterms:modified>
</cp:coreProperties>
</file>