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6.xml" ContentType="application/vnd.openxmlformats-officedocument.presentationml.notesSlide+xml"/>
  <Override PartName="/ppt/diagrams/data19.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20.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1.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2.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3.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4.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11.xml" ContentType="application/vnd.openxmlformats-officedocument.drawingml.diagramData+xml"/>
  <Override PartName="/ppt/diagrams/data18.xml" ContentType="application/vnd.openxmlformats-officedocument.drawingml.diagramData+xml"/>
  <Override PartName="/ppt/diagrams/data25.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Lst>
  <p:notesMasterIdLst>
    <p:notesMasterId r:id="rId72"/>
  </p:notesMasterIdLst>
  <p:handoutMasterIdLst>
    <p:handoutMasterId r:id="rId73"/>
  </p:handoutMasterIdLst>
  <p:sldIdLst>
    <p:sldId id="256" r:id="rId2"/>
    <p:sldId id="258" r:id="rId3"/>
    <p:sldId id="260" r:id="rId4"/>
    <p:sldId id="263" r:id="rId5"/>
    <p:sldId id="308" r:id="rId6"/>
    <p:sldId id="307" r:id="rId7"/>
    <p:sldId id="309" r:id="rId8"/>
    <p:sldId id="265" r:id="rId9"/>
    <p:sldId id="266" r:id="rId10"/>
    <p:sldId id="271" r:id="rId11"/>
    <p:sldId id="372" r:id="rId12"/>
    <p:sldId id="933" r:id="rId13"/>
    <p:sldId id="935" r:id="rId14"/>
    <p:sldId id="374" r:id="rId15"/>
    <p:sldId id="919" r:id="rId16"/>
    <p:sldId id="920" r:id="rId17"/>
    <p:sldId id="268" r:id="rId18"/>
    <p:sldId id="921" r:id="rId19"/>
    <p:sldId id="924" r:id="rId20"/>
    <p:sldId id="316" r:id="rId21"/>
    <p:sldId id="350" r:id="rId22"/>
    <p:sldId id="295" r:id="rId23"/>
    <p:sldId id="349" r:id="rId24"/>
    <p:sldId id="351" r:id="rId25"/>
    <p:sldId id="317" r:id="rId26"/>
    <p:sldId id="297" r:id="rId27"/>
    <p:sldId id="336" r:id="rId28"/>
    <p:sldId id="296" r:id="rId29"/>
    <p:sldId id="334" r:id="rId30"/>
    <p:sldId id="299" r:id="rId31"/>
    <p:sldId id="300" r:id="rId32"/>
    <p:sldId id="301" r:id="rId33"/>
    <p:sldId id="318" r:id="rId34"/>
    <p:sldId id="335" r:id="rId35"/>
    <p:sldId id="337" r:id="rId36"/>
    <p:sldId id="302" r:id="rId37"/>
    <p:sldId id="339" r:id="rId38"/>
    <p:sldId id="338" r:id="rId39"/>
    <p:sldId id="303" r:id="rId40"/>
    <p:sldId id="340" r:id="rId41"/>
    <p:sldId id="341" r:id="rId42"/>
    <p:sldId id="342" r:id="rId43"/>
    <p:sldId id="928" r:id="rId44"/>
    <p:sldId id="927" r:id="rId45"/>
    <p:sldId id="304" r:id="rId46"/>
    <p:sldId id="356" r:id="rId47"/>
    <p:sldId id="269" r:id="rId48"/>
    <p:sldId id="932" r:id="rId49"/>
    <p:sldId id="305" r:id="rId50"/>
    <p:sldId id="344" r:id="rId51"/>
    <p:sldId id="347" r:id="rId52"/>
    <p:sldId id="944" r:id="rId53"/>
    <p:sldId id="945" r:id="rId54"/>
    <p:sldId id="345" r:id="rId55"/>
    <p:sldId id="371" r:id="rId56"/>
    <p:sldId id="931" r:id="rId57"/>
    <p:sldId id="370" r:id="rId58"/>
    <p:sldId id="359" r:id="rId59"/>
    <p:sldId id="362" r:id="rId60"/>
    <p:sldId id="940" r:id="rId61"/>
    <p:sldId id="941" r:id="rId62"/>
    <p:sldId id="936" r:id="rId63"/>
    <p:sldId id="942" r:id="rId64"/>
    <p:sldId id="925" r:id="rId65"/>
    <p:sldId id="363" r:id="rId66"/>
    <p:sldId id="943" r:id="rId67"/>
    <p:sldId id="365" r:id="rId68"/>
    <p:sldId id="270" r:id="rId69"/>
    <p:sldId id="275" r:id="rId70"/>
    <p:sldId id="262" r:id="rId7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6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E62291-8AC3-41E8-9164-11A8D11BBD3D}">
  <a:tblStyle styleId="{58E62291-8AC3-41E8-9164-11A8D11BBD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32" autoAdjust="0"/>
  </p:normalViewPr>
  <p:slideViewPr>
    <p:cSldViewPr snapToGrid="0">
      <p:cViewPr varScale="1">
        <p:scale>
          <a:sx n="134" d="100"/>
          <a:sy n="134" d="100"/>
        </p:scale>
        <p:origin x="189"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1.xml.rels><?xml version="1.0" encoding="UTF-8" standalone="yes"?>
<Relationships xmlns="http://schemas.openxmlformats.org/package/2006/relationships"><Relationship Id="rId1" Type="http://schemas.openxmlformats.org/officeDocument/2006/relationships/image" Target="../media/image480.png"/></Relationships>
</file>

<file path=ppt/diagrams/_rels/data18.xml.rels><?xml version="1.0" encoding="UTF-8" standalone="yes"?>
<Relationships xmlns="http://schemas.openxmlformats.org/package/2006/relationships"><Relationship Id="rId1" Type="http://schemas.openxmlformats.org/officeDocument/2006/relationships/image" Target="../media/image490.png"/></Relationships>
</file>

<file path=ppt/diagrams/_rels/data25.xml.rels><?xml version="1.0" encoding="UTF-8" standalone="yes"?>
<Relationships xmlns="http://schemas.openxmlformats.org/package/2006/relationships"><Relationship Id="rId1" Type="http://schemas.openxmlformats.org/officeDocument/2006/relationships/image" Target="../media/image4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a:t>
              </a:r>
              <a14:m>
                <m:oMath xmlns:m="http://schemas.openxmlformats.org/officeDocument/2006/math">
                  <m:sSub>
                    <m:sSubPr>
                      <m:ctrlPr>
                        <a:rPr lang="en-US" altLang="zh-CN" b="0" i="1" dirty="0" smtClean="0">
                          <a:solidFill>
                            <a:sysClr val="window" lastClr="FFFFFF"/>
                          </a:solidFill>
                          <a:latin typeface="Cambria Math" panose="02040503050406030204" pitchFamily="18" charset="0"/>
                          <a:ea typeface="宋体" panose="02010600030101010101" pitchFamily="2" charset="-122"/>
                          <a:cs typeface="+mn-cs"/>
                        </a:rPr>
                      </m:ctrlPr>
                    </m:sSubPr>
                    <m:e>
                      <m:r>
                        <m:rPr>
                          <m:sty m:val="p"/>
                        </m:rPr>
                        <a:rPr lang="en-US" altLang="zh-CN" i="0" dirty="0" smtClean="0">
                          <a:solidFill>
                            <a:sysClr val="window" lastClr="FFFFFF"/>
                          </a:solidFill>
                          <a:latin typeface="Cambria Math" panose="02040503050406030204" pitchFamily="18" charset="0"/>
                          <a:ea typeface="宋体" panose="02010600030101010101" pitchFamily="2" charset="-122"/>
                          <a:cs typeface="+mn-cs"/>
                        </a:rPr>
                        <m:t>M</m:t>
                      </m:r>
                    </m:e>
                    <m:sub>
                      <m:r>
                        <a:rPr lang="en-US" altLang="zh-CN" i="1" dirty="0" smtClean="0">
                          <a:solidFill>
                            <a:sysClr val="window" lastClr="FFFFFF"/>
                          </a:solidFill>
                          <a:latin typeface="Cambria Math" panose="02040503050406030204" pitchFamily="18" charset="0"/>
                          <a:ea typeface="宋体" panose="02010600030101010101" pitchFamily="2" charset="-122"/>
                          <a:cs typeface="+mn-cs"/>
                        </a:rPr>
                        <m:t>1</m:t>
                      </m:r>
                    </m:sub>
                  </m:sSub>
                </m:oMath>
              </a14:m>
              <a:endParaRPr lang="zh-CN" altLang="en-US" dirty="0">
                <a:solidFill>
                  <a:sysClr val="window" lastClr="FFFFFF"/>
                </a:solidFill>
                <a:latin typeface="Century Schoolbook"/>
                <a:ea typeface="宋体" panose="02010600030101010101" pitchFamily="2" charset="-122"/>
                <a:cs typeface="+mn-cs"/>
              </a:endParaRPr>
            </a:p>
          </dgm:t>
        </dgm:pt>
      </mc:Choice>
      <mc:Fallback xmlns="">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a:t>
              </a:r>
              <a:r>
                <a:rPr lang="en-US" altLang="zh-CN" i="0" dirty="0">
                  <a:solidFill>
                    <a:sysClr val="window" lastClr="FFFFFF"/>
                  </a:solidFill>
                  <a:latin typeface="Cambria Math" panose="02040503050406030204" pitchFamily="18" charset="0"/>
                  <a:ea typeface="宋体" panose="02010600030101010101" pitchFamily="2" charset="-122"/>
                  <a:cs typeface="+mn-cs"/>
                </a:rPr>
                <a:t>M</a:t>
              </a:r>
              <a:r>
                <a:rPr lang="en-US" altLang="zh-CN" b="0" i="0" dirty="0">
                  <a:solidFill>
                    <a:sysClr val="window" lastClr="FFFFFF"/>
                  </a:solidFill>
                  <a:latin typeface="Cambria Math" panose="02040503050406030204" pitchFamily="18" charset="0"/>
                  <a:ea typeface="宋体" panose="02010600030101010101" pitchFamily="2" charset="-122"/>
                  <a:cs typeface="+mn-cs"/>
                </a:rPr>
                <a:t>_</a:t>
              </a:r>
              <a:r>
                <a:rPr lang="en-US" altLang="zh-CN" i="0" dirty="0">
                  <a:solidFill>
                    <a:sysClr val="window" lastClr="FFFFFF"/>
                  </a:solidFill>
                  <a:latin typeface="Cambria Math" panose="02040503050406030204" pitchFamily="18" charset="0"/>
                  <a:ea typeface="宋体" panose="02010600030101010101" pitchFamily="2" charset="-122"/>
                  <a:cs typeface="+mn-cs"/>
                </a:rPr>
                <a:t>1</a:t>
              </a:r>
              <a:endParaRPr lang="zh-CN" altLang="en-US" dirty="0">
                <a:solidFill>
                  <a:sysClr val="window" lastClr="FFFFFF"/>
                </a:solidFill>
                <a:latin typeface="Century Schoolbook"/>
                <a:ea typeface="宋体" panose="02010600030101010101" pitchFamily="2" charset="-122"/>
                <a:cs typeface="+mn-cs"/>
              </a:endParaRPr>
            </a:p>
          </dgm:t>
        </dgm:pt>
      </mc:Fallback>
    </mc:AlternateConten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573" custLinFactNeighborY="-7823"/>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blipFill>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r>
            <a:rPr lang="zh-CN" altLang="en-US">
              <a:noFill/>
            </a:rPr>
            <a:t> </a:t>
          </a: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573" custLinFactNeighborY="-7823"/>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ICI-M1</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ICI-M2</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ICI-M3</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ICI-M4</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ICI-M5</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a:t>
              </a:r>
              <a14:m>
                <m:oMath xmlns:m="http://schemas.openxmlformats.org/officeDocument/2006/math">
                  <m:sSub>
                    <m:sSubPr>
                      <m:ctrlPr>
                        <a:rPr lang="en-US" altLang="zh-CN" b="0" i="1" dirty="0" smtClean="0">
                          <a:solidFill>
                            <a:sysClr val="window" lastClr="FFFFFF"/>
                          </a:solidFill>
                          <a:latin typeface="Cambria Math" panose="02040503050406030204" pitchFamily="18" charset="0"/>
                          <a:ea typeface="宋体" panose="02010600030101010101" pitchFamily="2" charset="-122"/>
                          <a:cs typeface="+mn-cs"/>
                        </a:rPr>
                      </m:ctrlPr>
                    </m:sSubPr>
                    <m:e>
                      <m:r>
                        <m:rPr>
                          <m:sty m:val="p"/>
                        </m:rPr>
                        <a:rPr lang="en-US" altLang="zh-CN" i="1" dirty="0" smtClean="0">
                          <a:solidFill>
                            <a:sysClr val="window" lastClr="FFFFFF"/>
                          </a:solidFill>
                          <a:latin typeface="Cambria Math" panose="02040503050406030204" pitchFamily="18" charset="0"/>
                          <a:ea typeface="宋体" panose="02010600030101010101" pitchFamily="2" charset="-122"/>
                          <a:cs typeface="+mn-cs"/>
                        </a:rPr>
                        <m:t>M</m:t>
                      </m:r>
                    </m:e>
                    <m:sub>
                      <m:r>
                        <a:rPr lang="en-US" altLang="zh-CN" b="0" i="1" smtClean="0">
                          <a:solidFill>
                            <a:sysClr val="window" lastClr="FFFFFF"/>
                          </a:solidFill>
                          <a:latin typeface="Cambria Math" panose="02040503050406030204" pitchFamily="18" charset="0"/>
                          <a:ea typeface="宋体" panose="02010600030101010101" pitchFamily="2" charset="-122"/>
                          <a:cs typeface="+mn-cs"/>
                        </a:rPr>
                        <m:t>𝑛</m:t>
                      </m:r>
                    </m:sub>
                  </m:sSub>
                </m:oMath>
              </a14:m>
              <a:endParaRPr lang="zh-CN" altLang="en-US" dirty="0">
                <a:solidFill>
                  <a:sysClr val="window" lastClr="FFFFFF"/>
                </a:solidFill>
                <a:latin typeface="Century Schoolbook"/>
                <a:ea typeface="宋体" panose="02010600030101010101" pitchFamily="2" charset="-122"/>
                <a:cs typeface="+mn-cs"/>
              </a:endParaRPr>
            </a:p>
          </dgm:t>
        </dgm:pt>
      </mc:Choice>
      <mc:Fallback xmlns="">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a:t>
              </a:r>
              <a:r>
                <a:rPr lang="en-US" altLang="zh-CN" i="0" dirty="0">
                  <a:solidFill>
                    <a:sysClr val="window" lastClr="FFFFFF"/>
                  </a:solidFill>
                  <a:latin typeface="Cambria Math" panose="02040503050406030204" pitchFamily="18" charset="0"/>
                  <a:ea typeface="宋体" panose="02010600030101010101" pitchFamily="2" charset="-122"/>
                  <a:cs typeface="+mn-cs"/>
                </a:rPr>
                <a:t>M</a:t>
              </a:r>
              <a:r>
                <a:rPr lang="en-US" altLang="zh-CN" b="0" i="0" dirty="0">
                  <a:solidFill>
                    <a:sysClr val="window" lastClr="FFFFFF"/>
                  </a:solidFill>
                  <a:latin typeface="Cambria Math" panose="02040503050406030204" pitchFamily="18" charset="0"/>
                  <a:ea typeface="宋体" panose="02010600030101010101" pitchFamily="2" charset="-122"/>
                  <a:cs typeface="+mn-cs"/>
                </a:rPr>
                <a:t>_</a:t>
              </a:r>
              <a:r>
                <a:rPr lang="en-US" altLang="zh-CN" b="0" i="0">
                  <a:solidFill>
                    <a:sysClr val="window" lastClr="FFFFFF"/>
                  </a:solidFill>
                  <a:latin typeface="Cambria Math" panose="02040503050406030204" pitchFamily="18" charset="0"/>
                  <a:ea typeface="宋体" panose="02010600030101010101" pitchFamily="2" charset="-122"/>
                  <a:cs typeface="+mn-cs"/>
                </a:rPr>
                <a:t>𝑛</a:t>
              </a:r>
              <a:endParaRPr lang="zh-CN" altLang="en-US" dirty="0">
                <a:solidFill>
                  <a:sysClr val="window" lastClr="FFFFFF"/>
                </a:solidFill>
                <a:latin typeface="Century Schoolbook"/>
                <a:ea typeface="宋体" panose="02010600030101010101" pitchFamily="2" charset="-122"/>
                <a:cs typeface="+mn-cs"/>
              </a:endParaRPr>
            </a:p>
          </dgm:t>
        </dgm:pt>
      </mc:Fallback>
    </mc:AlternateConten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blipFill>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r>
            <a:rPr lang="zh-CN" altLang="en-US">
              <a:noFill/>
            </a:rPr>
            <a:t> </a:t>
          </a: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ICI-M1</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ICI-M2</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ICI-M3</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ICI-M4</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ICI-M5</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a:t>
              </a:r>
              <a14:m>
                <m:oMath xmlns:m="http://schemas.openxmlformats.org/officeDocument/2006/math">
                  <m:sSub>
                    <m:sSubPr>
                      <m:ctrlPr>
                        <a:rPr lang="en-US" altLang="zh-CN" b="0" i="1" dirty="0" smtClean="0">
                          <a:solidFill>
                            <a:sysClr val="window" lastClr="FFFFFF"/>
                          </a:solidFill>
                          <a:latin typeface="Cambria Math" panose="02040503050406030204" pitchFamily="18" charset="0"/>
                          <a:ea typeface="宋体" panose="02010600030101010101" pitchFamily="2" charset="-122"/>
                          <a:cs typeface="+mn-cs"/>
                        </a:rPr>
                      </m:ctrlPr>
                    </m:sSubPr>
                    <m:e>
                      <m:r>
                        <m:rPr>
                          <m:sty m:val="p"/>
                        </m:rPr>
                        <a:rPr lang="en-US" altLang="zh-CN" i="1" dirty="0" smtClean="0">
                          <a:solidFill>
                            <a:sysClr val="window" lastClr="FFFFFF"/>
                          </a:solidFill>
                          <a:latin typeface="Cambria Math" panose="02040503050406030204" pitchFamily="18" charset="0"/>
                          <a:ea typeface="宋体" panose="02010600030101010101" pitchFamily="2" charset="-122"/>
                          <a:cs typeface="+mn-cs"/>
                        </a:rPr>
                        <m:t>M</m:t>
                      </m:r>
                    </m:e>
                    <m:sub>
                      <m:r>
                        <a:rPr lang="en-US" altLang="zh-CN" b="0" i="1" smtClean="0">
                          <a:solidFill>
                            <a:sysClr val="window" lastClr="FFFFFF"/>
                          </a:solidFill>
                          <a:latin typeface="Cambria Math" panose="02040503050406030204" pitchFamily="18" charset="0"/>
                          <a:ea typeface="宋体" panose="02010600030101010101" pitchFamily="2" charset="-122"/>
                          <a:cs typeface="+mn-cs"/>
                        </a:rPr>
                        <m:t>𝑛</m:t>
                      </m:r>
                    </m:sub>
                  </m:sSub>
                </m:oMath>
              </a14:m>
              <a:endParaRPr lang="zh-CN" altLang="en-US" dirty="0">
                <a:solidFill>
                  <a:sysClr val="window" lastClr="FFFFFF"/>
                </a:solidFill>
                <a:latin typeface="Century Schoolbook"/>
                <a:ea typeface="宋体" panose="02010600030101010101" pitchFamily="2" charset="-122"/>
                <a:cs typeface="+mn-cs"/>
              </a:endParaRPr>
            </a:p>
          </dgm:t>
        </dgm:pt>
      </mc:Choice>
      <mc:Fallback xmlns="">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ICI-</a:t>
              </a:r>
              <a:r>
                <a:rPr lang="en-US" altLang="zh-CN" i="0" dirty="0">
                  <a:solidFill>
                    <a:sysClr val="window" lastClr="FFFFFF"/>
                  </a:solidFill>
                  <a:latin typeface="Cambria Math" panose="02040503050406030204" pitchFamily="18" charset="0"/>
                  <a:ea typeface="宋体" panose="02010600030101010101" pitchFamily="2" charset="-122"/>
                  <a:cs typeface="+mn-cs"/>
                </a:rPr>
                <a:t>M</a:t>
              </a:r>
              <a:r>
                <a:rPr lang="en-US" altLang="zh-CN" b="0" i="0" dirty="0">
                  <a:solidFill>
                    <a:sysClr val="window" lastClr="FFFFFF"/>
                  </a:solidFill>
                  <a:latin typeface="Cambria Math" panose="02040503050406030204" pitchFamily="18" charset="0"/>
                  <a:ea typeface="宋体" panose="02010600030101010101" pitchFamily="2" charset="-122"/>
                  <a:cs typeface="+mn-cs"/>
                </a:rPr>
                <a:t>_</a:t>
              </a:r>
              <a:r>
                <a:rPr lang="en-US" altLang="zh-CN" b="0" i="0">
                  <a:solidFill>
                    <a:sysClr val="window" lastClr="FFFFFF"/>
                  </a:solidFill>
                  <a:latin typeface="Cambria Math" panose="02040503050406030204" pitchFamily="18" charset="0"/>
                  <a:ea typeface="宋体" panose="02010600030101010101" pitchFamily="2" charset="-122"/>
                  <a:cs typeface="+mn-cs"/>
                </a:rPr>
                <a:t>𝑛</a:t>
              </a:r>
              <a:endParaRPr lang="zh-CN" altLang="en-US" dirty="0">
                <a:solidFill>
                  <a:sysClr val="window" lastClr="FFFFFF"/>
                </a:solidFill>
                <a:latin typeface="Century Schoolbook"/>
                <a:ea typeface="宋体" panose="02010600030101010101" pitchFamily="2" charset="-122"/>
                <a:cs typeface="+mn-cs"/>
              </a:endParaRPr>
            </a:p>
          </dgm:t>
        </dgm:pt>
      </mc:Fallback>
    </mc:AlternateConten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blipFill>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r>
            <a:rPr lang="zh-CN" altLang="en-US">
              <a:noFill/>
            </a:rPr>
            <a:t> </a:t>
          </a: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1">
        <dgm:presLayoutVars>
          <dgm:bulletEnabled val="1"/>
        </dgm:presLayoutVars>
      </dgm:prSet>
      <dgm:spPr/>
    </dgm:pt>
  </dgm:ptLst>
  <dgm:cxnLst>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59A861-4227-432C-93A3-B36DA223A2E3}" type="doc">
      <dgm:prSet loTypeId="urn:microsoft.com/office/officeart/2005/8/layout/hProcess9" loCatId="process" qsTypeId="urn:microsoft.com/office/officeart/2005/8/quickstyle/simple1" qsCatId="simple" csTypeId="urn:microsoft.com/office/officeart/2005/8/colors/accent1_2" csCatId="accent1" phldr="1"/>
      <dgm:spPr/>
    </dgm:pt>
    <dgm:pt modelId="{8D21A403-D835-4D6D-8454-0C34E18D416D}">
      <dgm:prSet phldrT="[Text]"/>
      <dgm:spPr>
        <a:xfrm>
          <a:off x="6466"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Sensing</a:t>
          </a:r>
          <a:endParaRPr lang="zh-CN" altLang="en-US" dirty="0">
            <a:solidFill>
              <a:sysClr val="window" lastClr="FFFFFF"/>
            </a:solidFill>
            <a:latin typeface="Century Schoolbook"/>
            <a:ea typeface="宋体" panose="02010600030101010101" pitchFamily="2" charset="-122"/>
            <a:cs typeface="+mn-cs"/>
          </a:endParaRPr>
        </a:p>
      </dgm:t>
    </dgm:pt>
    <dgm:pt modelId="{4404A9E3-DE4C-41B8-9135-FE03CF0C7E95}" type="parTrans" cxnId="{EBF28A98-89B7-4193-B96E-9C541B5C42BB}">
      <dgm:prSet/>
      <dgm:spPr/>
      <dgm:t>
        <a:bodyPr/>
        <a:lstStyle/>
        <a:p>
          <a:endParaRPr lang="zh-CN" altLang="en-US"/>
        </a:p>
      </dgm:t>
    </dgm:pt>
    <dgm:pt modelId="{CC47D3E1-B273-490E-B5AA-FDC11BB5C357}" type="sibTrans" cxnId="{EBF28A98-89B7-4193-B96E-9C541B5C42BB}">
      <dgm:prSet/>
      <dgm:spPr/>
      <dgm:t>
        <a:bodyPr/>
        <a:lstStyle/>
        <a:p>
          <a:endParaRPr lang="zh-CN" altLang="en-US"/>
        </a:p>
      </dgm:t>
    </dgm:pt>
    <dgm:pt modelId="{DAE1945C-DA68-464E-851D-B29F1AF50ECB}">
      <dgm:prSet phldrT="[Text]"/>
      <dgm:spPr>
        <a:xfrm>
          <a:off x="4075710"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Analysis</a:t>
          </a:r>
          <a:endParaRPr lang="zh-CN" altLang="en-US" dirty="0">
            <a:solidFill>
              <a:sysClr val="window" lastClr="FFFFFF"/>
            </a:solidFill>
            <a:latin typeface="Century Schoolbook"/>
            <a:ea typeface="宋体" panose="02010600030101010101" pitchFamily="2" charset="-122"/>
            <a:cs typeface="+mn-cs"/>
          </a:endParaRPr>
        </a:p>
      </dgm:t>
    </dgm:pt>
    <dgm:pt modelId="{945F7025-46C4-4F87-81CD-01D2AA94C102}" type="parTrans" cxnId="{CF503128-B8D8-4F89-9DCC-A18ECE34AA93}">
      <dgm:prSet/>
      <dgm:spPr/>
      <dgm:t>
        <a:bodyPr/>
        <a:lstStyle/>
        <a:p>
          <a:endParaRPr lang="zh-CN" altLang="en-US"/>
        </a:p>
      </dgm:t>
    </dgm:pt>
    <dgm:pt modelId="{69368792-D76A-49ED-B6BC-C212FCA3A9D8}" type="sibTrans" cxnId="{CF503128-B8D8-4F89-9DCC-A18ECE34AA93}">
      <dgm:prSet/>
      <dgm:spPr/>
      <dgm:t>
        <a:bodyPr/>
        <a:lstStyle/>
        <a:p>
          <a:endParaRPr lang="zh-CN" altLang="en-US"/>
        </a:p>
      </dgm:t>
    </dgm:pt>
    <dgm:pt modelId="{B7D3E74D-220D-4589-A6AC-FCE8C8F6AF1C}">
      <dgm:prSet phldrT="[Text]"/>
      <dgm:spPr>
        <a:xfrm>
          <a:off x="2041088" y="625149"/>
          <a:ext cx="1937623" cy="833532"/>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gm:spPr>
      <dgm:t>
        <a:bodyPr/>
        <a:lstStyle/>
        <a:p>
          <a:pPr>
            <a:buNone/>
          </a:pPr>
          <a:r>
            <a:rPr lang="en-US" altLang="zh-CN" dirty="0">
              <a:solidFill>
                <a:sysClr val="window" lastClr="FFFFFF"/>
              </a:solidFill>
              <a:latin typeface="Century Schoolbook"/>
              <a:ea typeface="宋体" panose="02010600030101010101" pitchFamily="2" charset="-122"/>
              <a:cs typeface="+mn-cs"/>
            </a:rPr>
            <a:t>Reconstruction</a:t>
          </a:r>
          <a:endParaRPr lang="zh-CN" altLang="en-US" dirty="0">
            <a:solidFill>
              <a:sysClr val="window" lastClr="FFFFFF"/>
            </a:solidFill>
            <a:latin typeface="Century Schoolbook"/>
            <a:ea typeface="宋体" panose="02010600030101010101" pitchFamily="2" charset="-122"/>
            <a:cs typeface="+mn-cs"/>
          </a:endParaRPr>
        </a:p>
      </dgm:t>
    </dgm:pt>
    <dgm:pt modelId="{C5735BD9-F1F2-4E54-AB24-1A05EE43CF28}" type="parTrans" cxnId="{1C5E30E1-E088-488C-9761-15B3529FA3A9}">
      <dgm:prSet/>
      <dgm:spPr/>
      <dgm:t>
        <a:bodyPr/>
        <a:lstStyle/>
        <a:p>
          <a:endParaRPr lang="zh-CN" altLang="en-US"/>
        </a:p>
      </dgm:t>
    </dgm:pt>
    <dgm:pt modelId="{8222F9D1-4E00-4E04-9FAC-7872492B7493}" type="sibTrans" cxnId="{1C5E30E1-E088-488C-9761-15B3529FA3A9}">
      <dgm:prSet/>
      <dgm:spPr/>
      <dgm:t>
        <a:bodyPr/>
        <a:lstStyle/>
        <a:p>
          <a:endParaRPr lang="zh-CN" altLang="en-US"/>
        </a:p>
      </dgm:t>
    </dgm:pt>
    <dgm:pt modelId="{85DACA32-7974-4170-8955-D9CA57FB57FD}" type="pres">
      <dgm:prSet presAssocID="{0059A861-4227-432C-93A3-B36DA223A2E3}" presName="CompostProcess" presStyleCnt="0">
        <dgm:presLayoutVars>
          <dgm:dir/>
          <dgm:resizeHandles val="exact"/>
        </dgm:presLayoutVars>
      </dgm:prSet>
      <dgm:spPr/>
    </dgm:pt>
    <dgm:pt modelId="{327550F1-77A3-4FA6-8BA5-C502A1C87D87}" type="pres">
      <dgm:prSet presAssocID="{0059A861-4227-432C-93A3-B36DA223A2E3}" presName="arrow" presStyleLbl="bgShp" presStyleIdx="0" presStyleCnt="1" custLinFactNeighborX="1471" custLinFactNeighborY="2388"/>
      <dgm:spPr>
        <a:xfrm>
          <a:off x="526753" y="0"/>
          <a:ext cx="5116830" cy="2083831"/>
        </a:xfrm>
        <a:prstGeom prst="rightArrow">
          <a:avLst/>
        </a:prstGeom>
        <a:solidFill>
          <a:srgbClr val="00B0F0">
            <a:alpha val="30000"/>
          </a:srgbClr>
        </a:solidFill>
        <a:ln>
          <a:noFill/>
        </a:ln>
        <a:effectLst>
          <a:outerShdw blurRad="50800" dist="38100" dir="2700000" algn="tl" rotWithShape="0">
            <a:prstClr val="black">
              <a:alpha val="40000"/>
            </a:prstClr>
          </a:outerShdw>
        </a:effectLst>
      </dgm:spPr>
    </dgm:pt>
    <dgm:pt modelId="{027EFCAF-2576-430B-9240-9BF30A609909}" type="pres">
      <dgm:prSet presAssocID="{0059A861-4227-432C-93A3-B36DA223A2E3}" presName="linearProcess" presStyleCnt="0"/>
      <dgm:spPr/>
    </dgm:pt>
    <dgm:pt modelId="{EFA9AFF7-04BC-42FE-A906-D2A43FA97FB5}" type="pres">
      <dgm:prSet presAssocID="{8D21A403-D835-4D6D-8454-0C34E18D416D}" presName="textNode" presStyleLbl="node1" presStyleIdx="0" presStyleCnt="3">
        <dgm:presLayoutVars>
          <dgm:bulletEnabled val="1"/>
        </dgm:presLayoutVars>
      </dgm:prSet>
      <dgm:spPr/>
    </dgm:pt>
    <dgm:pt modelId="{2C58A093-B023-49DB-B67A-0E776AE76394}" type="pres">
      <dgm:prSet presAssocID="{CC47D3E1-B273-490E-B5AA-FDC11BB5C357}" presName="sibTrans" presStyleCnt="0"/>
      <dgm:spPr/>
    </dgm:pt>
    <dgm:pt modelId="{00E329DD-9013-4D99-A1CE-1DDF740E9D94}" type="pres">
      <dgm:prSet presAssocID="{B7D3E74D-220D-4589-A6AC-FCE8C8F6AF1C}" presName="textNode" presStyleLbl="node1" presStyleIdx="1" presStyleCnt="3">
        <dgm:presLayoutVars>
          <dgm:bulletEnabled val="1"/>
        </dgm:presLayoutVars>
      </dgm:prSet>
      <dgm:spPr/>
    </dgm:pt>
    <dgm:pt modelId="{9C315A97-CFD0-47F9-8B8E-9F6F8D9FF892}" type="pres">
      <dgm:prSet presAssocID="{8222F9D1-4E00-4E04-9FAC-7872492B7493}" presName="sibTrans" presStyleCnt="0"/>
      <dgm:spPr/>
    </dgm:pt>
    <dgm:pt modelId="{37AD623E-91C4-4B80-AC55-1338E58B9133}" type="pres">
      <dgm:prSet presAssocID="{DAE1945C-DA68-464E-851D-B29F1AF50ECB}" presName="textNode" presStyleLbl="node1" presStyleIdx="2" presStyleCnt="3">
        <dgm:presLayoutVars>
          <dgm:bulletEnabled val="1"/>
        </dgm:presLayoutVars>
      </dgm:prSet>
      <dgm:spPr/>
    </dgm:pt>
  </dgm:ptLst>
  <dgm:cxnLst>
    <dgm:cxn modelId="{CF503128-B8D8-4F89-9DCC-A18ECE34AA93}" srcId="{0059A861-4227-432C-93A3-B36DA223A2E3}" destId="{DAE1945C-DA68-464E-851D-B29F1AF50ECB}" srcOrd="2" destOrd="0" parTransId="{945F7025-46C4-4F87-81CD-01D2AA94C102}" sibTransId="{69368792-D76A-49ED-B6BC-C212FCA3A9D8}"/>
    <dgm:cxn modelId="{1C184832-7343-47A2-8A40-A644827B482A}" type="presOf" srcId="{B7D3E74D-220D-4589-A6AC-FCE8C8F6AF1C}" destId="{00E329DD-9013-4D99-A1CE-1DDF740E9D94}" srcOrd="0" destOrd="0" presId="urn:microsoft.com/office/officeart/2005/8/layout/hProcess9"/>
    <dgm:cxn modelId="{8102FF64-5C7A-4775-AA4D-A4AD5CF72713}" type="presOf" srcId="{DAE1945C-DA68-464E-851D-B29F1AF50ECB}" destId="{37AD623E-91C4-4B80-AC55-1338E58B9133}" srcOrd="0" destOrd="0" presId="urn:microsoft.com/office/officeart/2005/8/layout/hProcess9"/>
    <dgm:cxn modelId="{0EBDD366-14E0-48CF-BAD8-1F44BC422227}" type="presOf" srcId="{0059A861-4227-432C-93A3-B36DA223A2E3}" destId="{85DACA32-7974-4170-8955-D9CA57FB57FD}" srcOrd="0" destOrd="0" presId="urn:microsoft.com/office/officeart/2005/8/layout/hProcess9"/>
    <dgm:cxn modelId="{1B421B4C-8873-49CF-8957-0990649A4236}" type="presOf" srcId="{8D21A403-D835-4D6D-8454-0C34E18D416D}" destId="{EFA9AFF7-04BC-42FE-A906-D2A43FA97FB5}" srcOrd="0" destOrd="0" presId="urn:microsoft.com/office/officeart/2005/8/layout/hProcess9"/>
    <dgm:cxn modelId="{EBF28A98-89B7-4193-B96E-9C541B5C42BB}" srcId="{0059A861-4227-432C-93A3-B36DA223A2E3}" destId="{8D21A403-D835-4D6D-8454-0C34E18D416D}" srcOrd="0" destOrd="0" parTransId="{4404A9E3-DE4C-41B8-9135-FE03CF0C7E95}" sibTransId="{CC47D3E1-B273-490E-B5AA-FDC11BB5C357}"/>
    <dgm:cxn modelId="{1C5E30E1-E088-488C-9761-15B3529FA3A9}" srcId="{0059A861-4227-432C-93A3-B36DA223A2E3}" destId="{B7D3E74D-220D-4589-A6AC-FCE8C8F6AF1C}" srcOrd="1" destOrd="0" parTransId="{C5735BD9-F1F2-4E54-AB24-1A05EE43CF28}" sibTransId="{8222F9D1-4E00-4E04-9FAC-7872492B7493}"/>
    <dgm:cxn modelId="{50203638-3932-44BA-A055-93D9F92BAF2D}" type="presParOf" srcId="{85DACA32-7974-4170-8955-D9CA57FB57FD}" destId="{327550F1-77A3-4FA6-8BA5-C502A1C87D87}" srcOrd="0" destOrd="0" presId="urn:microsoft.com/office/officeart/2005/8/layout/hProcess9"/>
    <dgm:cxn modelId="{F68D6F5E-1D9E-4E93-A31A-9C4E7ED31A3E}" type="presParOf" srcId="{85DACA32-7974-4170-8955-D9CA57FB57FD}" destId="{027EFCAF-2576-430B-9240-9BF30A609909}" srcOrd="1" destOrd="0" presId="urn:microsoft.com/office/officeart/2005/8/layout/hProcess9"/>
    <dgm:cxn modelId="{1F02D6E2-D48B-47FA-B62C-D5146B7B9D64}" type="presParOf" srcId="{027EFCAF-2576-430B-9240-9BF30A609909}" destId="{EFA9AFF7-04BC-42FE-A906-D2A43FA97FB5}" srcOrd="0" destOrd="0" presId="urn:microsoft.com/office/officeart/2005/8/layout/hProcess9"/>
    <dgm:cxn modelId="{B4ACE3C9-B28E-4CF8-B008-35C0D16499E5}" type="presParOf" srcId="{027EFCAF-2576-430B-9240-9BF30A609909}" destId="{2C58A093-B023-49DB-B67A-0E776AE76394}" srcOrd="1" destOrd="0" presId="urn:microsoft.com/office/officeart/2005/8/layout/hProcess9"/>
    <dgm:cxn modelId="{2830F375-5DB4-4770-94D1-9888329060E6}" type="presParOf" srcId="{027EFCAF-2576-430B-9240-9BF30A609909}" destId="{00E329DD-9013-4D99-A1CE-1DDF740E9D94}" srcOrd="2" destOrd="0" presId="urn:microsoft.com/office/officeart/2005/8/layout/hProcess9"/>
    <dgm:cxn modelId="{3820D011-071E-46BB-981C-E3A63E3479F1}" type="presParOf" srcId="{027EFCAF-2576-430B-9240-9BF30A609909}" destId="{9C315A97-CFD0-47F9-8B8E-9F6F8D9FF892}" srcOrd="3" destOrd="0" presId="urn:microsoft.com/office/officeart/2005/8/layout/hProcess9"/>
    <dgm:cxn modelId="{C7C3E587-E607-495C-9D70-4209DFE3D7D3}" type="presParOf" srcId="{027EFCAF-2576-430B-9240-9BF30A609909}" destId="{37AD623E-91C4-4B80-AC55-1338E58B913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07651" y="0"/>
          <a:ext cx="3921031" cy="1349786"/>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14542" y="404935"/>
          <a:ext cx="1383893" cy="53991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solidFill>
                <a:sysClr val="window" lastClr="FFFFFF"/>
              </a:solidFill>
              <a:latin typeface="Century Schoolbook"/>
              <a:ea typeface="宋体" panose="02010600030101010101" pitchFamily="2" charset="-122"/>
              <a:cs typeface="+mn-cs"/>
            </a:rPr>
            <a:t>ICI-</a:t>
          </a:r>
          <a14:m xmlns:a14="http://schemas.microsoft.com/office/drawing/2010/main">
            <m:oMath xmlns:m="http://schemas.openxmlformats.org/officeDocument/2006/math">
              <m:sSub>
                <m:sSubPr>
                  <m:ctrlPr>
                    <a:rPr lang="en-US" altLang="zh-CN" sz="2200" b="0" i="1" kern="1200" dirty="0" smtClean="0">
                      <a:solidFill>
                        <a:sysClr val="window" lastClr="FFFFFF"/>
                      </a:solidFill>
                      <a:latin typeface="Cambria Math" panose="02040503050406030204" pitchFamily="18" charset="0"/>
                      <a:ea typeface="宋体" panose="02010600030101010101" pitchFamily="2" charset="-122"/>
                      <a:cs typeface="+mn-cs"/>
                    </a:rPr>
                  </m:ctrlPr>
                </m:sSubPr>
                <m:e>
                  <m:r>
                    <m:rPr>
                      <m:sty m:val="p"/>
                    </m:rPr>
                    <a:rPr lang="en-US" altLang="zh-CN" sz="2200" i="0" kern="1200" dirty="0" smtClean="0">
                      <a:solidFill>
                        <a:sysClr val="window" lastClr="FFFFFF"/>
                      </a:solidFill>
                      <a:latin typeface="Cambria Math" panose="02040503050406030204" pitchFamily="18" charset="0"/>
                      <a:ea typeface="宋体" panose="02010600030101010101" pitchFamily="2" charset="-122"/>
                      <a:cs typeface="+mn-cs"/>
                    </a:rPr>
                    <m:t>M</m:t>
                  </m:r>
                </m:e>
                <m:sub>
                  <m:r>
                    <a:rPr lang="en-US" altLang="zh-CN" sz="2200" i="1" kern="1200" dirty="0" smtClean="0">
                      <a:solidFill>
                        <a:sysClr val="window" lastClr="FFFFFF"/>
                      </a:solidFill>
                      <a:latin typeface="Cambria Math" panose="02040503050406030204" pitchFamily="18" charset="0"/>
                      <a:ea typeface="宋体" panose="02010600030101010101" pitchFamily="2" charset="-122"/>
                      <a:cs typeface="+mn-cs"/>
                    </a:rPr>
                    <m:t>1</m:t>
                  </m:r>
                </m:sub>
              </m:sSub>
            </m:oMath>
          </a14:m>
          <a:endParaRPr lang="zh-CN" altLang="en-US" sz="2200" kern="1200" dirty="0">
            <a:solidFill>
              <a:sysClr val="window" lastClr="FFFFFF"/>
            </a:solidFill>
            <a:latin typeface="Century Schoolbook"/>
            <a:ea typeface="宋体" panose="02010600030101010101" pitchFamily="2" charset="-122"/>
            <a:cs typeface="+mn-cs"/>
          </a:endParaRPr>
        </a:p>
      </dsp:txBody>
      <dsp:txXfrm>
        <a:off x="1640898" y="431291"/>
        <a:ext cx="1331181" cy="4872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ICI-M1</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ICI-M2</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ICI-M3</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ICI-M4</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ICI-M5</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a:t>
          </a:r>
          <a14:m xmlns:a14="http://schemas.microsoft.com/office/drawing/2010/main">
            <m:oMath xmlns:m="http://schemas.openxmlformats.org/officeDocument/2006/math">
              <m:sSub>
                <m:sSubPr>
                  <m:ctrlPr>
                    <a:rPr lang="en-US" altLang="zh-CN" sz="2100" b="0" i="1" kern="1200" dirty="0" smtClean="0">
                      <a:solidFill>
                        <a:sysClr val="window" lastClr="FFFFFF"/>
                      </a:solidFill>
                      <a:latin typeface="Cambria Math" panose="02040503050406030204" pitchFamily="18" charset="0"/>
                      <a:ea typeface="宋体" panose="02010600030101010101" pitchFamily="2" charset="-122"/>
                      <a:cs typeface="+mn-cs"/>
                    </a:rPr>
                  </m:ctrlPr>
                </m:sSubPr>
                <m:e>
                  <m:r>
                    <m:rPr>
                      <m:sty m:val="p"/>
                    </m:rPr>
                    <a:rPr lang="en-US" altLang="zh-CN" sz="2100" i="1" kern="1200" dirty="0" smtClean="0">
                      <a:solidFill>
                        <a:sysClr val="window" lastClr="FFFFFF"/>
                      </a:solidFill>
                      <a:latin typeface="Cambria Math" panose="02040503050406030204" pitchFamily="18" charset="0"/>
                      <a:ea typeface="宋体" panose="02010600030101010101" pitchFamily="2" charset="-122"/>
                      <a:cs typeface="+mn-cs"/>
                    </a:rPr>
                    <m:t>M</m:t>
                  </m:r>
                </m:e>
                <m:sub>
                  <m:r>
                    <a:rPr lang="en-US" altLang="zh-CN" sz="2100" b="0" i="1" kern="1200" smtClean="0">
                      <a:solidFill>
                        <a:sysClr val="window" lastClr="FFFFFF"/>
                      </a:solidFill>
                      <a:latin typeface="Cambria Math" panose="02040503050406030204" pitchFamily="18" charset="0"/>
                      <a:ea typeface="宋体" panose="02010600030101010101" pitchFamily="2" charset="-122"/>
                      <a:cs typeface="+mn-cs"/>
                    </a:rPr>
                    <m:t>𝑛</m:t>
                  </m:r>
                </m:sub>
              </m:sSub>
            </m:oMath>
          </a14:m>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ICI-M1</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ICI-M2</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ICI-M3</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ICI-M4</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ICI-M5</a:t>
          </a:r>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19715" y="0"/>
          <a:ext cx="4077068" cy="1249841"/>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1678792" y="374952"/>
          <a:ext cx="1438965" cy="49993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ysClr val="window" lastClr="FFFFFF"/>
              </a:solidFill>
              <a:latin typeface="Century Schoolbook"/>
              <a:ea typeface="宋体" panose="02010600030101010101" pitchFamily="2" charset="-122"/>
              <a:cs typeface="+mn-cs"/>
            </a:rPr>
            <a:t>ICI-</a:t>
          </a:r>
          <a14:m xmlns:a14="http://schemas.microsoft.com/office/drawing/2010/main">
            <m:oMath xmlns:m="http://schemas.openxmlformats.org/officeDocument/2006/math">
              <m:sSub>
                <m:sSubPr>
                  <m:ctrlPr>
                    <a:rPr lang="en-US" altLang="zh-CN" sz="2100" b="0" i="1" kern="1200" dirty="0" smtClean="0">
                      <a:solidFill>
                        <a:sysClr val="window" lastClr="FFFFFF"/>
                      </a:solidFill>
                      <a:latin typeface="Cambria Math" panose="02040503050406030204" pitchFamily="18" charset="0"/>
                      <a:ea typeface="宋体" panose="02010600030101010101" pitchFamily="2" charset="-122"/>
                      <a:cs typeface="+mn-cs"/>
                    </a:rPr>
                  </m:ctrlPr>
                </m:sSubPr>
                <m:e>
                  <m:r>
                    <m:rPr>
                      <m:sty m:val="p"/>
                    </m:rPr>
                    <a:rPr lang="en-US" altLang="zh-CN" sz="2100" i="1" kern="1200" dirty="0" smtClean="0">
                      <a:solidFill>
                        <a:sysClr val="window" lastClr="FFFFFF"/>
                      </a:solidFill>
                      <a:latin typeface="Cambria Math" panose="02040503050406030204" pitchFamily="18" charset="0"/>
                      <a:ea typeface="宋体" panose="02010600030101010101" pitchFamily="2" charset="-122"/>
                      <a:cs typeface="+mn-cs"/>
                    </a:rPr>
                    <m:t>M</m:t>
                  </m:r>
                </m:e>
                <m:sub>
                  <m:r>
                    <a:rPr lang="en-US" altLang="zh-CN" sz="2100" b="0" i="1" kern="1200" smtClean="0">
                      <a:solidFill>
                        <a:sysClr val="window" lastClr="FFFFFF"/>
                      </a:solidFill>
                      <a:latin typeface="Cambria Math" panose="02040503050406030204" pitchFamily="18" charset="0"/>
                      <a:ea typeface="宋体" panose="02010600030101010101" pitchFamily="2" charset="-122"/>
                      <a:cs typeface="+mn-cs"/>
                    </a:rPr>
                    <m:t>𝑛</m:t>
                  </m:r>
                </m:sub>
              </m:sSub>
            </m:oMath>
          </a14:m>
          <a:endParaRPr lang="zh-CN" altLang="en-US" sz="2100" kern="1200" dirty="0">
            <a:solidFill>
              <a:sysClr val="window" lastClr="FFFFFF"/>
            </a:solidFill>
            <a:latin typeface="Century Schoolbook"/>
            <a:ea typeface="宋体" panose="02010600030101010101" pitchFamily="2" charset="-122"/>
            <a:cs typeface="+mn-cs"/>
          </a:endParaRPr>
        </a:p>
      </dsp:txBody>
      <dsp:txXfrm>
        <a:off x="1703197" y="399357"/>
        <a:ext cx="1390155" cy="451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550F1-77A3-4FA6-8BA5-C502A1C87D87}">
      <dsp:nvSpPr>
        <dsp:cNvPr id="0" name=""/>
        <dsp:cNvSpPr/>
      </dsp:nvSpPr>
      <dsp:spPr>
        <a:xfrm>
          <a:off x="494155" y="0"/>
          <a:ext cx="4800176" cy="1782235"/>
        </a:xfrm>
        <a:prstGeom prst="rightArrow">
          <a:avLst/>
        </a:prstGeom>
        <a:solidFill>
          <a:srgbClr val="00B0F0">
            <a:alpha val="30000"/>
          </a:srgb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EFA9AFF7-04BC-42FE-A906-D2A43FA97FB5}">
      <dsp:nvSpPr>
        <dsp:cNvPr id="0" name=""/>
        <dsp:cNvSpPr/>
      </dsp:nvSpPr>
      <dsp:spPr>
        <a:xfrm>
          <a:off x="68"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Sensing</a:t>
          </a:r>
          <a:endParaRPr lang="zh-CN" altLang="en-US" sz="1700" kern="1200" dirty="0">
            <a:solidFill>
              <a:sysClr val="window" lastClr="FFFFFF"/>
            </a:solidFill>
            <a:latin typeface="Century Schoolbook"/>
            <a:ea typeface="宋体" panose="02010600030101010101" pitchFamily="2" charset="-122"/>
            <a:cs typeface="+mn-cs"/>
          </a:endParaRPr>
        </a:p>
      </dsp:txBody>
      <dsp:txXfrm>
        <a:off x="34869" y="569471"/>
        <a:ext cx="1720951" cy="643292"/>
      </dsp:txXfrm>
    </dsp:sp>
    <dsp:sp modelId="{00E329DD-9013-4D99-A1CE-1DDF740E9D94}">
      <dsp:nvSpPr>
        <dsp:cNvPr id="0" name=""/>
        <dsp:cNvSpPr/>
      </dsp:nvSpPr>
      <dsp:spPr>
        <a:xfrm>
          <a:off x="1928356"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Reconstruction</a:t>
          </a:r>
          <a:endParaRPr lang="zh-CN" altLang="en-US" sz="1700" kern="1200" dirty="0">
            <a:solidFill>
              <a:sysClr val="window" lastClr="FFFFFF"/>
            </a:solidFill>
            <a:latin typeface="Century Schoolbook"/>
            <a:ea typeface="宋体" panose="02010600030101010101" pitchFamily="2" charset="-122"/>
            <a:cs typeface="+mn-cs"/>
          </a:endParaRPr>
        </a:p>
      </dsp:txBody>
      <dsp:txXfrm>
        <a:off x="1963157" y="569471"/>
        <a:ext cx="1720951" cy="643292"/>
      </dsp:txXfrm>
    </dsp:sp>
    <dsp:sp modelId="{37AD623E-91C4-4B80-AC55-1338E58B9133}">
      <dsp:nvSpPr>
        <dsp:cNvPr id="0" name=""/>
        <dsp:cNvSpPr/>
      </dsp:nvSpPr>
      <dsp:spPr>
        <a:xfrm>
          <a:off x="3856644" y="534670"/>
          <a:ext cx="1790553" cy="712894"/>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solidFill>
                <a:sysClr val="window" lastClr="FFFFFF"/>
              </a:solidFill>
              <a:latin typeface="Century Schoolbook"/>
              <a:ea typeface="宋体" panose="02010600030101010101" pitchFamily="2" charset="-122"/>
              <a:cs typeface="+mn-cs"/>
            </a:rPr>
            <a:t>Analysis</a:t>
          </a:r>
          <a:endParaRPr lang="zh-CN" altLang="en-US" sz="1700" kern="1200" dirty="0">
            <a:solidFill>
              <a:sysClr val="window" lastClr="FFFFFF"/>
            </a:solidFill>
            <a:latin typeface="Century Schoolbook"/>
            <a:ea typeface="宋体" panose="02010600030101010101" pitchFamily="2" charset="-122"/>
            <a:cs typeface="+mn-cs"/>
          </a:endParaRPr>
        </a:p>
      </dsp:txBody>
      <dsp:txXfrm>
        <a:off x="3891445" y="569471"/>
        <a:ext cx="1720951" cy="6432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649E33A-5292-44FF-8D11-7B9D028B77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E970A4D-21C9-4FE0-89E4-A5F46D9EDA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DE752-6856-44B5-A708-3C5943505144}" type="datetimeFigureOut">
              <a:rPr lang="zh-CN" altLang="en-US" smtClean="0"/>
              <a:t>2023/12/14</a:t>
            </a:fld>
            <a:endParaRPr lang="zh-CN" altLang="en-US"/>
          </a:p>
        </p:txBody>
      </p:sp>
      <p:sp>
        <p:nvSpPr>
          <p:cNvPr id="4" name="页脚占位符 3">
            <a:extLst>
              <a:ext uri="{FF2B5EF4-FFF2-40B4-BE49-F238E27FC236}">
                <a16:creationId xmlns:a16="http://schemas.microsoft.com/office/drawing/2014/main" id="{0A86C425-6D5F-46AC-A78A-F92560D6C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15F818D-375E-4484-9304-6AA55ABD0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8A918A-2BA9-457F-99E8-46E0A6FDB06A}" type="slidenum">
              <a:rPr lang="zh-CN" altLang="en-US" smtClean="0"/>
              <a:t>‹#›</a:t>
            </a:fld>
            <a:endParaRPr lang="zh-CN" altLang="en-US"/>
          </a:p>
        </p:txBody>
      </p:sp>
    </p:spTree>
    <p:extLst>
      <p:ext uri="{BB962C8B-B14F-4D97-AF65-F5344CB8AC3E}">
        <p14:creationId xmlns:p14="http://schemas.microsoft.com/office/powerpoint/2010/main" val="2111334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32c23589c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32c23589c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14:m>
                  <m:oMath xmlns:m="http://schemas.openxmlformats.org/officeDocument/2006/math">
                    <m:r>
                      <a:rPr lang="en-US" b="0" i="1" smtClean="0">
                        <a:latin typeface="Cambria Math" panose="02040503050406030204" pitchFamily="18" charset="0"/>
                      </a:rPr>
                      <m:t>𝑓</m:t>
                    </m:r>
                  </m:oMath>
                </a14:m>
                <a:r>
                  <a:rPr lang="en-US" dirty="0"/>
                  <a:t> is the data collected by the imaging system, </a:t>
                </a:r>
                <a14:m>
                  <m:oMath xmlns:m="http://schemas.openxmlformats.org/officeDocument/2006/math">
                    <m:r>
                      <a:rPr lang="en-US" b="0" i="1" smtClean="0">
                        <a:latin typeface="Cambria Math" panose="02040503050406030204" pitchFamily="18" charset="0"/>
                      </a:rPr>
                      <m:t>𝐴</m:t>
                    </m:r>
                  </m:oMath>
                </a14:m>
                <a:r>
                  <a:rPr lang="en-US" dirty="0"/>
                  <a:t> describes the forward problem of the imaging system and </a:t>
                </a:r>
                <a14:m>
                  <m:oMath xmlns:m="http://schemas.openxmlformats.org/officeDocument/2006/math">
                    <m:r>
                      <a:rPr lang="en-US" b="0" i="1" smtClean="0">
                        <a:latin typeface="Cambria Math" panose="02040503050406030204" pitchFamily="18" charset="0"/>
                      </a:rPr>
                      <m:t>𝜂</m:t>
                    </m:r>
                  </m:oMath>
                </a14:m>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14:m>
                  <m:oMath xmlns:m="http://schemas.openxmlformats.org/officeDocument/2006/math">
                    <m:r>
                      <a:rPr lang="en-US" b="0" i="1" smtClean="0">
                        <a:latin typeface="Cambria Math" panose="02040503050406030204" pitchFamily="18" charset="0"/>
                      </a:rPr>
                      <m:t>𝐴</m:t>
                    </m:r>
                  </m:oMath>
                </a14:m>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r>
                  <a:rPr lang="en-US" b="0" i="0">
                    <a:latin typeface="Cambria Math" panose="02040503050406030204" pitchFamily="18" charset="0"/>
                  </a:rPr>
                  <a:t>𝑓</a:t>
                </a:r>
                <a:r>
                  <a:rPr lang="en-US" dirty="0"/>
                  <a:t> is the data collected by the imaging system, </a:t>
                </a:r>
                <a:r>
                  <a:rPr lang="en-US" b="0" i="0">
                    <a:latin typeface="Cambria Math" panose="02040503050406030204" pitchFamily="18" charset="0"/>
                  </a:rPr>
                  <a:t>𝐴</a:t>
                </a:r>
                <a:r>
                  <a:rPr lang="en-US" dirty="0"/>
                  <a:t> describes the forward problem of the imaging system and </a:t>
                </a:r>
                <a:r>
                  <a:rPr lang="en-US" b="0" i="0">
                    <a:latin typeface="Cambria Math" panose="02040503050406030204" pitchFamily="18" charset="0"/>
                  </a:rPr>
                  <a:t>𝜂</a:t>
                </a:r>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r>
                  <a:rPr lang="en-US" b="0" i="0">
                    <a:latin typeface="Cambria Math" panose="02040503050406030204" pitchFamily="18" charset="0"/>
                  </a:rPr>
                  <a:t>𝐴</a:t>
                </a:r>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Fallback>
      </mc:AlternateContent>
    </p:spTree>
    <p:extLst>
      <p:ext uri="{BB962C8B-B14F-4D97-AF65-F5344CB8AC3E}">
        <p14:creationId xmlns:p14="http://schemas.microsoft.com/office/powerpoint/2010/main" val="420891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r>
                  <a:rPr lang="en-US" b="0" i="0">
                    <a:latin typeface="Cambria Math" panose="02040503050406030204" pitchFamily="18" charset="0"/>
                  </a:rPr>
                  <a:t>𝑓</a:t>
                </a:r>
                <a:r>
                  <a:rPr lang="en-US" dirty="0"/>
                  <a:t> is the data collected by the imaging system, </a:t>
                </a:r>
                <a:r>
                  <a:rPr lang="en-US" b="0" i="0">
                    <a:latin typeface="Cambria Math" panose="02040503050406030204" pitchFamily="18" charset="0"/>
                  </a:rPr>
                  <a:t>𝐴</a:t>
                </a:r>
                <a:r>
                  <a:rPr lang="en-US" dirty="0"/>
                  <a:t> describes the forward problem of the imaging system and </a:t>
                </a:r>
                <a:r>
                  <a:rPr lang="en-US" b="0" i="0">
                    <a:latin typeface="Cambria Math" panose="02040503050406030204" pitchFamily="18" charset="0"/>
                  </a:rPr>
                  <a:t>𝜂</a:t>
                </a:r>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r>
                  <a:rPr lang="en-US" b="0" i="0">
                    <a:latin typeface="Cambria Math" panose="02040503050406030204" pitchFamily="18" charset="0"/>
                  </a:rPr>
                  <a:t>𝐴</a:t>
                </a:r>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Fallback>
      </mc:AlternateContent>
    </p:spTree>
    <p:extLst>
      <p:ext uri="{BB962C8B-B14F-4D97-AF65-F5344CB8AC3E}">
        <p14:creationId xmlns:p14="http://schemas.microsoft.com/office/powerpoint/2010/main" val="423847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quite a few leading figures in mathematics who has made significant contributions in mathematical models for computational imaging. This includes … </a:t>
                </a:r>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After working with both approaches for a while, I started to wonder whether they have connections. However, what I often heard when I was still a graduate student was like this.  The PDE people would say that wavelets does not have a geometric interpretation, and often lead to oscillations or Gibbs phenomena in the restored images. While the wavelet people would say that wavelets provide a multiscale sparse approximation to piecewise smooth functions (which are suitable to model images) and performs better in practice than, e.g. the TV model.</a:t>
                </a:r>
              </a:p>
              <a:p>
                <a:pPr marL="0" lvl="0" indent="0" algn="l" rtl="0">
                  <a:spcBef>
                    <a:spcPts val="0"/>
                  </a:spcBef>
                  <a:spcAft>
                    <a:spcPts val="0"/>
                  </a:spcAft>
                  <a:buNone/>
                </a:pP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r>
                  <a:rPr lang="en-US" b="0" i="0">
                    <a:latin typeface="Cambria Math" panose="02040503050406030204" pitchFamily="18" charset="0"/>
                  </a:rPr>
                  <a:t>𝑓</a:t>
                </a:r>
                <a:r>
                  <a:rPr lang="en-US" dirty="0"/>
                  <a:t> is the data collected by the imaging system, </a:t>
                </a:r>
                <a:r>
                  <a:rPr lang="en-US" b="0" i="0">
                    <a:latin typeface="Cambria Math" panose="02040503050406030204" pitchFamily="18" charset="0"/>
                  </a:rPr>
                  <a:t>𝐴</a:t>
                </a:r>
                <a:r>
                  <a:rPr lang="en-US" dirty="0"/>
                  <a:t> describes the forward problem of the imaging system and </a:t>
                </a:r>
                <a:r>
                  <a:rPr lang="en-US" b="0" i="0">
                    <a:latin typeface="Cambria Math" panose="02040503050406030204" pitchFamily="18" charset="0"/>
                  </a:rPr>
                  <a:t>𝜂</a:t>
                </a:r>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r>
                  <a:rPr lang="en-US" b="0" i="0">
                    <a:latin typeface="Cambria Math" panose="02040503050406030204" pitchFamily="18" charset="0"/>
                  </a:rPr>
                  <a:t>𝐴</a:t>
                </a:r>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Fallback>
      </mc:AlternateContent>
    </p:spTree>
    <p:extLst>
      <p:ext uri="{BB962C8B-B14F-4D97-AF65-F5344CB8AC3E}">
        <p14:creationId xmlns:p14="http://schemas.microsoft.com/office/powerpoint/2010/main" val="240108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At the algorithmic level, I see a lot of similarities between the two approaches. We can view both of the approaches as solution mappings.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t>
                </a:r>
                <a:r>
                  <a:rPr lang="en-US" altLang="zh-CN" b="1" dirty="0"/>
                  <a:t>Next</a:t>
                </a:r>
                <a:r>
                  <a:rPr lang="en-US" altLang="zh-CN" dirty="0"/>
                  <a:t>) Then, through a series of theoretical studies, we found that … </a:t>
                </a:r>
              </a:p>
              <a:p>
                <a:pPr marL="0" lvl="0" indent="0" algn="l" rtl="0">
                  <a:spcBef>
                    <a:spcPts val="0"/>
                  </a:spcBef>
                  <a:spcAft>
                    <a:spcPts val="0"/>
                  </a:spcAft>
                  <a:buNone/>
                </a:pP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r>
                  <a:rPr lang="en-US" b="0" i="0">
                    <a:latin typeface="Cambria Math" panose="02040503050406030204" pitchFamily="18" charset="0"/>
                  </a:rPr>
                  <a:t>𝑓</a:t>
                </a:r>
                <a:r>
                  <a:rPr lang="en-US" dirty="0"/>
                  <a:t> is the data collected by the imaging system, </a:t>
                </a:r>
                <a:r>
                  <a:rPr lang="en-US" b="0" i="0">
                    <a:latin typeface="Cambria Math" panose="02040503050406030204" pitchFamily="18" charset="0"/>
                  </a:rPr>
                  <a:t>𝐴</a:t>
                </a:r>
                <a:r>
                  <a:rPr lang="en-US" dirty="0"/>
                  <a:t> describes the forward problem of the imaging system and </a:t>
                </a:r>
                <a:r>
                  <a:rPr lang="en-US" b="0" i="0">
                    <a:latin typeface="Cambria Math" panose="02040503050406030204" pitchFamily="18" charset="0"/>
                  </a:rPr>
                  <a:t>𝜂</a:t>
                </a:r>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r>
                  <a:rPr lang="en-US" b="0" i="0">
                    <a:latin typeface="Cambria Math" panose="02040503050406030204" pitchFamily="18" charset="0"/>
                  </a:rPr>
                  <a:t>𝐴</a:t>
                </a:r>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Fallback>
      </mc:AlternateContent>
    </p:spTree>
    <p:extLst>
      <p:ext uri="{BB962C8B-B14F-4D97-AF65-F5344CB8AC3E}">
        <p14:creationId xmlns:p14="http://schemas.microsoft.com/office/powerpoint/2010/main" val="536122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r>
                  <a:rPr lang="en-US" b="0" i="0">
                    <a:latin typeface="Cambria Math" panose="02040503050406030204" pitchFamily="18" charset="0"/>
                  </a:rPr>
                  <a:t>𝑓</a:t>
                </a:r>
                <a:r>
                  <a:rPr lang="en-US" dirty="0"/>
                  <a:t> is the data collected by the imaging system, </a:t>
                </a:r>
                <a:r>
                  <a:rPr lang="en-US" b="0" i="0">
                    <a:latin typeface="Cambria Math" panose="02040503050406030204" pitchFamily="18" charset="0"/>
                  </a:rPr>
                  <a:t>𝐴</a:t>
                </a:r>
                <a:r>
                  <a:rPr lang="en-US" dirty="0"/>
                  <a:t> describes the forward problem of the imaging system and </a:t>
                </a:r>
                <a:r>
                  <a:rPr lang="en-US" b="0" i="0">
                    <a:latin typeface="Cambria Math" panose="02040503050406030204" pitchFamily="18" charset="0"/>
                  </a:rPr>
                  <a:t>𝜂</a:t>
                </a:r>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r>
                  <a:rPr lang="en-US" b="0" i="0">
                    <a:latin typeface="Cambria Math" panose="02040503050406030204" pitchFamily="18" charset="0"/>
                  </a:rPr>
                  <a:t>𝐴</a:t>
                </a:r>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Fallback>
      </mc:AlternateContent>
    </p:spTree>
    <p:extLst>
      <p:ext uri="{BB962C8B-B14F-4D97-AF65-F5344CB8AC3E}">
        <p14:creationId xmlns:p14="http://schemas.microsoft.com/office/powerpoint/2010/main" val="93567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reconstruction can be written as a linear inverse problem. For many applications such as CT imaging, this is only an approximation. Here, </a:t>
                </a:r>
                <a:r>
                  <a:rPr lang="en-US" b="0" i="0">
                    <a:latin typeface="Cambria Math" panose="02040503050406030204" pitchFamily="18" charset="0"/>
                  </a:rPr>
                  <a:t>𝑓</a:t>
                </a:r>
                <a:r>
                  <a:rPr lang="en-US" dirty="0"/>
                  <a:t> is the data collected by the imaging system, </a:t>
                </a:r>
                <a:r>
                  <a:rPr lang="en-US" b="0" i="0">
                    <a:latin typeface="Cambria Math" panose="02040503050406030204" pitchFamily="18" charset="0"/>
                  </a:rPr>
                  <a:t>𝐴</a:t>
                </a:r>
                <a:r>
                  <a:rPr lang="en-US" dirty="0"/>
                  <a:t> describes the forward problem of the imaging system and </a:t>
                </a:r>
                <a:r>
                  <a:rPr lang="en-US" b="0" i="0">
                    <a:latin typeface="Cambria Math" panose="02040503050406030204" pitchFamily="18" charset="0"/>
                  </a:rPr>
                  <a:t>𝜂</a:t>
                </a:r>
                <a:r>
                  <a:rPr lang="en-US" dirty="0"/>
                  <a:t> is the additive noise.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In practice, the problem is quite ill-posed,</a:t>
                </a:r>
                <a:r>
                  <a:rPr lang="en-US" baseline="0" dirty="0"/>
                  <a:t> </a:t>
                </a:r>
                <a:r>
                  <a:rPr lang="en-US" dirty="0"/>
                  <a:t>since the operator </a:t>
                </a:r>
                <a:r>
                  <a:rPr lang="en-US" b="0" i="0">
                    <a:latin typeface="Cambria Math" panose="02040503050406030204" pitchFamily="18" charset="0"/>
                  </a:rPr>
                  <a:t>𝐴</a:t>
                </a:r>
                <a:r>
                  <a:rPr lang="en-US" dirty="0"/>
                  <a:t> can</a:t>
                </a:r>
                <a:r>
                  <a:rPr lang="en-US" baseline="0" dirty="0"/>
                  <a:t> be singular or has an unbounded inverse. This is the biggest challenge for image reconstruction. </a:t>
                </a:r>
                <a:r>
                  <a:rPr lang="en-US" altLang="zh-CN" baseline="0" dirty="0"/>
                  <a:t>It is widely agreed by the imaging community  that </a:t>
                </a:r>
                <a:r>
                  <a:rPr lang="en-US" baseline="0" dirty="0"/>
                  <a:t>to resolve this issue, using regularizations or image priors is an effective approach. </a:t>
                </a:r>
                <a:endParaRPr dirty="0"/>
              </a:p>
            </p:txBody>
          </p:sp>
        </mc:Fallback>
      </mc:AlternateContent>
    </p:spTree>
    <p:extLst>
      <p:ext uri="{BB962C8B-B14F-4D97-AF65-F5344CB8AC3E}">
        <p14:creationId xmlns:p14="http://schemas.microsoft.com/office/powerpoint/2010/main" val="197026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brings us to the study of deep learning models, especially deep convolutional neural networks or deep CNNs. Specifically, our studies have lead to a generic strategy on combining data- and model-driven approaches, which I will discuss at the end of this section.</a:t>
            </a:r>
            <a:endParaRPr dirty="0"/>
          </a:p>
        </p:txBody>
      </p:sp>
    </p:spTree>
    <p:extLst>
      <p:ext uri="{BB962C8B-B14F-4D97-AF65-F5344CB8AC3E}">
        <p14:creationId xmlns:p14="http://schemas.microsoft.com/office/powerpoint/2010/main" val="3335649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A typical machine learning approach for finding solution mappings is supervised learning. It’s goal is to find a nonlinear mapping F between X and Y by solving the empirical risk minimization. For deep learning, the hypothesis set of the mapping F are deep neural networks, like deep CNNs.  (We know very well by now that such hypothesis set is quite effective in approximating high-dimensional mappings and for many practical problems both X and Y are indeed high dimensional.)</a:t>
            </a:r>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a:t>
            </a:r>
            <a:r>
              <a:rPr lang="en-US" altLang="zh-CN" b="1" dirty="0"/>
              <a:t>next</a:t>
            </a:r>
            <a:r>
              <a:rPr lang="en-US" altLang="zh-CN" dirty="0"/>
              <a:t>) Here is a table I borrowed from a work by Zhang et al. in 2017, BM3D and WNNM were state-of-the-art handcrafted methods, while methods on the right portion of the table such as TNRD and </a:t>
            </a:r>
            <a:r>
              <a:rPr lang="en-US" altLang="zh-CN" dirty="0" err="1"/>
              <a:t>DnCNN</a:t>
            </a:r>
            <a:r>
              <a:rPr lang="en-US" altLang="zh-CN" dirty="0"/>
              <a:t> are deep learning methods. You can see that deep learning methods beat traditional methods by a large margin. </a:t>
            </a:r>
          </a:p>
          <a:p>
            <a:pPr marL="0" lvl="0" indent="0" algn="l" rtl="0">
              <a:spcBef>
                <a:spcPts val="0"/>
              </a:spcBef>
              <a:spcAft>
                <a:spcPts val="0"/>
              </a:spcAft>
              <a:buNone/>
            </a:pPr>
            <a:endParaRPr lang="en-US" altLang="zh-CN" dirty="0"/>
          </a:p>
          <a:p>
            <a:pPr marL="0" lvl="0" indent="0" algn="l" rtl="0">
              <a:spcBef>
                <a:spcPts val="0"/>
              </a:spcBef>
              <a:spcAft>
                <a:spcPts val="0"/>
              </a:spcAft>
              <a:buNone/>
            </a:pPr>
            <a:endParaRPr lang="zh-CN" altLang="en-US" dirty="0"/>
          </a:p>
        </p:txBody>
      </p:sp>
    </p:spTree>
    <p:extLst>
      <p:ext uri="{BB962C8B-B14F-4D97-AF65-F5344CB8AC3E}">
        <p14:creationId xmlns:p14="http://schemas.microsoft.com/office/powerpoint/2010/main" val="50749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Now, one natural question is how does deep learning beat us so badly? Is deep learning always superior? What is its inner-workings? I think these are still open questions in general. But for image reconstruction, since we have the solution mapping perspective and deep learning methods also induce solution mappings, it is only natural to compare </a:t>
                </a:r>
                <a14:m>
                  <m:oMath xmlns:m="http://schemas.openxmlformats.org/officeDocument/2006/math">
                    <m:r>
                      <a:rPr lang="en-US" altLang="zh-CN" i="1" dirty="0" smtClean="0">
                        <a:latin typeface="Cambria Math" panose="02040503050406030204" pitchFamily="18" charset="0"/>
                      </a:rPr>
                      <m:t>𝐹</m:t>
                    </m:r>
                  </m:oMath>
                </a14:m>
                <a:r>
                  <a:rPr lang="en-US" altLang="zh-CN" dirty="0"/>
                  <a:t> and </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𝐹</m:t>
                        </m:r>
                      </m:e>
                      <m:sub>
                        <m:r>
                          <m:rPr>
                            <m:sty m:val="p"/>
                          </m:rPr>
                          <a:rPr lang="en-US" altLang="zh-CN" b="0" i="0" dirty="0" smtClean="0">
                            <a:latin typeface="Cambria Math" panose="02040503050406030204" pitchFamily="18" charset="0"/>
                          </a:rPr>
                          <m:t>Θ</m:t>
                        </m:r>
                      </m:sub>
                    </m:sSub>
                  </m:oMath>
                </a14:m>
                <a:r>
                  <a:rPr lang="en-US" altLang="zh-CN" dirty="0"/>
                  <a:t>. That is why we started by exploring structural similarities between deep neural networks with discrete dynamic systems such as ODEs and PDEs.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t>
                </a:r>
                <a:r>
                  <a:rPr lang="en-US" altLang="zh-CN" b="1" dirty="0"/>
                  <a:t>Next</a:t>
                </a:r>
                <a:r>
                  <a:rPr lang="en-US" altLang="zh-CN" dirty="0"/>
                  <a:t>): What we have discovered in general is that there are very interesting structure similarities between deep CNNs and discrete ODEs and PDEs.</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Now, one natural question is how does deep learning beat us so badly? Is deep learning always superior? What is its inner-workings? I think these are still open questions in general. But for image reconstruction, since we have the solution mapping perspective and deep learning methods also induce solution mappings, it is only natural to compare </a:t>
                </a:r>
                <a:r>
                  <a:rPr lang="en-US" altLang="zh-CN" i="0" dirty="0">
                    <a:latin typeface="Cambria Math" panose="02040503050406030204" pitchFamily="18" charset="0"/>
                  </a:rPr>
                  <a:t>𝐹</a:t>
                </a:r>
                <a:r>
                  <a:rPr lang="en-US" altLang="zh-CN" dirty="0"/>
                  <a:t> and </a:t>
                </a:r>
                <a:r>
                  <a:rPr lang="en-US" altLang="zh-CN" i="0" dirty="0">
                    <a:latin typeface="Cambria Math" panose="02040503050406030204" pitchFamily="18" charset="0"/>
                  </a:rPr>
                  <a:t>𝐹_</a:t>
                </a:r>
                <a:r>
                  <a:rPr lang="en-US" altLang="zh-CN" b="0" i="0" dirty="0">
                    <a:latin typeface="Cambria Math" panose="02040503050406030204" pitchFamily="18" charset="0"/>
                  </a:rPr>
                  <a:t>Θ</a:t>
                </a:r>
                <a:r>
                  <a:rPr lang="en-US" altLang="zh-CN" dirty="0"/>
                  <a:t>. That is why we started by exploring structural similarities between deep neural networks with discrete dynamic systems such as ODEs and PDEs.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t>
                </a:r>
                <a:r>
                  <a:rPr lang="en-US" altLang="zh-CN" b="1" dirty="0"/>
                  <a:t>Next</a:t>
                </a:r>
                <a:r>
                  <a:rPr lang="en-US" altLang="zh-CN" dirty="0"/>
                  <a:t>): What we have discovered in general is that there are very interesting structure similarities between deep CNNs and discrete ODEs and PDEs.</a:t>
                </a:r>
                <a:endParaRPr dirty="0"/>
              </a:p>
            </p:txBody>
          </p:sp>
        </mc:Fallback>
      </mc:AlternateContent>
    </p:spTree>
    <p:extLst>
      <p:ext uri="{BB962C8B-B14F-4D97-AF65-F5344CB8AC3E}">
        <p14:creationId xmlns:p14="http://schemas.microsoft.com/office/powerpoint/2010/main" val="2605295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motivation that there might be a strong connection between discrete differential equations and deep neural networks was the success of residual network or </a:t>
            </a:r>
            <a:r>
              <a:rPr lang="en-US" dirty="0" err="1"/>
              <a:t>ResNet</a:t>
            </a:r>
            <a:r>
              <a:rPr lang="en-US" dirty="0"/>
              <a:t> and the optimal control perspective on residual learning proposed by </a:t>
            </a:r>
            <a:r>
              <a:rPr lang="en-US" dirty="0" err="1"/>
              <a:t>Weinan</a:t>
            </a:r>
            <a:r>
              <a:rPr lang="en-US" dirty="0"/>
              <a:t> E.</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Before </a:t>
            </a:r>
            <a:r>
              <a:rPr lang="en-US" dirty="0" err="1"/>
              <a:t>ResNet</a:t>
            </a:r>
            <a:r>
              <a:rPr lang="en-US" dirty="0"/>
              <a:t>, it was difficult to train a neural network with a few dozens layers. </a:t>
            </a:r>
            <a:r>
              <a:rPr lang="en-US" dirty="0" err="1"/>
              <a:t>ResNet</a:t>
            </a:r>
            <a:r>
              <a:rPr lang="en-US" dirty="0"/>
              <a:t> tells that if we do residual learning like what’s shown by the formula here, we can train a neural network with hundreds of layers and significantly outperforms the benchmarks at that time. Then, </a:t>
            </a:r>
            <a:r>
              <a:rPr lang="en-US" dirty="0" err="1"/>
              <a:t>Weinan</a:t>
            </a:r>
            <a:r>
              <a:rPr lang="en-US" dirty="0"/>
              <a:t> E beautifully observed that </a:t>
            </a:r>
            <a:r>
              <a:rPr lang="en-US" dirty="0" err="1"/>
              <a:t>ResNet</a:t>
            </a:r>
            <a:r>
              <a:rPr lang="en-US" dirty="0"/>
              <a:t> can be interpreted as the forward-Euler discretization of an ODE 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this date, the residual structure is still one of the most commonly used structures in deep learning. To me, this is a strong indication that exploring structural similarities between deep CNNs and discrete differential equations can be beneficial. )</a:t>
            </a:r>
            <a:endParaRPr dirty="0"/>
          </a:p>
        </p:txBody>
      </p:sp>
    </p:spTree>
    <p:extLst>
      <p:ext uri="{BB962C8B-B14F-4D97-AF65-F5344CB8AC3E}">
        <p14:creationId xmlns:p14="http://schemas.microsoft.com/office/powerpoint/2010/main" val="98516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12aaa33e0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12aaa33e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mj-l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our work in 2018, we showed that not only </a:t>
            </a:r>
            <a:r>
              <a:rPr lang="en-US" dirty="0" err="1"/>
              <a:t>ResNet</a:t>
            </a:r>
            <a:r>
              <a:rPr lang="en-US" dirty="0"/>
              <a:t>, there were other deep networks that adopts the idea of residual learning </a:t>
            </a:r>
            <a:r>
              <a:rPr lang="en-US" altLang="zh-CN" dirty="0"/>
              <a:t>such as </a:t>
            </a:r>
            <a:r>
              <a:rPr lang="en-US" altLang="zh-CN" dirty="0" err="1"/>
              <a:t>PolyNet</a:t>
            </a:r>
            <a:r>
              <a:rPr lang="en-US" dirty="0"/>
              <a:t> can be interpreted as different discretization of ODEs. Some </a:t>
            </a:r>
            <a:r>
              <a:rPr lang="en-US" dirty="0" err="1"/>
              <a:t>ResNets</a:t>
            </a:r>
            <a:r>
              <a:rPr lang="en-US" dirty="0"/>
              <a:t> with randomized structures such stochastic depth are discrete approximations of SDEs. This made us wonder, if we could use discrete schemes of ODEs/SDEs to generate novel and effective deep networks. And we call this type of networks ODE-Nets.</a:t>
            </a:r>
            <a:endParaRPr dirty="0"/>
          </a:p>
        </p:txBody>
      </p:sp>
    </p:spTree>
    <p:extLst>
      <p:ext uri="{BB962C8B-B14F-4D97-AF65-F5344CB8AC3E}">
        <p14:creationId xmlns:p14="http://schemas.microsoft.com/office/powerpoint/2010/main" val="386981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our work in 2018, we showed that not only </a:t>
            </a:r>
            <a:r>
              <a:rPr lang="en-US" dirty="0" err="1"/>
              <a:t>ResNet</a:t>
            </a:r>
            <a:r>
              <a:rPr lang="en-US" dirty="0"/>
              <a:t>, there were other deep networks that adopts the idea of residual learning </a:t>
            </a:r>
            <a:r>
              <a:rPr lang="en-US" altLang="zh-CN" dirty="0"/>
              <a:t>such as </a:t>
            </a:r>
            <a:r>
              <a:rPr lang="en-US" altLang="zh-CN" dirty="0" err="1"/>
              <a:t>PolyNet</a:t>
            </a:r>
            <a:r>
              <a:rPr lang="en-US" dirty="0"/>
              <a:t> can be interpreted as different discretization of ODEs. Some </a:t>
            </a:r>
            <a:r>
              <a:rPr lang="en-US" dirty="0" err="1"/>
              <a:t>ResNets</a:t>
            </a:r>
            <a:r>
              <a:rPr lang="en-US" dirty="0"/>
              <a:t> with randomized structures such stochastic depth are discrete approximations of SDEs. This made us wonder, if we could use discrete schemes of ODEs/SDEs to generate novel and effective deep networks. And we call this type of networks ODE-Nets.</a:t>
            </a:r>
            <a:endParaRPr dirty="0"/>
          </a:p>
        </p:txBody>
      </p:sp>
    </p:spTree>
    <p:extLst>
      <p:ext uri="{BB962C8B-B14F-4D97-AF65-F5344CB8AC3E}">
        <p14:creationId xmlns:p14="http://schemas.microsoft.com/office/powerpoint/2010/main" val="638502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our work in 2018, we showed that not only </a:t>
            </a:r>
            <a:r>
              <a:rPr lang="en-US" dirty="0" err="1"/>
              <a:t>ResNet</a:t>
            </a:r>
            <a:r>
              <a:rPr lang="en-US" dirty="0"/>
              <a:t>, there were other deep networks that adopts the idea of residual learning </a:t>
            </a:r>
            <a:r>
              <a:rPr lang="en-US" altLang="zh-CN" dirty="0"/>
              <a:t>such as </a:t>
            </a:r>
            <a:r>
              <a:rPr lang="en-US" altLang="zh-CN" dirty="0" err="1"/>
              <a:t>PolyNet</a:t>
            </a:r>
            <a:r>
              <a:rPr lang="en-US" dirty="0"/>
              <a:t> can be interpreted as different discretization of ODEs. Some </a:t>
            </a:r>
            <a:r>
              <a:rPr lang="en-US" dirty="0" err="1"/>
              <a:t>ResNets</a:t>
            </a:r>
            <a:r>
              <a:rPr lang="en-US" dirty="0"/>
              <a:t> with randomized structures such stochastic depth are discrete approximations of SDEs. This made us wonder, if we could use discrete schemes of ODEs/SDEs to generate novel and effective deep networks. And we call this type of networks ODE-Nets.</a:t>
            </a:r>
            <a:endParaRPr dirty="0"/>
          </a:p>
        </p:txBody>
      </p:sp>
    </p:spTree>
    <p:extLst>
      <p:ext uri="{BB962C8B-B14F-4D97-AF65-F5344CB8AC3E}">
        <p14:creationId xmlns:p14="http://schemas.microsoft.com/office/powerpoint/2010/main" val="121631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our work in 2018, we showed that not only </a:t>
            </a:r>
            <a:r>
              <a:rPr lang="en-US" dirty="0" err="1"/>
              <a:t>ResNet</a:t>
            </a:r>
            <a:r>
              <a:rPr lang="en-US" dirty="0"/>
              <a:t>, there were other deep networks that adopts the idea of residual learning </a:t>
            </a:r>
            <a:r>
              <a:rPr lang="en-US" altLang="zh-CN" dirty="0"/>
              <a:t>such as </a:t>
            </a:r>
            <a:r>
              <a:rPr lang="en-US" altLang="zh-CN" dirty="0" err="1"/>
              <a:t>PolyNet</a:t>
            </a:r>
            <a:r>
              <a:rPr lang="en-US" dirty="0"/>
              <a:t> can be interpreted as different discretization of ODEs. Some </a:t>
            </a:r>
            <a:r>
              <a:rPr lang="en-US" dirty="0" err="1"/>
              <a:t>ResNets</a:t>
            </a:r>
            <a:r>
              <a:rPr lang="en-US" dirty="0"/>
              <a:t> with randomized structures such stochastic depth are discrete approximations of SDEs. This made us wonder, if we could use discrete schemes of ODEs/SDEs to generate novel and effective deep networks. And we call this type of networks ODE-Nets.</a:t>
            </a:r>
            <a:endParaRPr dirty="0"/>
          </a:p>
        </p:txBody>
      </p:sp>
    </p:spTree>
    <p:extLst>
      <p:ext uri="{BB962C8B-B14F-4D97-AF65-F5344CB8AC3E}">
        <p14:creationId xmlns:p14="http://schemas.microsoft.com/office/powerpoint/2010/main" val="3047423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a:t>
                </a:r>
                <a:r>
                  <a:rPr lang="en-US" baseline="0" dirty="0"/>
                  <a:t> demonstrate that this can be a viable approach, </a:t>
                </a:r>
                <a:r>
                  <a:rPr lang="en-US" dirty="0"/>
                  <a:t>we introduced a new network called LM-</a:t>
                </a:r>
                <a:r>
                  <a:rPr lang="en-US" dirty="0" err="1"/>
                  <a:t>ResNet</a:t>
                </a:r>
                <a:r>
                  <a:rPr lang="en-US" dirty="0"/>
                  <a:t> which is constructed using the linear two-step method. The scalar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𝑘</m:t>
                        </m:r>
                      </m:sub>
                    </m:sSub>
                  </m:oMath>
                </a14:m>
                <a:r>
                  <a:rPr lang="en-US" dirty="0"/>
                  <a:t> together</a:t>
                </a:r>
                <a:r>
                  <a:rPr lang="en-US" baseline="0" dirty="0"/>
                  <a:t> with all the parameters in </a:t>
                </a:r>
                <a14:m>
                  <m:oMath xmlns:m="http://schemas.openxmlformats.org/officeDocument/2006/math">
                    <m:r>
                      <a:rPr lang="en-US" b="1" i="1" baseline="0" smtClean="0">
                        <a:latin typeface="Cambria Math" panose="02040503050406030204" pitchFamily="18" charset="0"/>
                      </a:rPr>
                      <m:t>𝒇</m:t>
                    </m:r>
                  </m:oMath>
                </a14:m>
                <a:r>
                  <a:rPr lang="en-US" b="1" dirty="0"/>
                  <a:t> </a:t>
                </a:r>
                <a:r>
                  <a:rPr lang="en-US" b="0" dirty="0"/>
                  <a:t>are trainable parameters. </a:t>
                </a:r>
              </a:p>
              <a:p>
                <a:pPr marL="0" lvl="0" indent="0" algn="l" rtl="0">
                  <a:spcBef>
                    <a:spcPts val="0"/>
                  </a:spcBef>
                  <a:spcAft>
                    <a:spcPts val="0"/>
                  </a:spcAft>
                  <a:buNone/>
                </a:pPr>
                <a:endParaRPr lang="en-US" altLang="zh-CN" b="0" dirty="0"/>
              </a:p>
              <a:p>
                <a:pPr marL="0" lvl="0" indent="0" algn="l" rtl="0">
                  <a:spcBef>
                    <a:spcPts val="0"/>
                  </a:spcBef>
                  <a:spcAft>
                    <a:spcPts val="0"/>
                  </a:spcAft>
                  <a:buNone/>
                </a:pPr>
                <a:r>
                  <a:rPr lang="en-US" b="0" dirty="0"/>
                  <a:t>A simple modified equation analysis reveals that, LM-</a:t>
                </a:r>
                <a:r>
                  <a:rPr lang="en-US" b="0" dirty="0" err="1"/>
                  <a:t>ResNet</a:t>
                </a:r>
                <a:r>
                  <a:rPr lang="en-US" b="0" dirty="0"/>
                  <a:t> has one more degree of freedom than </a:t>
                </a:r>
                <a:r>
                  <a:rPr lang="en-US" b="0" dirty="0" err="1"/>
                  <a:t>ResNet</a:t>
                </a:r>
                <a:r>
                  <a:rPr lang="en-US" b="0" dirty="0"/>
                  <a:t>, that is the parameter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𝑘</m:t>
                        </m:r>
                      </m:sub>
                    </m:sSub>
                  </m:oMath>
                </a14:m>
                <a:r>
                  <a:rPr lang="en-US" b="0" dirty="0"/>
                  <a:t> which is able to dynamically balance between the</a:t>
                </a:r>
                <a:r>
                  <a:rPr lang="en-US" b="0" baseline="0" dirty="0"/>
                  <a:t> first and second order derivative of </a:t>
                </a:r>
                <a14:m>
                  <m:oMath xmlns:m="http://schemas.openxmlformats.org/officeDocument/2006/math">
                    <m:r>
                      <a:rPr lang="en-US" b="0" i="1" baseline="0" smtClean="0">
                        <a:latin typeface="Cambria Math" panose="02040503050406030204" pitchFamily="18" charset="0"/>
                      </a:rPr>
                      <m:t>𝑥</m:t>
                    </m:r>
                  </m:oMath>
                </a14:m>
                <a:r>
                  <a:rPr lang="en-US" b="0" dirty="0"/>
                  <a:t>. </a:t>
                </a:r>
              </a:p>
              <a:p>
                <a:pPr marL="0" lvl="0" indent="0" algn="l" rtl="0">
                  <a:spcBef>
                    <a:spcPts val="0"/>
                  </a:spcBef>
                  <a:spcAft>
                    <a:spcPts val="0"/>
                  </a:spcAft>
                  <a:buNone/>
                </a:pPr>
                <a:endParaRPr lang="en-US" altLang="zh-CN" b="0" dirty="0"/>
              </a:p>
              <a:p>
                <a:pPr marL="0" lvl="0" indent="0" algn="l" rtl="0">
                  <a:spcBef>
                    <a:spcPts val="0"/>
                  </a:spcBef>
                  <a:spcAft>
                    <a:spcPts val="0"/>
                  </a:spcAft>
                  <a:buNone/>
                </a:pPr>
                <a:r>
                  <a:rPr lang="en-US" b="0" dirty="0"/>
                  <a:t>We know from earlier analysis on </a:t>
                </a:r>
                <a:r>
                  <a:rPr lang="en-US" b="0" dirty="0" err="1"/>
                  <a:t>Nesterov</a:t>
                </a:r>
                <a:r>
                  <a:rPr lang="en-US" b="0" dirty="0"/>
                  <a:t> accelerated algorithms that putting bigger weights on the second order derivative of </a:t>
                </a:r>
                <a14:m>
                  <m:oMath xmlns:m="http://schemas.openxmlformats.org/officeDocument/2006/math">
                    <m:r>
                      <a:rPr lang="en-US" b="0" i="1" smtClean="0">
                        <a:latin typeface="Cambria Math" panose="02040503050406030204" pitchFamily="18" charset="0"/>
                      </a:rPr>
                      <m:t>𝑥</m:t>
                    </m:r>
                  </m:oMath>
                </a14:m>
                <a:r>
                  <a:rPr lang="en-US" b="0" dirty="0"/>
                  <a:t> can</a:t>
                </a:r>
                <a:r>
                  <a:rPr lang="en-US" b="0" baseline="0" dirty="0"/>
                  <a:t> speed up the dynamics. </a:t>
                </a:r>
                <a:endParaRPr b="0"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an example, we introduced a new network called LM-</a:t>
                </a:r>
                <a:r>
                  <a:rPr lang="en-US" dirty="0" err="1"/>
                  <a:t>ResNet</a:t>
                </a:r>
                <a:r>
                  <a:rPr lang="en-US" dirty="0"/>
                  <a:t> which is constructed using the linear two-step method. The scalar </a:t>
                </a:r>
                <a:r>
                  <a:rPr lang="en-US" b="0" i="0">
                    <a:latin typeface="Cambria Math" panose="02040503050406030204" pitchFamily="18" charset="0"/>
                  </a:rPr>
                  <a:t>𝛼_𝑘</a:t>
                </a:r>
                <a:r>
                  <a:rPr lang="en-US" dirty="0"/>
                  <a:t> together</a:t>
                </a:r>
                <a:r>
                  <a:rPr lang="en-US" baseline="0" dirty="0"/>
                  <a:t> with all the parameters in </a:t>
                </a:r>
                <a:r>
                  <a:rPr lang="en-US" b="1" i="0" baseline="0">
                    <a:latin typeface="Cambria Math" panose="02040503050406030204" pitchFamily="18" charset="0"/>
                  </a:rPr>
                  <a:t>𝒇</a:t>
                </a:r>
                <a:r>
                  <a:rPr lang="en-US" b="1" dirty="0"/>
                  <a:t> </a:t>
                </a:r>
                <a:r>
                  <a:rPr lang="en-US" b="0" dirty="0"/>
                  <a:t>are trainable parameters. </a:t>
                </a:r>
              </a:p>
              <a:p>
                <a:pPr marL="0" lvl="0" indent="0" algn="l" rtl="0">
                  <a:spcBef>
                    <a:spcPts val="0"/>
                  </a:spcBef>
                  <a:spcAft>
                    <a:spcPts val="0"/>
                  </a:spcAft>
                  <a:buNone/>
                </a:pPr>
                <a:endParaRPr lang="en-US" altLang="zh-CN" b="0" dirty="0"/>
              </a:p>
              <a:p>
                <a:pPr marL="0" lvl="0" indent="0" algn="l" rtl="0">
                  <a:spcBef>
                    <a:spcPts val="0"/>
                  </a:spcBef>
                  <a:spcAft>
                    <a:spcPts val="0"/>
                  </a:spcAft>
                  <a:buNone/>
                </a:pPr>
                <a:r>
                  <a:rPr lang="en-US" b="0" dirty="0"/>
                  <a:t>A simple modified equation analysis reveals that, LM-</a:t>
                </a:r>
                <a:r>
                  <a:rPr lang="en-US" b="0" dirty="0" err="1"/>
                  <a:t>ResNet</a:t>
                </a:r>
                <a:r>
                  <a:rPr lang="en-US" b="0" dirty="0"/>
                  <a:t> has one more degree of freedom than </a:t>
                </a:r>
                <a:r>
                  <a:rPr lang="en-US" b="0" dirty="0" err="1"/>
                  <a:t>ResNet</a:t>
                </a:r>
                <a:r>
                  <a:rPr lang="en-US" b="0" dirty="0"/>
                  <a:t>, that is the parameter </a:t>
                </a:r>
                <a:r>
                  <a:rPr lang="en-US" b="0" i="0">
                    <a:latin typeface="Cambria Math" panose="02040503050406030204" pitchFamily="18" charset="0"/>
                  </a:rPr>
                  <a:t>𝛼_𝑘</a:t>
                </a:r>
                <a:r>
                  <a:rPr lang="en-US" b="0" dirty="0"/>
                  <a:t> which is able to dynamically balance between the</a:t>
                </a:r>
                <a:r>
                  <a:rPr lang="en-US" b="0" baseline="0" dirty="0"/>
                  <a:t> first and second order derivative of </a:t>
                </a:r>
                <a:r>
                  <a:rPr lang="en-US" b="0" i="0" baseline="0">
                    <a:latin typeface="Cambria Math" panose="02040503050406030204" pitchFamily="18" charset="0"/>
                  </a:rPr>
                  <a:t>𝑥</a:t>
                </a:r>
                <a:r>
                  <a:rPr lang="en-US" b="0" dirty="0"/>
                  <a:t>. </a:t>
                </a:r>
              </a:p>
              <a:p>
                <a:pPr marL="0" lvl="0" indent="0" algn="l" rtl="0">
                  <a:spcBef>
                    <a:spcPts val="0"/>
                  </a:spcBef>
                  <a:spcAft>
                    <a:spcPts val="0"/>
                  </a:spcAft>
                  <a:buNone/>
                </a:pPr>
                <a:endParaRPr lang="en-US" altLang="zh-CN" b="0" dirty="0"/>
              </a:p>
              <a:p>
                <a:pPr marL="0" lvl="0" indent="0" algn="l" rtl="0">
                  <a:spcBef>
                    <a:spcPts val="0"/>
                  </a:spcBef>
                  <a:spcAft>
                    <a:spcPts val="0"/>
                  </a:spcAft>
                  <a:buNone/>
                </a:pPr>
                <a:r>
                  <a:rPr lang="en-US" b="0" dirty="0"/>
                  <a:t>We know from earlier analysis on </a:t>
                </a:r>
                <a:r>
                  <a:rPr lang="en-US" b="0" dirty="0" err="1"/>
                  <a:t>Nesterov</a:t>
                </a:r>
                <a:r>
                  <a:rPr lang="en-US" b="0" dirty="0"/>
                  <a:t> accelerated algorithms that putting bigger weights on the second order derivative of </a:t>
                </a:r>
                <a:r>
                  <a:rPr lang="en-US" b="0" i="0">
                    <a:latin typeface="Cambria Math" panose="02040503050406030204" pitchFamily="18" charset="0"/>
                  </a:rPr>
                  <a:t>𝑥</a:t>
                </a:r>
                <a:r>
                  <a:rPr lang="en-US" b="0" dirty="0"/>
                  <a:t> can</a:t>
                </a:r>
                <a:r>
                  <a:rPr lang="en-US" b="0" baseline="0" dirty="0"/>
                  <a:t> speeds up the dynamics. </a:t>
                </a:r>
                <a:endParaRPr b="0" dirty="0"/>
              </a:p>
            </p:txBody>
          </p:sp>
        </mc:Fallback>
      </mc:AlternateContent>
    </p:spTree>
    <p:extLst>
      <p:ext uri="{BB962C8B-B14F-4D97-AF65-F5344CB8AC3E}">
        <p14:creationId xmlns:p14="http://schemas.microsoft.com/office/powerpoint/2010/main" val="2605155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b="0" baseline="0" dirty="0"/>
                  <a:t>Of course, this is not rigorous since </a:t>
                </a:r>
                <a14:m>
                  <m:oMath xmlns:m="http://schemas.openxmlformats.org/officeDocument/2006/math">
                    <m:r>
                      <a:rPr lang="en-US" altLang="zh-CN" b="0" i="1" baseline="0" smtClean="0">
                        <a:latin typeface="Cambria Math" panose="02040503050406030204" pitchFamily="18" charset="0"/>
                      </a:rPr>
                      <m:t>𝑓</m:t>
                    </m:r>
                  </m:oMath>
                </a14:m>
                <a:r>
                  <a:rPr lang="en-US" altLang="zh-CN" b="0" dirty="0"/>
                  <a:t> may not be the negative gradient of a potential.</a:t>
                </a:r>
                <a:r>
                  <a:rPr lang="en-US" altLang="zh-CN" b="0" baseline="0" dirty="0"/>
                  <a:t> But our intuition matches with our empirical results.</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dirty="0"/>
                  <a:t>First of all, on the famous image</a:t>
                </a:r>
                <a:r>
                  <a:rPr lang="en-US" b="0" baseline="0" dirty="0"/>
                  <a:t> classification benchmark known as the ImageNet, </a:t>
                </a:r>
                <a:r>
                  <a:rPr lang="en-US" b="0" dirty="0"/>
                  <a:t>the LM-</a:t>
                </a:r>
                <a:r>
                  <a:rPr lang="en-US" b="0" dirty="0" err="1"/>
                  <a:t>ResNet</a:t>
                </a:r>
                <a:r>
                  <a:rPr lang="en-US" b="0" dirty="0"/>
                  <a:t> outperforms </a:t>
                </a:r>
                <a:r>
                  <a:rPr lang="en-US" b="0" dirty="0" err="1"/>
                  <a:t>ResNet</a:t>
                </a:r>
                <a:r>
                  <a:rPr lang="en-US" b="0" dirty="0"/>
                  <a:t> with the same number of layers, meaning almost the same number of parameters.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On the other hand</a:t>
                </a:r>
                <a:r>
                  <a:rPr lang="en-US" b="0" baseline="0" dirty="0"/>
                  <a:t>, </a:t>
                </a:r>
                <a:r>
                  <a:rPr lang="en-US" b="0" dirty="0"/>
                  <a:t>the LM-</a:t>
                </a:r>
                <a:r>
                  <a:rPr lang="en-US" b="0" dirty="0" err="1"/>
                  <a:t>ResNet</a:t>
                </a:r>
                <a:r>
                  <a:rPr lang="en-US" b="0" baseline="0" dirty="0"/>
                  <a:t> </a:t>
                </a:r>
                <a:r>
                  <a:rPr lang="en-US" b="0" dirty="0"/>
                  <a:t>managed to achieve a comparable test accuracy as </a:t>
                </a:r>
                <a:r>
                  <a:rPr lang="en-US" b="0" dirty="0" err="1"/>
                  <a:t>ResNet</a:t>
                </a:r>
                <a:r>
                  <a:rPr lang="en-US" b="0" dirty="0"/>
                  <a:t> with only half of the layers. One way to look at this is that, if we view the network as a dynamical system that processes image data, then LM-</a:t>
                </a:r>
                <a:r>
                  <a:rPr lang="en-US" b="0" dirty="0" err="1"/>
                  <a:t>ResNet</a:t>
                </a:r>
                <a:r>
                  <a:rPr lang="en-US" b="0" dirty="0"/>
                  <a:t> processes data faster than </a:t>
                </a:r>
                <a:r>
                  <a:rPr lang="en-US" b="0" dirty="0" err="1"/>
                  <a:t>ResNet</a:t>
                </a:r>
                <a:r>
                  <a:rPr lang="en-US" b="0" dirty="0"/>
                  <a:t> because of the presence of the trainable parameter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𝑘</m:t>
                        </m:r>
                      </m:sub>
                    </m:sSub>
                  </m:oMath>
                </a14:m>
                <a:r>
                  <a:rPr lang="en-US" b="0" dirty="0"/>
                  <a:t>. </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b="0" baseline="0" dirty="0"/>
                  <a:t>Of course, this is not rigorous since </a:t>
                </a:r>
                <a:r>
                  <a:rPr lang="en-US" altLang="zh-CN" b="0" i="0" baseline="0">
                    <a:latin typeface="Cambria Math" panose="02040503050406030204" pitchFamily="18" charset="0"/>
                  </a:rPr>
                  <a:t>𝑓</a:t>
                </a:r>
                <a:r>
                  <a:rPr lang="en-US" altLang="zh-CN" b="0" dirty="0"/>
                  <a:t> may not be the negative gradient of a potential.</a:t>
                </a:r>
                <a:r>
                  <a:rPr lang="en-US" altLang="zh-CN" b="0" baseline="0" dirty="0"/>
                  <a:t> But our intuition matches with our empirical results.</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dirty="0"/>
                  <a:t>First of all, the LM-</a:t>
                </a:r>
                <a:r>
                  <a:rPr lang="en-US" b="0" dirty="0" err="1"/>
                  <a:t>ResNet</a:t>
                </a:r>
                <a:r>
                  <a:rPr lang="en-US" b="0" dirty="0"/>
                  <a:t> managed to achieve comparable test accuracy as </a:t>
                </a:r>
                <a:r>
                  <a:rPr lang="en-US" b="0" dirty="0" err="1"/>
                  <a:t>ResNet</a:t>
                </a:r>
                <a:r>
                  <a:rPr lang="en-US" b="0" dirty="0"/>
                  <a:t> with only half of the layers. Secondly, we plotted the learned </a:t>
                </a:r>
                <a:r>
                  <a:rPr lang="en-US" b="0" i="0">
                    <a:latin typeface="Cambria Math" panose="02040503050406030204" pitchFamily="18" charset="0"/>
                  </a:rPr>
                  <a:t>𝛼_𝑘</a:t>
                </a:r>
                <a:r>
                  <a:rPr lang="en-US" b="0" dirty="0"/>
                  <a:t>s in</a:t>
                </a:r>
                <a:r>
                  <a:rPr lang="en-US" b="0" baseline="0" dirty="0"/>
                  <a:t> the bottom right figure. You can see that most of the </a:t>
                </a:r>
                <a:r>
                  <a:rPr lang="en-US" b="0" i="0" baseline="0">
                    <a:latin typeface="Cambria Math" panose="02040503050406030204" pitchFamily="18" charset="0"/>
                  </a:rPr>
                  <a:t>𝛼_𝑘</a:t>
                </a:r>
                <a:r>
                  <a:rPr lang="en-US" b="0" baseline="0" dirty="0"/>
                  <a:t>s are negative, especially when we go deeper in depth. </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baseline="0" dirty="0"/>
                  <a:t>This means that LM-</a:t>
                </a:r>
                <a:r>
                  <a:rPr lang="en-US" b="0" baseline="0" dirty="0" err="1"/>
                  <a:t>ResNet</a:t>
                </a:r>
                <a:r>
                  <a:rPr lang="en-US" b="0" baseline="0" dirty="0"/>
                  <a:t> places a bigger weight on the second derivative of </a:t>
                </a:r>
                <a:r>
                  <a:rPr lang="en-US" b="0" i="0" baseline="0">
                    <a:latin typeface="Cambria Math" panose="02040503050406030204" pitchFamily="18" charset="0"/>
                  </a:rPr>
                  <a:t>𝑥</a:t>
                </a:r>
                <a:r>
                  <a:rPr lang="en-US" b="0" dirty="0"/>
                  <a:t> in deeper</a:t>
                </a:r>
                <a:r>
                  <a:rPr lang="en-US" b="0" baseline="0" dirty="0"/>
                  <a:t> layers</a:t>
                </a:r>
                <a:r>
                  <a:rPr lang="en-US" b="0" dirty="0"/>
                  <a:t>. This enables</a:t>
                </a:r>
                <a:r>
                  <a:rPr lang="en-US" b="0" baseline="0" dirty="0"/>
                  <a:t> it to accelerate the information propagation, while </a:t>
                </a:r>
                <a:r>
                  <a:rPr lang="en-US" b="0" baseline="0" dirty="0" err="1"/>
                  <a:t>ResNet</a:t>
                </a:r>
                <a:r>
                  <a:rPr lang="en-US" b="0" baseline="0" dirty="0"/>
                  <a:t> has no such flexibility. </a:t>
                </a:r>
              </a:p>
              <a:p>
                <a:pPr marL="0" lvl="0" indent="0" algn="l" rtl="0">
                  <a:spcBef>
                    <a:spcPts val="0"/>
                  </a:spcBef>
                  <a:spcAft>
                    <a:spcPts val="0"/>
                  </a:spcAft>
                  <a:buNone/>
                </a:pPr>
                <a:endParaRPr lang="en-US" altLang="zh-CN" b="0" baseline="0" dirty="0"/>
              </a:p>
              <a:p>
                <a:pPr marL="0" lvl="0" indent="0" algn="l" rtl="0">
                  <a:spcBef>
                    <a:spcPts val="0"/>
                  </a:spcBef>
                  <a:spcAft>
                    <a:spcPts val="0"/>
                  </a:spcAft>
                  <a:buNone/>
                </a:pPr>
                <a:r>
                  <a:rPr lang="en-US" altLang="zh-CN" b="0" baseline="0" dirty="0"/>
                  <a:t>There were many follow up studies alone the same line of research which I won’t have time to discuss today. But you can find a brief review of them in my proceeding paper.</a:t>
                </a:r>
                <a:endParaRPr b="0" dirty="0"/>
              </a:p>
            </p:txBody>
          </p:sp>
        </mc:Fallback>
      </mc:AlternateContent>
    </p:spTree>
    <p:extLst>
      <p:ext uri="{BB962C8B-B14F-4D97-AF65-F5344CB8AC3E}">
        <p14:creationId xmlns:p14="http://schemas.microsoft.com/office/powerpoint/2010/main" val="4173120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But of course you may wonder if the actually</a:t>
                </a:r>
                <a:r>
                  <a:rPr lang="en-US" b="0" baseline="0" dirty="0"/>
                  <a:t> learned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𝛼</m:t>
                        </m:r>
                      </m:e>
                      <m:sub>
                        <m:r>
                          <a:rPr lang="en-US" b="0" i="1" baseline="0" smtClean="0">
                            <a:latin typeface="Cambria Math" panose="02040503050406030204" pitchFamily="18" charset="0"/>
                          </a:rPr>
                          <m:t>𝑘</m:t>
                        </m:r>
                      </m:sub>
                    </m:sSub>
                  </m:oMath>
                </a14:m>
                <a:r>
                  <a:rPr lang="en-US" b="0" dirty="0"/>
                  <a:t> indeed helps to speed</a:t>
                </a:r>
                <a:r>
                  <a:rPr lang="en-US" b="0" baseline="0" dirty="0"/>
                  <a:t> up the information propagation. </a:t>
                </a:r>
                <a:r>
                  <a:rPr lang="en-US" b="0" dirty="0"/>
                  <a:t>To valid this empirically, we plotted the learned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𝑘</m:t>
                        </m:r>
                      </m:sub>
                    </m:sSub>
                  </m:oMath>
                </a14:m>
                <a:r>
                  <a:rPr lang="en-US" b="0" dirty="0"/>
                  <a:t>s in</a:t>
                </a:r>
                <a:r>
                  <a:rPr lang="en-US" b="0" baseline="0" dirty="0"/>
                  <a:t> the bottom right figure. You can see that most of the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𝛼</m:t>
                        </m:r>
                      </m:e>
                      <m:sub>
                        <m:r>
                          <a:rPr lang="en-US" b="0" i="1" baseline="0" smtClean="0">
                            <a:latin typeface="Cambria Math" panose="02040503050406030204" pitchFamily="18" charset="0"/>
                          </a:rPr>
                          <m:t>𝑘</m:t>
                        </m:r>
                      </m:sub>
                    </m:sSub>
                  </m:oMath>
                </a14:m>
                <a:r>
                  <a:rPr lang="en-US" b="0" baseline="0" dirty="0"/>
                  <a:t>s are negative, especially when we go deeper in depth. </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baseline="0" dirty="0"/>
                  <a:t>This means that LM-</a:t>
                </a:r>
                <a:r>
                  <a:rPr lang="en-US" b="0" baseline="0" dirty="0" err="1"/>
                  <a:t>ResNet</a:t>
                </a:r>
                <a:r>
                  <a:rPr lang="en-US" b="0" baseline="0" dirty="0"/>
                  <a:t> indeed places a bigger weight on the second derivative of </a:t>
                </a:r>
                <a14:m>
                  <m:oMath xmlns:m="http://schemas.openxmlformats.org/officeDocument/2006/math">
                    <m:r>
                      <a:rPr lang="en-US" b="0" i="1" baseline="0" smtClean="0">
                        <a:latin typeface="Cambria Math" panose="02040503050406030204" pitchFamily="18" charset="0"/>
                      </a:rPr>
                      <m:t>𝑥</m:t>
                    </m:r>
                  </m:oMath>
                </a14:m>
                <a:r>
                  <a:rPr lang="en-US" b="0" dirty="0"/>
                  <a:t> in deeper</a:t>
                </a:r>
                <a:r>
                  <a:rPr lang="en-US" b="0" baseline="0" dirty="0"/>
                  <a:t> layers</a:t>
                </a:r>
                <a:r>
                  <a:rPr lang="en-US" b="0" dirty="0"/>
                  <a:t>. This enables</a:t>
                </a:r>
                <a:r>
                  <a:rPr lang="en-US" b="0" baseline="0" dirty="0"/>
                  <a:t> it to accelerate the information propagation, while </a:t>
                </a:r>
                <a:r>
                  <a:rPr lang="en-US" b="0" baseline="0" dirty="0" err="1"/>
                  <a:t>ResNet</a:t>
                </a:r>
                <a:r>
                  <a:rPr lang="en-US" b="0" baseline="0" dirty="0"/>
                  <a:t> has no such flexibility. </a:t>
                </a:r>
              </a:p>
              <a:p>
                <a:pPr marL="0" lvl="0" indent="0" algn="l" rtl="0">
                  <a:spcBef>
                    <a:spcPts val="0"/>
                  </a:spcBef>
                  <a:spcAft>
                    <a:spcPts val="0"/>
                  </a:spcAft>
                  <a:buNone/>
                </a:pPr>
                <a:endParaRPr lang="en-US" altLang="zh-CN" b="0" baseline="0" dirty="0"/>
              </a:p>
              <a:p>
                <a:pPr marL="0" lvl="0" indent="0" algn="l" rtl="0">
                  <a:spcBef>
                    <a:spcPts val="0"/>
                  </a:spcBef>
                  <a:spcAft>
                    <a:spcPts val="0"/>
                  </a:spcAft>
                  <a:buNone/>
                </a:pPr>
                <a:r>
                  <a:rPr lang="en-US" altLang="zh-CN" b="0" baseline="0" dirty="0"/>
                  <a:t>There were many follow up studies alone the same line of research which I won’t have time to discuss today. But you can find a brief review of them in my proceeding paper.</a:t>
                </a:r>
                <a:endParaRPr b="0"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b="0" baseline="0" dirty="0"/>
                  <a:t>Of course, this is not rigorous since </a:t>
                </a:r>
                <a:r>
                  <a:rPr lang="en-US" altLang="zh-CN" b="0" i="0" baseline="0">
                    <a:latin typeface="Cambria Math" panose="02040503050406030204" pitchFamily="18" charset="0"/>
                  </a:rPr>
                  <a:t>𝑓</a:t>
                </a:r>
                <a:r>
                  <a:rPr lang="en-US" altLang="zh-CN" b="0" dirty="0"/>
                  <a:t> may not be the negative gradient of a potential.</a:t>
                </a:r>
                <a:r>
                  <a:rPr lang="en-US" altLang="zh-CN" b="0" baseline="0" dirty="0"/>
                  <a:t> But our intuition matches with our empirical results.</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dirty="0"/>
                  <a:t>First of all, the LM-</a:t>
                </a:r>
                <a:r>
                  <a:rPr lang="en-US" b="0" dirty="0" err="1"/>
                  <a:t>ResNet</a:t>
                </a:r>
                <a:r>
                  <a:rPr lang="en-US" b="0" dirty="0"/>
                  <a:t> managed to achieve comparable test accuracy as </a:t>
                </a:r>
                <a:r>
                  <a:rPr lang="en-US" b="0" dirty="0" err="1"/>
                  <a:t>ResNet</a:t>
                </a:r>
                <a:r>
                  <a:rPr lang="en-US" b="0" dirty="0"/>
                  <a:t> with only half of the layers. Secondly, we plotted the learned </a:t>
                </a:r>
                <a:r>
                  <a:rPr lang="en-US" b="0" i="0">
                    <a:latin typeface="Cambria Math" panose="02040503050406030204" pitchFamily="18" charset="0"/>
                  </a:rPr>
                  <a:t>𝛼_𝑘</a:t>
                </a:r>
                <a:r>
                  <a:rPr lang="en-US" b="0" dirty="0"/>
                  <a:t>s in</a:t>
                </a:r>
                <a:r>
                  <a:rPr lang="en-US" b="0" baseline="0" dirty="0"/>
                  <a:t> the bottom right figure. You can see that most of the </a:t>
                </a:r>
                <a:r>
                  <a:rPr lang="en-US" b="0" i="0" baseline="0">
                    <a:latin typeface="Cambria Math" panose="02040503050406030204" pitchFamily="18" charset="0"/>
                  </a:rPr>
                  <a:t>𝛼_𝑘</a:t>
                </a:r>
                <a:r>
                  <a:rPr lang="en-US" b="0" baseline="0" dirty="0"/>
                  <a:t>s are negative, especially when we go deeper in depth. </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baseline="0" dirty="0"/>
                  <a:t>This means that LM-</a:t>
                </a:r>
                <a:r>
                  <a:rPr lang="en-US" b="0" baseline="0" dirty="0" err="1"/>
                  <a:t>ResNet</a:t>
                </a:r>
                <a:r>
                  <a:rPr lang="en-US" b="0" baseline="0" dirty="0"/>
                  <a:t> places a bigger weight on the second derivative of </a:t>
                </a:r>
                <a:r>
                  <a:rPr lang="en-US" b="0" i="0" baseline="0">
                    <a:latin typeface="Cambria Math" panose="02040503050406030204" pitchFamily="18" charset="0"/>
                  </a:rPr>
                  <a:t>𝑥</a:t>
                </a:r>
                <a:r>
                  <a:rPr lang="en-US" b="0" dirty="0"/>
                  <a:t> in deeper</a:t>
                </a:r>
                <a:r>
                  <a:rPr lang="en-US" b="0" baseline="0" dirty="0"/>
                  <a:t> layers</a:t>
                </a:r>
                <a:r>
                  <a:rPr lang="en-US" b="0" dirty="0"/>
                  <a:t>. This enables</a:t>
                </a:r>
                <a:r>
                  <a:rPr lang="en-US" b="0" baseline="0" dirty="0"/>
                  <a:t> it to accelerate the information propagation, while </a:t>
                </a:r>
                <a:r>
                  <a:rPr lang="en-US" b="0" baseline="0" dirty="0" err="1"/>
                  <a:t>ResNet</a:t>
                </a:r>
                <a:r>
                  <a:rPr lang="en-US" b="0" baseline="0" dirty="0"/>
                  <a:t> has no such flexibility. </a:t>
                </a:r>
              </a:p>
              <a:p>
                <a:pPr marL="0" lvl="0" indent="0" algn="l" rtl="0">
                  <a:spcBef>
                    <a:spcPts val="0"/>
                  </a:spcBef>
                  <a:spcAft>
                    <a:spcPts val="0"/>
                  </a:spcAft>
                  <a:buNone/>
                </a:pPr>
                <a:endParaRPr lang="en-US" altLang="zh-CN" b="0" baseline="0" dirty="0"/>
              </a:p>
              <a:p>
                <a:pPr marL="0" lvl="0" indent="0" algn="l" rtl="0">
                  <a:spcBef>
                    <a:spcPts val="0"/>
                  </a:spcBef>
                  <a:spcAft>
                    <a:spcPts val="0"/>
                  </a:spcAft>
                  <a:buNone/>
                </a:pPr>
                <a:r>
                  <a:rPr lang="en-US" altLang="zh-CN" b="0" baseline="0" dirty="0"/>
                  <a:t>There were many follow up studies alone the same line of research which I won’t have time to discuss today. But you can find a brief review of them in my proceeding paper.</a:t>
                </a:r>
                <a:endParaRPr b="0" dirty="0"/>
              </a:p>
            </p:txBody>
          </p:sp>
        </mc:Fallback>
      </mc:AlternateContent>
    </p:spTree>
    <p:extLst>
      <p:ext uri="{BB962C8B-B14F-4D97-AF65-F5344CB8AC3E}">
        <p14:creationId xmlns:p14="http://schemas.microsoft.com/office/powerpoint/2010/main" val="3721808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ODE-Nets explore structural similarity between DNNs with discrete ODEs by relating temporal </a:t>
                </a:r>
                <a:r>
                  <a:rPr lang="en-US" dirty="0" err="1"/>
                  <a:t>discretizations</a:t>
                </a:r>
                <a:r>
                  <a:rPr lang="en-US" dirty="0"/>
                  <a:t> with different designs of the residual structure.</a:t>
                </a:r>
                <a:r>
                  <a:rPr lang="en-US" baseline="0" dirty="0"/>
                  <a:t> </a:t>
                </a:r>
                <a:r>
                  <a:rPr lang="en-US" dirty="0"/>
                  <a:t>PDE-Nets tend to look closer at the dynamics </a:t>
                </a:r>
                <a14:m>
                  <m:oMath xmlns:m="http://schemas.openxmlformats.org/officeDocument/2006/math">
                    <m:r>
                      <a:rPr lang="en-US" b="0" i="1" smtClean="0">
                        <a:latin typeface="Cambria Math" panose="02040503050406030204" pitchFamily="18" charset="0"/>
                      </a:rPr>
                      <m:t>𝑓</m:t>
                    </m:r>
                  </m:oMath>
                </a14:m>
                <a:r>
                  <a:rPr lang="en-US" dirty="0"/>
                  <a:t>.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PDE-Nets</a:t>
                </a:r>
                <a:r>
                  <a:rPr lang="en-US" dirty="0"/>
                  <a:t> are deep CNNs with architectures inspired by numerical PDEs, or physics-informed so to speak. </a:t>
                </a:r>
                <a:r>
                  <a:rPr lang="en-US" altLang="zh-CN" dirty="0"/>
                  <a:t>By training a properly design PDE-Net, we hope to achieve two objectives: first one is to estimate a PDE (with an interpretable form) that best describes the observed data and second one is to enable fast simulations. </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ODE-Nets explore structural similarity between deep neural networks with discrete ODEs by relating temporal </a:t>
                </a:r>
                <a:r>
                  <a:rPr lang="en-US" dirty="0" err="1"/>
                  <a:t>discretizations</a:t>
                </a:r>
                <a:r>
                  <a:rPr lang="en-US" dirty="0"/>
                  <a:t> with different designs of the residual structure.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PDE-Nets tend to look closer at the dynamics </a:t>
                </a:r>
                <a:r>
                  <a:rPr lang="en-US" b="0" i="0">
                    <a:latin typeface="Cambria Math" panose="02040503050406030204" pitchFamily="18" charset="0"/>
                  </a:rPr>
                  <a:t>𝑓</a:t>
                </a:r>
                <a:r>
                  <a:rPr lang="en-US" dirty="0"/>
                  <a:t> to explore the structural similarities between deep neural networks with discrete PDEs.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PDE-Nets</a:t>
                </a:r>
                <a:r>
                  <a:rPr lang="en-US" dirty="0"/>
                  <a:t> are deep CNNs with architectures inspired by numerical PDEs, or physics-informed so to speak. </a:t>
                </a:r>
                <a:r>
                  <a:rPr lang="en-US" altLang="zh-CN" dirty="0"/>
                  <a:t>The original motivation of introducing PDE-Nets is to find an interpretable surrogate model from complex dynamical data.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By training a properly design PDE-Net, we hope to achieve two objectives: first one is to estimate a PDE that best describes the observed data and second one is to enable fast simulations. </a:t>
                </a:r>
                <a:endParaRPr dirty="0"/>
              </a:p>
            </p:txBody>
          </p:sp>
        </mc:Fallback>
      </mc:AlternateContent>
    </p:spTree>
    <p:extLst>
      <p:ext uri="{BB962C8B-B14F-4D97-AF65-F5344CB8AC3E}">
        <p14:creationId xmlns:p14="http://schemas.microsoft.com/office/powerpoint/2010/main" val="3354532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problem is a typical inverse problem, often called system identification. This is a very active field, especially after the recent progress of machine learning. Here, I am just showing a few examples.</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ODE-Nets explore structural similarity between deep neural networks with discrete ODEs by relating temporal </a:t>
                </a:r>
                <a:r>
                  <a:rPr lang="en-US" dirty="0" err="1"/>
                  <a:t>discretizations</a:t>
                </a:r>
                <a:r>
                  <a:rPr lang="en-US" dirty="0"/>
                  <a:t> with different designs of the residual structure.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PDE-Nets tend to look closer at the dynamics </a:t>
                </a:r>
                <a:r>
                  <a:rPr lang="en-US" b="0" i="0">
                    <a:latin typeface="Cambria Math" panose="02040503050406030204" pitchFamily="18" charset="0"/>
                  </a:rPr>
                  <a:t>𝑓</a:t>
                </a:r>
                <a:r>
                  <a:rPr lang="en-US" dirty="0"/>
                  <a:t> to explore the structural similarities between deep neural networks with discrete PDEs.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PDE-Nets</a:t>
                </a:r>
                <a:r>
                  <a:rPr lang="en-US" dirty="0"/>
                  <a:t> are deep CNNs with architectures inspired by numerical PDEs, or physics-informed so to speak. </a:t>
                </a:r>
                <a:r>
                  <a:rPr lang="en-US" altLang="zh-CN" dirty="0"/>
                  <a:t>The original motivation of introducing PDE-Nets is to find an interpretable surrogate model from complex dynamical data.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By training a properly design PDE-Net, we hope to achieve two objectives: first one is to estimate a PDE that best describes the observed data and second one is to enable fast simulations. </a:t>
                </a:r>
                <a:endParaRPr dirty="0"/>
              </a:p>
            </p:txBody>
          </p:sp>
        </mc:Fallback>
      </mc:AlternateContent>
    </p:spTree>
    <p:extLst>
      <p:ext uri="{BB962C8B-B14F-4D97-AF65-F5344CB8AC3E}">
        <p14:creationId xmlns:p14="http://schemas.microsoft.com/office/powerpoint/2010/main" val="2907022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given observed dynamical data, PDE-Nets assume certain prior knowledge on the hidden mechanics that drives the dynamics.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We assume that the dynamics can be approximated by a nonlinear evolution PDE with a known maximum order, for instance 2</a:t>
                </a:r>
                <a:r>
                  <a:rPr lang="en-US" baseline="30000" dirty="0"/>
                  <a:t>nd</a:t>
                </a:r>
                <a:r>
                  <a:rPr lang="en-US" dirty="0"/>
                  <a:t> or 4</a:t>
                </a:r>
                <a:r>
                  <a:rPr lang="en-US" baseline="30000" dirty="0"/>
                  <a:t>th</a:t>
                </a:r>
                <a:r>
                  <a:rPr lang="en-US" dirty="0"/>
                  <a:t> order. We also assume that the nonlinear function </a:t>
                </a:r>
                <a14:m>
                  <m:oMath xmlns:m="http://schemas.openxmlformats.org/officeDocument/2006/math">
                    <m:r>
                      <a:rPr lang="en-US" b="0" i="1" smtClean="0">
                        <a:latin typeface="Cambria Math" panose="02040503050406030204" pitchFamily="18" charset="0"/>
                      </a:rPr>
                      <m:t>𝐹</m:t>
                    </m:r>
                  </m:oMath>
                </a14:m>
                <a:r>
                  <a:rPr lang="en-US" dirty="0"/>
                  <a:t> has</a:t>
                </a:r>
                <a:r>
                  <a:rPr lang="en-US" baseline="0" dirty="0"/>
                  <a:t> only simple operations. For example, we assume in our studies that </a:t>
                </a:r>
                <a14:m>
                  <m:oMath xmlns:m="http://schemas.openxmlformats.org/officeDocument/2006/math">
                    <m:r>
                      <a:rPr lang="en-US" b="0" i="1" baseline="0" smtClean="0">
                        <a:latin typeface="Cambria Math" panose="02040503050406030204" pitchFamily="18" charset="0"/>
                      </a:rPr>
                      <m:t>𝐹</m:t>
                    </m:r>
                  </m:oMath>
                </a14:m>
                <a:r>
                  <a:rPr lang="en-US" dirty="0"/>
                  <a:t> has only addition and multiplications of its variables,</a:t>
                </a:r>
                <a:r>
                  <a:rPr lang="en-US" baseline="0" dirty="0"/>
                  <a:t> which makes it </a:t>
                </a:r>
                <a:r>
                  <a:rPr lang="en-US" dirty="0"/>
                  <a:t>a multivariate polynomial. Although this may seem too restrictive, </a:t>
                </a:r>
                <a:r>
                  <a:rPr lang="en-US" baseline="0" dirty="0"/>
                  <a:t>in fact this already covers a lot of known PDEs. </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given observed dynamical data, PDE-Nets assume certain prior knowledge on the hidden mechanics that drives the dynamics.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We assume that the dynamics can be approximated by a nonlinear evolution PDE with a known maximum order. We also assume that the nonlinear function </a:t>
                </a:r>
                <a:r>
                  <a:rPr lang="en-US" b="0" i="0">
                    <a:latin typeface="Cambria Math" panose="02040503050406030204" pitchFamily="18" charset="0"/>
                  </a:rPr>
                  <a:t>𝐹</a:t>
                </a:r>
                <a:r>
                  <a:rPr lang="en-US" dirty="0"/>
                  <a:t> has</a:t>
                </a:r>
                <a:r>
                  <a:rPr lang="en-US" baseline="0" dirty="0"/>
                  <a:t> only simple operations. For example, we assume in our studies that </a:t>
                </a:r>
                <a:r>
                  <a:rPr lang="en-US" b="0" i="0" baseline="0">
                    <a:latin typeface="Cambria Math" panose="02040503050406030204" pitchFamily="18" charset="0"/>
                  </a:rPr>
                  <a:t>𝐹</a:t>
                </a:r>
                <a:r>
                  <a:rPr lang="en-US" dirty="0"/>
                  <a:t> is a multivariate polynomial,</a:t>
                </a:r>
                <a:r>
                  <a:rPr lang="en-US" baseline="0" dirty="0"/>
                  <a:t> which in fact already covers a lot of known PDEs. If </a:t>
                </a:r>
                <a:r>
                  <a:rPr lang="en-US" b="0" i="0" baseline="0">
                    <a:latin typeface="Cambria Math" panose="02040503050406030204" pitchFamily="18" charset="0"/>
                  </a:rPr>
                  <a:t>𝐹</a:t>
                </a:r>
                <a:r>
                  <a:rPr lang="en-US" dirty="0"/>
                  <a:t> is more general, polynomials</a:t>
                </a:r>
                <a:r>
                  <a:rPr lang="en-US" baseline="0" dirty="0"/>
                  <a:t> are still fairly good approximations to </a:t>
                </a:r>
                <a:r>
                  <a:rPr lang="en-US" b="0" i="0" baseline="0">
                    <a:latin typeface="Cambria Math" panose="02040503050406030204" pitchFamily="18" charset="0"/>
                  </a:rPr>
                  <a:t>𝐹</a:t>
                </a:r>
                <a:r>
                  <a:rPr lang="en-US" dirty="0"/>
                  <a:t>.</a:t>
                </a:r>
                <a:endParaRPr dirty="0"/>
              </a:p>
            </p:txBody>
          </p:sp>
        </mc:Fallback>
      </mc:AlternateContent>
    </p:spTree>
    <p:extLst>
      <p:ext uri="{BB962C8B-B14F-4D97-AF65-F5344CB8AC3E}">
        <p14:creationId xmlns:p14="http://schemas.microsoft.com/office/powerpoint/2010/main" val="264196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 me start with the background of imaging.</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these assumptions, we can now define our PDE-Nets.</a:t>
                </a:r>
                <a:r>
                  <a:rPr lang="en-US" baseline="0" dirty="0"/>
                  <a:t> The idea is to use finite difference approximations to discretize the PDE and use the corresponding discrete dynamics as the backbone, and then specify the learnable components of the dynamics.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dirty="0"/>
                  <a:t>We discretize the PDE using finite differencing</a:t>
                </a:r>
                <a:r>
                  <a:rPr lang="en-US" baseline="0" dirty="0"/>
                  <a:t> and </a:t>
                </a:r>
                <a:r>
                  <a:rPr lang="en-US" dirty="0"/>
                  <a:t>introduce a deep symbolic network to approximate </a:t>
                </a:r>
                <a14:m>
                  <m:oMath xmlns:m="http://schemas.openxmlformats.org/officeDocument/2006/math">
                    <m:r>
                      <a:rPr lang="en-US" b="0" i="1" smtClean="0">
                        <a:latin typeface="Cambria Math" panose="02040503050406030204" pitchFamily="18" charset="0"/>
                      </a:rPr>
                      <m:t>𝐹</m:t>
                    </m:r>
                  </m:oMath>
                </a14:m>
                <a:r>
                  <a:rPr lang="en-US" dirty="0"/>
                  <a:t>. </a:t>
                </a:r>
                <a:r>
                  <a:rPr lang="en-US" altLang="zh-CN" dirty="0"/>
                  <a:t>Then</a:t>
                </a:r>
                <a:r>
                  <a:rPr lang="en-US" altLang="zh-CN" baseline="0" dirty="0"/>
                  <a:t>, we have an iterative scheme as shown by the formula here which is essentially</a:t>
                </a:r>
                <a:r>
                  <a:rPr lang="en-US" dirty="0"/>
                  <a:t> a deep CNN. The trainable parameters are the convolution kernels that correspond to the finite difference approximation to the differential operators. The parameters in the symbolic network are trainable as well. So we call the deep CNNs that are constructed in this specific way the PDE-Nets.</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these assumptions, we discretize the PDE using finite differencing. We use forward-Euler scheme for the temporal derivative which generates a </a:t>
                </a:r>
                <a:r>
                  <a:rPr lang="en-US" dirty="0" err="1"/>
                  <a:t>ResNet</a:t>
                </a:r>
                <a:r>
                  <a:rPr lang="en-US" dirty="0"/>
                  <a:t> like structure. We use convolutions to approximate </a:t>
                </a:r>
                <a:r>
                  <a:rPr lang="en-US" dirty="0" err="1"/>
                  <a:t>spacial</a:t>
                </a:r>
                <a:r>
                  <a:rPr lang="en-US" dirty="0"/>
                  <a:t> derivatives. We introduce a deep symbolic network to approximate </a:t>
                </a:r>
                <a:r>
                  <a:rPr lang="en-US" b="0" i="0">
                    <a:latin typeface="Cambria Math" panose="02040503050406030204" pitchFamily="18" charset="0"/>
                  </a:rPr>
                  <a:t>𝐹</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unroll the dynamics and form a deep conv net and introduce a supervised loss function for training. This type of networks is what we call PDE-Nets.</a:t>
                </a:r>
              </a:p>
            </p:txBody>
          </p:sp>
        </mc:Fallback>
      </mc:AlternateContent>
    </p:spTree>
    <p:extLst>
      <p:ext uri="{BB962C8B-B14F-4D97-AF65-F5344CB8AC3E}">
        <p14:creationId xmlns:p14="http://schemas.microsoft.com/office/powerpoint/2010/main" val="192514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One crucial component of PDE-Nets is the approximation of spatial derivatives by convolutions. However, if we do not place any constraints on the convolution kernels, these convolutions may not approximate differential operators at all, making the trained PDE-Nets  uninterpretable.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This is where the Proposition 2 comes in handy. If we want to control the convolution to approximate a certain differential operator with a certain approximation order, we can simply control the constants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𝛼</m:t>
                        </m:r>
                      </m:sub>
                    </m:sSub>
                  </m:oMath>
                </a14:m>
                <a:r>
                  <a:rPr lang="en-US" altLang="zh-CN" dirty="0"/>
                  <a:t> by    for</a:t>
                </a:r>
                <a:r>
                  <a:rPr lang="en-US" altLang="zh-CN" baseline="0" dirty="0"/>
                  <a:t> instance   letting all but one specific </a:t>
                </a:r>
                <a14:m>
                  <m:oMath xmlns:m="http://schemas.openxmlformats.org/officeDocument/2006/math">
                    <m:sSub>
                      <m:sSubPr>
                        <m:ctrlPr>
                          <a:rPr lang="en-US" altLang="zh-CN" b="0" i="1" baseline="0" smtClean="0">
                            <a:latin typeface="Cambria Math" panose="02040503050406030204" pitchFamily="18" charset="0"/>
                          </a:rPr>
                        </m:ctrlPr>
                      </m:sSubPr>
                      <m:e>
                        <m:r>
                          <a:rPr lang="en-US" altLang="zh-CN" b="0" i="1" baseline="0" smtClean="0">
                            <a:latin typeface="Cambria Math" panose="02040503050406030204" pitchFamily="18" charset="0"/>
                          </a:rPr>
                          <m:t>𝐶</m:t>
                        </m:r>
                      </m:e>
                      <m:sub>
                        <m:r>
                          <a:rPr lang="en-US" altLang="zh-CN" b="0" i="1" baseline="0" smtClean="0">
                            <a:latin typeface="Cambria Math" panose="02040503050406030204" pitchFamily="18" charset="0"/>
                          </a:rPr>
                          <m:t>𝛼</m:t>
                        </m:r>
                      </m:sub>
                    </m:sSub>
                  </m:oMath>
                </a14:m>
                <a:r>
                  <a:rPr lang="en-US" altLang="zh-CN" dirty="0"/>
                  <a:t> to be non-zero</a:t>
                </a:r>
                <a:r>
                  <a:rPr lang="en-US" altLang="zh-CN" baseline="0" dirty="0"/>
                  <a:t>. </a:t>
                </a:r>
                <a:r>
                  <a:rPr lang="en-US" altLang="zh-CN" dirty="0"/>
                  <a:t>We denote these factors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𝛼</m:t>
                        </m:r>
                      </m:sub>
                    </m:sSub>
                  </m:oMath>
                </a14:m>
                <a:r>
                  <a:rPr lang="en-US" altLang="zh-CN" dirty="0"/>
                  <a:t> as the moment matrix just for convenience.</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One crucial component of PDE-Nets is the approximation of spatial derivatives by convolutions. However, if we do not place any constraints on the convolution kernels, these convolutions may not approximate differential operators at all. This will make the trained PDE-Nets not interpretable. That’s something we do not want to see.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This is where the Proposition 2 comes in handy. Recall that Proposition 2 draws the connection between vanishing moments of filters and the order of differential operators. If we want to control the convolution to approximate a certain differential operator with a certain approximation order, we can simply control the constants </a:t>
                </a:r>
                <a:r>
                  <a:rPr lang="en-US" altLang="zh-CN" b="0" i="0">
                    <a:latin typeface="Cambria Math" panose="02040503050406030204" pitchFamily="18" charset="0"/>
                  </a:rPr>
                  <a:t>𝐶_𝛼</a:t>
                </a:r>
                <a:r>
                  <a:rPr lang="en-US" altLang="zh-CN" dirty="0"/>
                  <a:t> by    for</a:t>
                </a:r>
                <a:r>
                  <a:rPr lang="en-US" altLang="zh-CN" baseline="0" dirty="0"/>
                  <a:t> instance   letting all but one specific </a:t>
                </a:r>
                <a:r>
                  <a:rPr lang="en-US" altLang="zh-CN" b="0" i="0" baseline="0">
                    <a:latin typeface="Cambria Math" panose="02040503050406030204" pitchFamily="18" charset="0"/>
                  </a:rPr>
                  <a:t>𝐶_𝛼</a:t>
                </a:r>
                <a:r>
                  <a:rPr lang="en-US" altLang="zh-CN" dirty="0"/>
                  <a:t> to be non-zero</a:t>
                </a:r>
                <a:r>
                  <a:rPr lang="en-US" altLang="zh-CN" baseline="0" dirty="0"/>
                  <a:t>. </a:t>
                </a: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With that we denote these factors </a:t>
                </a:r>
                <a:r>
                  <a:rPr lang="en-US" altLang="zh-CN" b="0" i="0">
                    <a:latin typeface="Cambria Math" panose="02040503050406030204" pitchFamily="18" charset="0"/>
                  </a:rPr>
                  <a:t>𝐶_𝛼</a:t>
                </a:r>
                <a:r>
                  <a:rPr lang="en-US" altLang="zh-CN" dirty="0"/>
                  <a:t> as the moment matrix.</a:t>
                </a:r>
              </a:p>
            </p:txBody>
          </p:sp>
        </mc:Fallback>
      </mc:AlternateContent>
    </p:spTree>
    <p:extLst>
      <p:ext uri="{BB962C8B-B14F-4D97-AF65-F5344CB8AC3E}">
        <p14:creationId xmlns:p14="http://schemas.microsoft.com/office/powerpoint/2010/main" val="364569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The moment matrix is just a convenient tool to enforce linear constraints on the convolution kernels.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For example, if we want to approximate partial x with convolution using a 3x3 kernel, the corresponding moment matrix is also 3x3 and we can use the following three matrix constraints. The third one gives us a deterministic kernel while the first two are learnable approximations. The stars label the unconstrained slots. The more starts means the more degree of freedom we have for the learnable filter q.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Our empirical studies show that having learnable filters helps with the estimation of the analytical form of the hidden PDEs, and it enables more accurate simulations as well. </a:t>
            </a:r>
          </a:p>
        </p:txBody>
      </p:sp>
    </p:spTree>
    <p:extLst>
      <p:ext uri="{BB962C8B-B14F-4D97-AF65-F5344CB8AC3E}">
        <p14:creationId xmlns:p14="http://schemas.microsoft.com/office/powerpoint/2010/main" val="2332607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Similar idea was also used by some later studies.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(For example, Bar et al., used learnable finite difference approximations to solve PDEs. </a:t>
            </a:r>
            <a:r>
              <a:rPr lang="en-US" altLang="zh-CN" dirty="0" err="1"/>
              <a:t>Chambolle</a:t>
            </a:r>
            <a:r>
              <a:rPr lang="en-US" altLang="zh-CN" dirty="0"/>
              <a:t> and Pock use learnable </a:t>
            </a:r>
            <a:r>
              <a:rPr lang="en-US" altLang="zh-CN" dirty="0" err="1"/>
              <a:t>discretizations</a:t>
            </a:r>
            <a:r>
              <a:rPr lang="en-US" altLang="zh-CN" dirty="0"/>
              <a:t> for total variation. Alt et al. they gave a </a:t>
            </a:r>
            <a:r>
              <a:rPr lang="en-US" altLang="zh-CN" dirty="0" err="1"/>
              <a:t>a</a:t>
            </a:r>
            <a:r>
              <a:rPr lang="en-US" altLang="zh-CN" dirty="0"/>
              <a:t> more extended discussion on the connections between numerical scheme of PDEs and neural networks.)</a:t>
            </a:r>
          </a:p>
        </p:txBody>
      </p:sp>
    </p:spTree>
    <p:extLst>
      <p:ext uri="{BB962C8B-B14F-4D97-AF65-F5344CB8AC3E}">
        <p14:creationId xmlns:p14="http://schemas.microsoft.com/office/powerpoint/2010/main" val="605740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proof of concept, we conduct experiments using Burgers’ equation.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generate observational data using a high-accuracy scheme and added some noise.)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do not assume that we know it’s burgers or whether its parabolic or hyperbolic. All we assumed is that the maximum order of this PDE doesn’t exceed 4, and the nonlinear function </a:t>
                </a:r>
                <a14:m>
                  <m:oMath xmlns:m="http://schemas.openxmlformats.org/officeDocument/2006/math">
                    <m:r>
                      <a:rPr lang="en-US" b="0" i="1" smtClean="0">
                        <a:latin typeface="Cambria Math" panose="02040503050406030204" pitchFamily="18" charset="0"/>
                      </a:rPr>
                      <m:t>𝐹</m:t>
                    </m:r>
                  </m:oMath>
                </a14:m>
                <a:r>
                  <a:rPr lang="en-US" dirty="0"/>
                  <a:t> is a certain polynomial.</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proof of concept, we conduct experiments using Burgers’ equation. We generate observational data using a high-accuracy scheme and added some noise.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do not assume that we know it’s burgers or whether its parabolic or hyperbolic. All we assumed is that the maximum order of this PDE doesn’t exceed 4, and the nonlinear function </a:t>
                </a:r>
                <a:r>
                  <a:rPr lang="en-US" b="0" i="0">
                    <a:latin typeface="Cambria Math" panose="02040503050406030204" pitchFamily="18" charset="0"/>
                  </a:rPr>
                  <a:t>𝐹</a:t>
                </a:r>
                <a:r>
                  <a:rPr lang="en-US" dirty="0"/>
                  <a:t> is a certain polynomial.</a:t>
                </a:r>
              </a:p>
            </p:txBody>
          </p:sp>
        </mc:Fallback>
      </mc:AlternateContent>
    </p:spTree>
    <p:extLst>
      <p:ext uri="{BB962C8B-B14F-4D97-AF65-F5344CB8AC3E}">
        <p14:creationId xmlns:p14="http://schemas.microsoft.com/office/powerpoint/2010/main" val="1733358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results of model recovery. The leading terms of the symbolic network after training are given in this table. You can see that PDE-Net is able to accurately approximate the ground. Here, Frozen PDE-Net means that we cheated a little bit by using a fixed discretization that is stable for Burgers which we should not know. The estimation by PDE-Net is even more accurate than the Frozen PDE-Net which assumes more prior knowledge on the hidden PDE model. This shows that having learnable </a:t>
            </a:r>
            <a:r>
              <a:rPr lang="en-US" dirty="0" err="1"/>
              <a:t>discretizations</a:t>
            </a:r>
            <a:r>
              <a:rPr lang="en-US" dirty="0"/>
              <a:t> of differential operator not only require a weaker prior knowledge on the PDE to be discovered, but can also make the estimation more accurate.</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16590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we assume that the maximum order is 4, while burgers is a 2</a:t>
                </a:r>
                <a:r>
                  <a:rPr lang="en-US" baseline="30000" dirty="0"/>
                  <a:t>nd</a:t>
                </a:r>
                <a:r>
                  <a:rPr lang="en-US" dirty="0"/>
                  <a:t> order PDE, we also have remainder terms. But they are all relatively small.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the orange</a:t>
                </a:r>
                <a:r>
                  <a:rPr lang="en-US" baseline="0" dirty="0"/>
                  <a:t> region</a:t>
                </a:r>
                <a:r>
                  <a:rPr lang="en-US" dirty="0"/>
                  <a:t> shows the distribution of the values of the remainders when using an</a:t>
                </a:r>
                <a:r>
                  <a:rPr lang="en-US" baseline="0" dirty="0"/>
                  <a:t>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ℓ</m:t>
                        </m:r>
                      </m:e>
                      <m:sub>
                        <m:r>
                          <a:rPr lang="en-US" b="0" i="1" baseline="0" smtClean="0">
                            <a:latin typeface="Cambria Math" panose="02040503050406030204" pitchFamily="18" charset="0"/>
                          </a:rPr>
                          <m:t>1</m:t>
                        </m:r>
                      </m:sub>
                    </m:sSub>
                  </m:oMath>
                </a14:m>
                <a:r>
                  <a:rPr lang="en-US" dirty="0"/>
                  <a:t> penalty on the symbolic network. The blue region shows the same distribution but without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1</m:t>
                        </m:r>
                      </m:sub>
                    </m:sSub>
                  </m:oMath>
                </a14:m>
                <a:r>
                  <a:rPr lang="en-US" dirty="0"/>
                  <a:t> penalty.</a:t>
                </a:r>
                <a:r>
                  <a:rPr lang="en-US" baseline="0" dirty="0"/>
                  <a:t> So enforcing sparsity on the coefficients of the symbolic network help with cleaning up the analytical expressions of the learned PDE.)</a:t>
                </a:r>
                <a:endParaRPr lang="en-US" dirty="0"/>
              </a:p>
              <a:p>
                <a:pPr marL="0" lvl="0" indent="0" algn="l" rtl="0">
                  <a:spcBef>
                    <a:spcPts val="0"/>
                  </a:spcBef>
                  <a:spcAft>
                    <a:spcPts val="0"/>
                  </a:spcAft>
                  <a:buNone/>
                </a:pPr>
                <a:endParaRPr lang="en-US"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we assume that the maximum order is 4, while burgers is a 2</a:t>
                </a:r>
                <a:r>
                  <a:rPr lang="en-US" baseline="30000" dirty="0"/>
                  <a:t>nd</a:t>
                </a:r>
                <a:r>
                  <a:rPr lang="en-US" dirty="0"/>
                  <a:t> order PDE, we also have remainder terms. But they are all relatively small. Here the orange</a:t>
                </a:r>
                <a:r>
                  <a:rPr lang="en-US" baseline="0" dirty="0"/>
                  <a:t> region</a:t>
                </a:r>
                <a:r>
                  <a:rPr lang="en-US" dirty="0"/>
                  <a:t> shows the distribution of the values of the remainders when using an</a:t>
                </a:r>
                <a:r>
                  <a:rPr lang="en-US" baseline="0" dirty="0"/>
                  <a:t> </a:t>
                </a:r>
                <a:r>
                  <a:rPr lang="en-US" b="0" i="0" baseline="0">
                    <a:latin typeface="Cambria Math" panose="02040503050406030204" pitchFamily="18" charset="0"/>
                  </a:rPr>
                  <a:t>ℓ_1</a:t>
                </a:r>
                <a:r>
                  <a:rPr lang="en-US" dirty="0"/>
                  <a:t> penalty on the symbolic network. The blue region shows the same distribution but without the </a:t>
                </a:r>
                <a:r>
                  <a:rPr lang="en-US" b="0" i="0">
                    <a:latin typeface="Cambria Math" panose="02040503050406030204" pitchFamily="18" charset="0"/>
                  </a:rPr>
                  <a:t>ℓ_1</a:t>
                </a:r>
                <a:r>
                  <a:rPr lang="en-US" dirty="0"/>
                  <a:t> penalty.</a:t>
                </a:r>
                <a:r>
                  <a:rPr lang="en-US" baseline="0" dirty="0"/>
                  <a:t> So enforcing sparsity on the coefficients of the symbolic network help with cleaning up the analytical expressions of the learned PDE.</a:t>
                </a:r>
                <a:endParaRPr lang="en-US" dirty="0"/>
              </a:p>
              <a:p>
                <a:pPr marL="0" lvl="0" indent="0" algn="l" rtl="0">
                  <a:spcBef>
                    <a:spcPts val="0"/>
                  </a:spcBef>
                  <a:spcAft>
                    <a:spcPts val="0"/>
                  </a:spcAft>
                  <a:buNone/>
                </a:pPr>
                <a:endParaRPr lang="en-US" dirty="0"/>
              </a:p>
            </p:txBody>
          </p:sp>
        </mc:Fallback>
      </mc:AlternateContent>
    </p:spTree>
    <p:extLst>
      <p:ext uri="{BB962C8B-B14F-4D97-AF65-F5344CB8AC3E}">
        <p14:creationId xmlns:p14="http://schemas.microsoft.com/office/powerpoint/2010/main" val="99317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PDE-Net is trained, we can use it for simulations using unseen initial conditions without retraining. Since the PDE-Nets are CNNs, the simulation is very fast using GPUs.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The plots tell us two things. One is that using learnable </a:t>
                </a:r>
                <a:r>
                  <a:rPr lang="en-US" dirty="0" err="1"/>
                  <a:t>discretizations</a:t>
                </a:r>
                <a:r>
                  <a:rPr lang="en-US" dirty="0"/>
                  <a:t>, i.e. the PDE-Nets (as shown by the orange regions) generate more accurate simulations than using pre-selected </a:t>
                </a:r>
                <a:r>
                  <a:rPr lang="en-US" dirty="0" err="1"/>
                  <a:t>discretizaitons</a:t>
                </a:r>
                <a:r>
                  <a:rPr lang="en-US" dirty="0"/>
                  <a:t> (i.e. the Frozen PDE-Net associated to the blue region). Second is that using layered training, i.e. training the PDE-Nets with multiple </a:t>
                </a:r>
                <a14:m>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rPr>
                      <m:t>𝑡</m:t>
                    </m:r>
                  </m:oMath>
                </a14:m>
                <a:r>
                  <a:rPr lang="en-US" dirty="0"/>
                  <a:t>-blocks or time</a:t>
                </a:r>
                <a:r>
                  <a:rPr lang="en-US" baseline="0" dirty="0"/>
                  <a:t> steps helps with finding a more stable spatial </a:t>
                </a:r>
                <a:r>
                  <a:rPr lang="en-US" baseline="0" dirty="0" err="1"/>
                  <a:t>discretizations</a:t>
                </a:r>
                <a:r>
                  <a:rPr lang="en-US" baseline="0" dirty="0"/>
                  <a:t> which in turn help to generate more stable simulations.</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PDE-Net is trained, we can use it for simulations using unseen initial conditions without retraining. Since the PDE-Nets are CNNs, the simulation is very fast using GPUs.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The plots tell us two things. One is that using learnable </a:t>
                </a:r>
                <a:r>
                  <a:rPr lang="en-US" dirty="0" err="1"/>
                  <a:t>discretizations</a:t>
                </a:r>
                <a:r>
                  <a:rPr lang="en-US" dirty="0"/>
                  <a:t>, i.e. the PDE-Nets (as shown by the orange regions) generate more accurate simulations than using pre-selected </a:t>
                </a:r>
                <a:r>
                  <a:rPr lang="en-US" dirty="0" err="1"/>
                  <a:t>discretizaitons</a:t>
                </a:r>
                <a:r>
                  <a:rPr lang="en-US" dirty="0"/>
                  <a:t> (i.e. the Frozen PDE-Net associated to the blue region). Second is that using layered training, i.e. training the PDE-Nets with multiple </a:t>
                </a:r>
                <a:r>
                  <a:rPr lang="en-US" b="0" i="0">
                    <a:latin typeface="Cambria Math" panose="02040503050406030204" pitchFamily="18" charset="0"/>
                  </a:rPr>
                  <a:t>𝛿𝑡</a:t>
                </a:r>
                <a:r>
                  <a:rPr lang="en-US" dirty="0"/>
                  <a:t>-blocks or time</a:t>
                </a:r>
                <a:r>
                  <a:rPr lang="en-US" baseline="0" dirty="0"/>
                  <a:t> steps helps with finding a more stable spatial </a:t>
                </a:r>
                <a:r>
                  <a:rPr lang="en-US" baseline="0" dirty="0" err="1"/>
                  <a:t>discretizations</a:t>
                </a:r>
                <a:r>
                  <a:rPr lang="en-US" baseline="0" dirty="0"/>
                  <a:t> which in turn help to generate more stable simulations.</a:t>
                </a:r>
                <a:endParaRPr dirty="0"/>
              </a:p>
            </p:txBody>
          </p:sp>
        </mc:Fallback>
      </mc:AlternateContent>
    </p:spTree>
    <p:extLst>
      <p:ext uri="{BB962C8B-B14F-4D97-AF65-F5344CB8AC3E}">
        <p14:creationId xmlns:p14="http://schemas.microsoft.com/office/powerpoint/2010/main" val="3888263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studies on both ODE-Nets and PDE-Nets made us believe that the incorporation of differential equations or physics or any fundamental principles is beneficial in general. </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studies on both ODE-Nets and PDE-Nets made us believe that the incorporation of differential equations or physics or any fundamental principles is beneficial in general.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Here is a simple experiments on machine learning based accelerated simulations of PDEs. The main objective is to learn an operator </a:t>
                </a:r>
                <a:r>
                  <a:rPr lang="en-US" b="0" i="0">
                    <a:latin typeface="Cambria Math" panose="02040503050406030204" pitchFamily="18" charset="0"/>
                  </a:rPr>
                  <a:t>𝐹_𝜃</a:t>
                </a:r>
                <a:r>
                  <a:rPr lang="en-US" dirty="0"/>
                  <a:t>, typically a neural network,</a:t>
                </a:r>
                <a:r>
                  <a:rPr lang="en-US" baseline="0" dirty="0"/>
                  <a:t> </a:t>
                </a:r>
                <a:r>
                  <a:rPr lang="en-US" dirty="0"/>
                  <a:t>that approximate the flow map</a:t>
                </a:r>
                <a:r>
                  <a:rPr lang="en-US" baseline="0" dirty="0"/>
                  <a:t>s between two snapshots.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Here, I am comparing the approximation with the U-Net, the Fourier neural operator and PDE-Net.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U-Net is a black-box model with an encoder-decoder structure, assumes no knowledge on the underlying PDE and has the most number of trainable parameters, the design of the FNO is motivated by Green’s functions which incorporates certain knowledge on the PDE, while PDE-Nets assume the most knowledge on the underlying PDE and have the fewest number of trainable parameters.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The results are as expected. The PDE-Net has lowest prediction errors, FNO is second and U-Net is the worst.</a:t>
                </a:r>
                <a:endParaRPr dirty="0"/>
              </a:p>
            </p:txBody>
          </p:sp>
        </mc:Fallback>
      </mc:AlternateContent>
    </p:spTree>
    <p:extLst>
      <p:ext uri="{BB962C8B-B14F-4D97-AF65-F5344CB8AC3E}">
        <p14:creationId xmlns:p14="http://schemas.microsoft.com/office/powerpoint/2010/main" val="1986296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a simple experiments on machine learning based accelerated simulations of PDEs. The main objective is to learn an operator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𝜃</m:t>
                        </m:r>
                      </m:sub>
                    </m:sSub>
                  </m:oMath>
                </a14:m>
                <a:r>
                  <a:rPr lang="en-US" dirty="0"/>
                  <a:t>, typically a neural network,</a:t>
                </a:r>
                <a:r>
                  <a:rPr lang="en-US" baseline="0" dirty="0"/>
                  <a:t> </a:t>
                </a:r>
                <a:r>
                  <a:rPr lang="en-US" dirty="0"/>
                  <a:t>that approximate the flow map</a:t>
                </a:r>
                <a:r>
                  <a:rPr lang="en-US" baseline="0" dirty="0"/>
                  <a:t>s between two snapshots. </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studies on both ODE-Nets and PDE-Nets made us believe that the incorporation of differential equations or physics or any fundamental principles is beneficial in general.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Here is a simple experiments on machine learning based accelerated simulations of PDEs. The main objective is to learn an operator </a:t>
                </a:r>
                <a:r>
                  <a:rPr lang="en-US" b="0" i="0">
                    <a:latin typeface="Cambria Math" panose="02040503050406030204" pitchFamily="18" charset="0"/>
                  </a:rPr>
                  <a:t>𝐹_𝜃</a:t>
                </a:r>
                <a:r>
                  <a:rPr lang="en-US" dirty="0"/>
                  <a:t>, typically a neural network,</a:t>
                </a:r>
                <a:r>
                  <a:rPr lang="en-US" baseline="0" dirty="0"/>
                  <a:t> </a:t>
                </a:r>
                <a:r>
                  <a:rPr lang="en-US" dirty="0"/>
                  <a:t>that approximate the flow map</a:t>
                </a:r>
                <a:r>
                  <a:rPr lang="en-US" baseline="0" dirty="0"/>
                  <a:t>s between two snapshots.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Here, I am comparing the approximation with the U-Net, the Fourier neural operator and PDE-Net.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U-Net is a black-box model with an encoder-decoder structure, assumes no knowledge on the underlying PDE and has the most number of trainable parameters, the design of the FNO is motivated by Green’s functions which incorporates certain knowledge on the PDE, while PDE-Nets assume the most knowledge on the underlying PDE and have the fewest number of trainable parameters.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The results are as expected. The PDE-Net has lowest prediction errors, FNO is second and U-Net is the worst.</a:t>
                </a:r>
                <a:endParaRPr dirty="0"/>
              </a:p>
            </p:txBody>
          </p:sp>
        </mc:Fallback>
      </mc:AlternateContent>
    </p:spTree>
    <p:extLst>
      <p:ext uri="{BB962C8B-B14F-4D97-AF65-F5344CB8AC3E}">
        <p14:creationId xmlns:p14="http://schemas.microsoft.com/office/powerpoint/2010/main" val="175184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zh-CN" dirty="0"/>
              <a:t>As you may know that scientific discoveries have been heavily relaying on visual examination, while images are essential tools for that purpose.  </a:t>
            </a:r>
          </a:p>
        </p:txBody>
      </p:sp>
    </p:spTree>
    <p:extLst>
      <p:ext uri="{BB962C8B-B14F-4D97-AF65-F5344CB8AC3E}">
        <p14:creationId xmlns:p14="http://schemas.microsoft.com/office/powerpoint/2010/main" val="1142370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a:t>I am going to compare the approximation of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𝐹</m:t>
                        </m:r>
                      </m:e>
                      <m:sub>
                        <m:r>
                          <m:rPr>
                            <m:sty m:val="p"/>
                          </m:rPr>
                          <a:rPr lang="en-US" b="0" i="0" baseline="0" smtClean="0">
                            <a:latin typeface="Cambria Math" panose="02040503050406030204" pitchFamily="18" charset="0"/>
                          </a:rPr>
                          <m:t>Θ</m:t>
                        </m:r>
                      </m:sub>
                    </m:sSub>
                  </m:oMath>
                </a14:m>
                <a:r>
                  <a:rPr lang="en-US" baseline="0" dirty="0"/>
                  <a:t> with the U-Net, the Fourier neural operator and PDE-Net.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U-Net is a black-box model with an encoder-decoder structure, assumes no knowledge on the underlying PDE and has the most number of trainable parameters, the design of the FNO is motivated by Green’s functions which incorporates certain knowledge on the PDE, while PDE-Nets assume the most knowledge on the underlying PDE and have the fewest number of trainable parameters. </a:t>
                </a: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studies on both ODE-Nets and PDE-Nets made us believe that the incorporation of differential equations or physics or any fundamental principles is beneficial in general.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Here is a simple experiments on machine learning based accelerated simulations of PDEs. The main objective is to learn an operator </a:t>
                </a:r>
                <a:r>
                  <a:rPr lang="en-US" b="0" i="0">
                    <a:latin typeface="Cambria Math" panose="02040503050406030204" pitchFamily="18" charset="0"/>
                  </a:rPr>
                  <a:t>𝐹_𝜃</a:t>
                </a:r>
                <a:r>
                  <a:rPr lang="en-US" dirty="0"/>
                  <a:t>, typically a neural network,</a:t>
                </a:r>
                <a:r>
                  <a:rPr lang="en-US" baseline="0" dirty="0"/>
                  <a:t> </a:t>
                </a:r>
                <a:r>
                  <a:rPr lang="en-US" dirty="0"/>
                  <a:t>that approximate the flow map</a:t>
                </a:r>
                <a:r>
                  <a:rPr lang="en-US" baseline="0" dirty="0"/>
                  <a:t>s between two snapshots.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Here, I am comparing the approximation with the U-Net, the Fourier neural operator and PDE-Net.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U-Net is a black-box model with an encoder-decoder structure, assumes no knowledge on the underlying PDE and has the most number of trainable parameters, the design of the FNO is motivated by Green’s functions which incorporates certain knowledge on the PDE, while PDE-Nets assume the most knowledge on the underlying PDE and have the fewest number of trainable parameters.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The results are as expected. The PDE-Net has lowest prediction errors, FNO is second and U-Net is the worst.</a:t>
                </a:r>
                <a:endParaRPr dirty="0"/>
              </a:p>
            </p:txBody>
          </p:sp>
        </mc:Fallback>
      </mc:AlternateContent>
    </p:spTree>
    <p:extLst>
      <p:ext uri="{BB962C8B-B14F-4D97-AF65-F5344CB8AC3E}">
        <p14:creationId xmlns:p14="http://schemas.microsoft.com/office/powerpoint/2010/main" val="3339255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a:t>The results are as expected. Because if you want to solve a PDE, your algorithm better use as much knowledge of the equation as possible. It’s obviously not a good idea to assume no knowledge of the PDE that you want to solve.</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As you can see from the plot, the PDE-Net has lowest prediction errors, FNO is second and U-Net is the worst. The required number of trainable parameters is exactly reversed, where the PDE-Net needs the fewest number of parameters.</a:t>
                </a:r>
                <a:endParaRPr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studies on both ODE-Nets and PDE-Nets made us believe that the incorporation of differential equations or physics or any fundamental principles is beneficial in general.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Here is a simple experiments on machine learning based accelerated simulations of PDEs. The main objective is to learn an operator </a:t>
                </a:r>
                <a:r>
                  <a:rPr lang="en-US" b="0" i="0">
                    <a:latin typeface="Cambria Math" panose="02040503050406030204" pitchFamily="18" charset="0"/>
                  </a:rPr>
                  <a:t>𝐹_𝜃</a:t>
                </a:r>
                <a:r>
                  <a:rPr lang="en-US" dirty="0"/>
                  <a:t>, typically a neural network,</a:t>
                </a:r>
                <a:r>
                  <a:rPr lang="en-US" baseline="0" dirty="0"/>
                  <a:t> </a:t>
                </a:r>
                <a:r>
                  <a:rPr lang="en-US" dirty="0"/>
                  <a:t>that approximate the flow map</a:t>
                </a:r>
                <a:r>
                  <a:rPr lang="en-US" baseline="0" dirty="0"/>
                  <a:t>s between two snapshots.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Here, I am comparing the approximation with the U-Net, the Fourier neural operator and PDE-Net.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U-Net is a black-box model with an encoder-decoder structure, assumes no knowledge on the underlying PDE and has the most number of trainable parameters, the design of the FNO is motivated by Green’s functions which incorporates certain knowledge on the PDE, while PDE-Nets assume the most knowledge on the underlying PDE and have the fewest number of trainable parameters. </a:t>
                </a:r>
              </a:p>
              <a:p>
                <a:pPr marL="0" lvl="0" indent="0" algn="l" rtl="0">
                  <a:spcBef>
                    <a:spcPts val="0"/>
                  </a:spcBef>
                  <a:spcAft>
                    <a:spcPts val="0"/>
                  </a:spcAft>
                  <a:buNone/>
                </a:pPr>
                <a:endParaRPr lang="en-US" altLang="zh-CN" baseline="0" dirty="0"/>
              </a:p>
              <a:p>
                <a:pPr marL="0" lvl="0" indent="0" algn="l" rtl="0">
                  <a:spcBef>
                    <a:spcPts val="0"/>
                  </a:spcBef>
                  <a:spcAft>
                    <a:spcPts val="0"/>
                  </a:spcAft>
                  <a:buNone/>
                </a:pPr>
                <a:r>
                  <a:rPr lang="en-US" baseline="0" dirty="0"/>
                  <a:t>The results are as expected. The PDE-Net has lowest prediction errors, FNO is second and U-Net is the worst.</a:t>
                </a:r>
                <a:endParaRPr dirty="0"/>
              </a:p>
            </p:txBody>
          </p:sp>
        </mc:Fallback>
      </mc:AlternateContent>
    </p:spTree>
    <p:extLst>
      <p:ext uri="{BB962C8B-B14F-4D97-AF65-F5344CB8AC3E}">
        <p14:creationId xmlns:p14="http://schemas.microsoft.com/office/powerpoint/2010/main" val="3714603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299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715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think now the community of scientific machine learning gradually picked up a general strategy to effectively combine mathematical modeling with machine learning. Here, I summarize it into an workflow which I mostly follow during my own research. But different people may have very different perspectives on this.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It goes like this, (Read the texts). The same workflow can also be applied to many problems in scientific computing and the rising field of AI for science.</a:t>
            </a:r>
            <a:endParaRPr dirty="0"/>
          </a:p>
        </p:txBody>
      </p:sp>
    </p:spTree>
    <p:extLst>
      <p:ext uri="{BB962C8B-B14F-4D97-AF65-F5344CB8AC3E}">
        <p14:creationId xmlns:p14="http://schemas.microsoft.com/office/powerpoint/2010/main" val="4011012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3566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Now, I think it is safe to say that we have more powerful tools that enable us to do things we couldn’t do well in the past.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Let’s come back to computational imaging and see what we can do now with these new tools.</a:t>
            </a:r>
          </a:p>
        </p:txBody>
      </p:sp>
    </p:spTree>
    <p:extLst>
      <p:ext uri="{BB962C8B-B14F-4D97-AF65-F5344CB8AC3E}">
        <p14:creationId xmlns:p14="http://schemas.microsoft.com/office/powerpoint/2010/main" val="1562760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t>
                </a:r>
                <a:r>
                  <a:rPr lang="en-US" altLang="zh-CN" b="1" dirty="0"/>
                  <a:t>Next</a:t>
                </a:r>
                <a:r>
                  <a:rPr lang="en-US" altLang="zh-CN" dirty="0"/>
                  <a:t>) 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14:m>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Θ</m:t>
                        </m:r>
                      </m:e>
                      <m:sub>
                        <m:r>
                          <a:rPr lang="en-US" altLang="zh-CN" b="0" i="1" smtClean="0">
                            <a:latin typeface="Cambria Math" panose="02040503050406030204" pitchFamily="18" charset="0"/>
                          </a:rPr>
                          <m:t>1</m:t>
                        </m:r>
                      </m:sub>
                    </m:sSub>
                  </m:oMath>
                </a14:m>
                <a:r>
                  <a:rPr lang="en-US" altLang="zh-CN" dirty="0"/>
                  <a:t> for sensing, </a:t>
                </a:r>
                <a14:m>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Θ</m:t>
                        </m:r>
                      </m:e>
                      <m:sub>
                        <m:r>
                          <a:rPr lang="en-US" altLang="zh-CN" b="0" i="1" smtClean="0">
                            <a:latin typeface="Cambria Math" panose="02040503050406030204" pitchFamily="18" charset="0"/>
                          </a:rPr>
                          <m:t>2</m:t>
                        </m:r>
                      </m:sub>
                    </m:sSub>
                  </m:oMath>
                </a14:m>
                <a:r>
                  <a:rPr lang="en-US" altLang="zh-CN" dirty="0"/>
                  <a:t> for image reconstruction and  </a:t>
                </a:r>
                <a14:m>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Θ</m:t>
                        </m:r>
                      </m:e>
                      <m:sub>
                        <m:r>
                          <a:rPr lang="en-US" altLang="zh-CN" b="0" i="1" smtClean="0">
                            <a:latin typeface="Cambria Math" panose="02040503050406030204" pitchFamily="18" charset="0"/>
                          </a:rPr>
                          <m:t>3</m:t>
                        </m:r>
                      </m:sub>
                    </m:sSub>
                  </m:oMath>
                </a14:m>
                <a:r>
                  <a:rPr lang="en-US" altLang="zh-CN" dirty="0"/>
                  <a:t> for image</a:t>
                </a:r>
                <a:r>
                  <a:rPr lang="en-US" altLang="zh-CN" baseline="0" dirty="0"/>
                  <a:t> analysis.</a:t>
                </a:r>
                <a:endParaRPr lang="en-US" altLang="zh-CN" dirty="0"/>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4110763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you may ask, why should we integrate the pipeline. What’s the potential benefit?</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For example, you can combine image reconstruction with image analysis. The benefit of doing so is twofold. One is to improve the accuracy since any image reconstruction inevitably introduces bias that can negatively impact on the downstream tasks. Thus, it is potentially more effective to grab information directly from the measurement data. Secondly, from the standpoint of improving image reconstruction itself. We have being using generic metrics such as the PSNR or SSIM to evaluate the quality of the reconstructed images. However, such generic metric can be very misleading. </a:t>
            </a:r>
            <a:endParaRPr dirty="0"/>
          </a:p>
        </p:txBody>
      </p:sp>
    </p:spTree>
    <p:extLst>
      <p:ext uri="{BB962C8B-B14F-4D97-AF65-F5344CB8AC3E}">
        <p14:creationId xmlns:p14="http://schemas.microsoft.com/office/powerpoint/2010/main" val="1613646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an example I borrowed from Professor Stayman’s slides who is a medical professional at JHU. It shows that the CT image on the right has higher SSIM (meaning better) than the CT image on the left. However, the image on the right missed out a key feature, which is lung nodule due to over-smoothing by the reconstruction algorithm.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example shows that we cannot simply rely on generic quality metrics such as SSIM. We should have a quality metric that is conditioned on the downstream task. </a:t>
            </a:r>
          </a:p>
        </p:txBody>
      </p:sp>
    </p:spTree>
    <p:extLst>
      <p:ext uri="{BB962C8B-B14F-4D97-AF65-F5344CB8AC3E}">
        <p14:creationId xmlns:p14="http://schemas.microsoft.com/office/powerpoint/2010/main" val="246204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zh-CN" dirty="0"/>
              <a:t>Let us first recall a well-known example in the history of imaging, which is known as the Horse in Motion. </a:t>
            </a:r>
          </a:p>
          <a:p>
            <a:pPr marL="158750" indent="0">
              <a:buNone/>
            </a:pPr>
            <a:endParaRPr lang="en-US" altLang="zh-CN" dirty="0"/>
          </a:p>
          <a:p>
            <a:pPr marL="158750" indent="0">
              <a:buNone/>
            </a:pPr>
            <a:r>
              <a:rPr lang="en-US" altLang="zh-CN" dirty="0"/>
              <a:t>Back in 1874, a former California governor, also a racehorse breeder, named Leland Stanford. He and his wife are also the founders of the Stanford University. Stanford had a theory called “unsupported transit” which says that there were indeed moments in a horse’s stride in which all hooves were off the ground. It is not easy to prove the theory since the speed of a horse’s movement surpasses the sensitivity of human’s eyesight, and the shutter speed of the cameras back then was not quick enough.</a:t>
            </a:r>
          </a:p>
        </p:txBody>
      </p:sp>
    </p:spTree>
    <p:extLst>
      <p:ext uri="{BB962C8B-B14F-4D97-AF65-F5344CB8AC3E}">
        <p14:creationId xmlns:p14="http://schemas.microsoft.com/office/powerpoint/2010/main" val="2792602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In one of our earlier attempts (highlighted in bold), we</a:t>
            </a:r>
            <a:r>
              <a:rPr lang="en-US" dirty="0"/>
              <a:t> combined CT image reconstruction at human’s chest area with lung nodule detection.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idea is simple.  Then explain it’s the combination of an unrolled dynamics plus learning modules with a detection network. </a:t>
            </a:r>
            <a:r>
              <a:rPr lang="en-US" dirty="0" err="1"/>
              <a:t>Pretrain+finetuning</a:t>
            </a:r>
            <a:r>
              <a:rPr lang="en-US" dirty="0"/>
              <a:t>.</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What I would like to highlight here, is that   if you examine the reconstructed CT images, it appears that the reconstruction network does a lot more regularizations inside the lung region than outside the lung region, which is something traditional reconstruction algorithms or standard deep models wouldn’t do intentionally. I think this is because our reconstruction network knows that the images it reconstructs will be used for nodule detection and thus it shouldn’t care about the regions outside the lung area and focus more inside the lungs.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Although this was only a simple proof-of-concept study and can be improved in multiple ways, it shows that combining reconstruction with analysis can be beneficial.</a:t>
            </a:r>
          </a:p>
        </p:txBody>
      </p:sp>
    </p:spTree>
    <p:extLst>
      <p:ext uri="{BB962C8B-B14F-4D97-AF65-F5344CB8AC3E}">
        <p14:creationId xmlns:p14="http://schemas.microsoft.com/office/powerpoint/2010/main" val="281291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may also combine sensing and reconstruction to make the sensing has a dependence on the imaging subject and the reconstruction algorithm to achieve better imaging quality.</a:t>
            </a:r>
            <a:endParaRPr dirty="0"/>
          </a:p>
        </p:txBody>
      </p:sp>
    </p:spTree>
    <p:extLst>
      <p:ext uri="{BB962C8B-B14F-4D97-AF65-F5344CB8AC3E}">
        <p14:creationId xmlns:p14="http://schemas.microsoft.com/office/powerpoint/2010/main" val="1458272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example, in our work Shen et al. 2022, we showed how deep reinforcement learning can be applied to CT imaging to achieve personalized scanning.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This is essentially a mixed integer programming problem.  What we are optimizing for each imaging subject is the angles of projection and the dose allocation for each angle. We want to maximize the imaging quality while keeping the total dose within a certain range</a:t>
            </a:r>
            <a:r>
              <a:rPr lang="en-US" altLang="zh-CN"/>
              <a:t>. We </a:t>
            </a:r>
            <a:r>
              <a:rPr lang="en-US" altLang="zh-CN" dirty="0"/>
              <a:t>reformulated the imaging procedure into a Markov decision process and solved it using a deep reinforcement learning algorithm.</a:t>
            </a:r>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So unlike compressed sensing that gives a generic sampling plan which is the same for all subjects,  our method generates different scanning plans for different subjects so that the image quality is maximized for each subject. </a:t>
            </a:r>
          </a:p>
          <a:p>
            <a:pPr marL="0" lvl="0" indent="0" algn="l" rtl="0">
              <a:spcBef>
                <a:spcPts val="0"/>
              </a:spcBef>
              <a:spcAft>
                <a:spcPts val="0"/>
              </a:spcAft>
              <a:buNone/>
            </a:pPr>
            <a:endParaRPr lang="en-US" altLang="zh-C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141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a:t>
            </a:r>
            <a:r>
              <a:rPr lang="en-US" dirty="0" err="1"/>
              <a:t>Wetzstein</a:t>
            </a:r>
            <a:r>
              <a:rPr lang="en-US" dirty="0"/>
              <a:t> et al. are trying to combine all the three components for optic imaging. They call it deep optics. We are also working on the integration of all the three components for CT imaging. </a:t>
            </a:r>
            <a:endParaRPr dirty="0"/>
          </a:p>
        </p:txBody>
      </p:sp>
    </p:spTree>
    <p:extLst>
      <p:ext uri="{BB962C8B-B14F-4D97-AF65-F5344CB8AC3E}">
        <p14:creationId xmlns:p14="http://schemas.microsoft.com/office/powerpoint/2010/main" val="2226296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6407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47521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9070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 far I have been talking about algorithmic design for computational imaging. </a:t>
            </a:r>
            <a:r>
              <a:rPr lang="en-US" altLang="zh-CN"/>
              <a:t>But as I have discussed at the very beginning that the ultimate purpose of computational imaging is to support biomedical research and clinical applications which is what I am going to discuss in the last part of my talk. </a:t>
            </a:r>
            <a:endParaRPr lang="en-US" altLang="zh-CN" dirty="0"/>
          </a:p>
        </p:txBody>
      </p:sp>
    </p:spTree>
    <p:extLst>
      <p:ext uri="{BB962C8B-B14F-4D97-AF65-F5344CB8AC3E}">
        <p14:creationId xmlns:p14="http://schemas.microsoft.com/office/powerpoint/2010/main" val="1145351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4122320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2887601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zh-CN" dirty="0"/>
              <a:t>Stanford seek the help from a pioneering photographer named Eadweard (Edward) Muybridge (</a:t>
            </a:r>
            <a:r>
              <a:rPr lang="en-US" altLang="zh-CN" dirty="0" err="1"/>
              <a:t>Moibridge</a:t>
            </a:r>
            <a:r>
              <a:rPr lang="en-US" altLang="zh-CN" dirty="0"/>
              <a:t>) and conducted experiments at Palo Alto in 1878. He created an imaging system using multiple cameras and wires as triggers. When a running horse triggers a wire, the attached camera takes a picture. </a:t>
            </a:r>
          </a:p>
          <a:p>
            <a:pPr marL="158750" indent="0">
              <a:buNone/>
            </a:pPr>
            <a:endParaRPr lang="en-US" altLang="zh-CN" dirty="0"/>
          </a:p>
          <a:p>
            <a:pPr marL="158750" indent="0">
              <a:buNone/>
            </a:pPr>
            <a:r>
              <a:rPr lang="en-US" altLang="zh-CN" dirty="0"/>
              <a:t>This is the first time a rapid motion is captured by cameras and it proves Stanford’s theory. </a:t>
            </a:r>
          </a:p>
          <a:p>
            <a:pPr marL="158750" indent="0">
              <a:buNone/>
            </a:pPr>
            <a:endParaRPr lang="en-US" altLang="zh-CN" dirty="0"/>
          </a:p>
          <a:p>
            <a:pPr marL="158750" indent="0">
              <a:buNone/>
            </a:pPr>
            <a:r>
              <a:rPr lang="en-US" altLang="zh-CN" dirty="0"/>
              <a:t>If you look closely at the video, you will see that all four hooves were off the ground when all the feet are under the horse’s body.</a:t>
            </a:r>
          </a:p>
        </p:txBody>
      </p:sp>
    </p:spTree>
    <p:extLst>
      <p:ext uri="{BB962C8B-B14F-4D97-AF65-F5344CB8AC3E}">
        <p14:creationId xmlns:p14="http://schemas.microsoft.com/office/powerpoint/2010/main" val="3612288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2393551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Programmed Death-1 (PD-1) has emerged as a crucial biomarker and therapeutic target in the treatment of various cancers, including skin cancer and notably melanoma. The PD-1 pathway plays a vital role in tumor evasion from immune responses, acting as an "immune checkpoint." When a tumor cell binds to PD-1 on a T-cell through its ligand (PD-L1), the T-cell becomes inhibited, suppressing its cytotoxic function and thereby allowing tumor cells to evade immune detection and destruction. Several anti-PD-1 monoclonal antibodies, such as nivolumab and pembrolizumab, have been developed to block this inhibitory pathway</a:t>
            </a:r>
            <a:r>
              <a:rPr lang="en-US" altLang="zh-CN" sz="1100" b="0" i="0" u="none" strike="noStrike" cap="none">
                <a:solidFill>
                  <a:srgbClr val="000000"/>
                </a:solidFill>
                <a:effectLst/>
                <a:latin typeface="Arial"/>
                <a:ea typeface="Arial"/>
                <a:cs typeface="Arial"/>
                <a:sym typeface="Arial"/>
              </a:rPr>
              <a:t>. </a:t>
            </a:r>
            <a:endParaRPr lang="zh-CN" altLang="en-US"/>
          </a:p>
        </p:txBody>
      </p:sp>
    </p:spTree>
    <p:extLst>
      <p:ext uri="{BB962C8B-B14F-4D97-AF65-F5344CB8AC3E}">
        <p14:creationId xmlns:p14="http://schemas.microsoft.com/office/powerpoint/2010/main" val="3328699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sz="1100" b="0" i="0" u="none" strike="noStrike" cap="none" dirty="0">
                <a:solidFill>
                  <a:srgbClr val="000000"/>
                </a:solidFill>
                <a:effectLst/>
                <a:latin typeface="Arial"/>
                <a:ea typeface="Arial"/>
                <a:cs typeface="Arial"/>
                <a:sym typeface="Arial"/>
              </a:rPr>
              <a:t>This is a research-oriented hospital established with investment from Hillhouse Capital</a:t>
            </a:r>
            <a:endParaRPr lang="zh-CN" altLang="en-US" dirty="0"/>
          </a:p>
        </p:txBody>
      </p:sp>
    </p:spTree>
    <p:extLst>
      <p:ext uri="{BB962C8B-B14F-4D97-AF65-F5344CB8AC3E}">
        <p14:creationId xmlns:p14="http://schemas.microsoft.com/office/powerpoint/2010/main" val="512311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1669426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12818775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4259930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ltLang="zh-CN" sz="1100" b="0" i="0" u="none" strike="noStrike" cap="none" dirty="0">
                  <a:solidFill>
                    <a:srgbClr val="000000"/>
                  </a:solidFill>
                  <a:effectLst/>
                  <a:latin typeface="Arial"/>
                  <a:ea typeface="Arial"/>
                  <a:cs typeface="Arial"/>
                  <a:sym typeface="Arial"/>
                </a:endParaRPr>
              </a:p>
            </p:txBody>
          </p:sp>
        </mc:Choice>
        <mc:Fallback xmlns="">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For a long time, we have been seeking (and we still do) for general-purposed computational imaging systems. For example, compressed sensing specifies a rather universal sampling strategy to facilitate a robust image reconstruction. But such universal sampling strategy may not be optimal to each subject-of-interest or to a specific downstream task.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Now with the advancement of machine learning, we can design special-purposed imaging system to achieve possibly unraveled performance comparing to general purposed-systems. This has become an emerging area in computational imaging and has vast potential applications.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To achieve special-purposed imaging, we need to integrate all the three components of computational imaging. This has been make possible, or at least much easier than in the past, by deep learning. It is mainly because deep models are effective in approximating complex high-dimensional mappings, can make very fast inferences and are differentiable. These attributes of deep models makes it tractable to do end-to-end training of the entire pipeline, meaning that we now have a way to jointly train </a:t>
                </a:r>
                <a:r>
                  <a:rPr lang="en-US" altLang="zh-CN" b="0" i="0">
                    <a:latin typeface="Cambria Math" panose="02040503050406030204" pitchFamily="18" charset="0"/>
                  </a:rPr>
                  <a:t>Θ_1</a:t>
                </a:r>
                <a:r>
                  <a:rPr lang="en-US" altLang="zh-CN" dirty="0"/>
                  <a:t> for sensing, </a:t>
                </a:r>
                <a:r>
                  <a:rPr lang="en-US" altLang="zh-CN" b="0" i="0">
                    <a:latin typeface="Cambria Math" panose="02040503050406030204" pitchFamily="18" charset="0"/>
                  </a:rPr>
                  <a:t>Θ_2</a:t>
                </a:r>
                <a:r>
                  <a:rPr lang="en-US" altLang="zh-CN" dirty="0"/>
                  <a:t> for image reconstruction and  </a:t>
                </a:r>
                <a:r>
                  <a:rPr lang="en-US" altLang="zh-CN" b="0" i="0">
                    <a:latin typeface="Cambria Math" panose="02040503050406030204" pitchFamily="18" charset="0"/>
                  </a:rPr>
                  <a:t>Θ_3</a:t>
                </a:r>
                <a:r>
                  <a:rPr lang="en-US" altLang="zh-CN" dirty="0"/>
                  <a:t> for image</a:t>
                </a:r>
                <a:r>
                  <a:rPr lang="en-US" altLang="zh-CN" baseline="0" dirty="0"/>
                  <a:t> analysis.</a:t>
                </a:r>
                <a:endParaRPr lang="en-US" altLang="zh-CN" dirty="0"/>
              </a:p>
              <a:p>
                <a:pPr marL="0" lvl="0" indent="0" algn="l" rtl="0">
                  <a:spcBef>
                    <a:spcPts val="0"/>
                  </a:spcBef>
                  <a:spcAft>
                    <a:spcPts val="0"/>
                  </a:spcAft>
                  <a:buNone/>
                </a:pP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Of course this also brings about great challenge in model design, data collection, optimization and theoretical guarantees. But still it’s an exciting research direction for computational imaging.</a:t>
                </a:r>
              </a:p>
            </p:txBody>
          </p:sp>
        </mc:Fallback>
      </mc:AlternateContent>
    </p:spTree>
    <p:extLst>
      <p:ext uri="{BB962C8B-B14F-4D97-AF65-F5344CB8AC3E}">
        <p14:creationId xmlns:p14="http://schemas.microsoft.com/office/powerpoint/2010/main" val="41701508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 me briefly conclude my talk and then I will ready for some questions.</a:t>
            </a:r>
            <a:endParaRPr dirty="0"/>
          </a:p>
        </p:txBody>
      </p:sp>
    </p:spTree>
    <p:extLst>
      <p:ext uri="{BB962C8B-B14F-4D97-AF65-F5344CB8AC3E}">
        <p14:creationId xmlns:p14="http://schemas.microsoft.com/office/powerpoint/2010/main" val="1708869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425591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that, I conclude my talk and thanks for listening.</a:t>
            </a:r>
            <a:endParaRPr dirty="0"/>
          </a:p>
        </p:txBody>
      </p:sp>
    </p:spTree>
    <p:extLst>
      <p:ext uri="{BB962C8B-B14F-4D97-AF65-F5344CB8AC3E}">
        <p14:creationId xmlns:p14="http://schemas.microsoft.com/office/powerpoint/2010/main" val="317394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Clr>
                <a:schemeClr val="tx1"/>
              </a:buClr>
              <a:buFont typeface="Wingdings" panose="05000000000000000000" pitchFamily="2" charset="2"/>
              <a:buNone/>
            </a:pPr>
            <a:r>
              <a:rPr lang="en-US" altLang="zh-CN" sz="1100" dirty="0"/>
              <a:t>“The Horse in Motion ” is an early example of image-based scientific discovery. It consists of three key steps: sensing (Muybridge’s imaging system), reconstruction (image formation), analysis (human examination). </a:t>
            </a:r>
          </a:p>
          <a:p>
            <a:pPr marL="0" lvl="0" indent="0">
              <a:buClr>
                <a:schemeClr val="tx1"/>
              </a:buClr>
              <a:buFont typeface="Wingdings" panose="05000000000000000000" pitchFamily="2" charset="2"/>
              <a:buNone/>
            </a:pPr>
            <a:endParaRPr lang="en-US" altLang="zh-CN" sz="1100" dirty="0"/>
          </a:p>
          <a:p>
            <a:pPr marL="0" lvl="0" indent="0">
              <a:buClr>
                <a:schemeClr val="tx1"/>
              </a:buClr>
              <a:buFont typeface="Wingdings" panose="05000000000000000000" pitchFamily="2" charset="2"/>
              <a:buNone/>
            </a:pPr>
            <a:r>
              <a:rPr lang="en-US" altLang="zh-CN" sz="1100" dirty="0"/>
              <a:t>Now, with significant advancements of information technology, we are able to do much better in all three steps. Putting them together is what we call computational imaging, which is now the discipline that supports image-based scientific discovery and decision making.</a:t>
            </a:r>
          </a:p>
        </p:txBody>
      </p:sp>
    </p:spTree>
    <p:extLst>
      <p:ext uri="{BB962C8B-B14F-4D97-AF65-F5344CB8AC3E}">
        <p14:creationId xmlns:p14="http://schemas.microsoft.com/office/powerpoint/2010/main" val="356383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2aaa33e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2aaa33e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Clr>
                <a:schemeClr val="tx1"/>
              </a:buClr>
              <a:buFont typeface="Wingdings" panose="05000000000000000000" pitchFamily="2" charset="2"/>
              <a:buNone/>
            </a:pPr>
            <a:r>
              <a:rPr lang="en-US" altLang="zh-CN" sz="1100" dirty="0"/>
              <a:t>Taking CT as an example, the CT imaging system collects sinogram data which is reconstructed to a CT image using a certain inversion algorithm and was then analyzed by another algorithm.</a:t>
            </a:r>
          </a:p>
          <a:p>
            <a:pPr marL="0" lvl="0" indent="0">
              <a:buClr>
                <a:schemeClr val="tx1"/>
              </a:buClr>
              <a:buFont typeface="Wingdings" panose="05000000000000000000" pitchFamily="2" charset="2"/>
              <a:buNone/>
            </a:pPr>
            <a:endParaRPr lang="en-US" altLang="zh-CN" sz="1100" dirty="0"/>
          </a:p>
          <a:p>
            <a:pPr marL="0" lvl="0" indent="0">
              <a:buClr>
                <a:schemeClr val="tx1"/>
              </a:buClr>
              <a:buFont typeface="Wingdings" panose="05000000000000000000" pitchFamily="2" charset="2"/>
              <a:buNone/>
            </a:pPr>
            <a:r>
              <a:rPr lang="en-US" altLang="zh-CN" sz="1100" dirty="0"/>
              <a:t>For the first portion of my talk, I will focus on image reconstruction problems and I’ll come back to the whole picture of computational imaging near the end. </a:t>
            </a:r>
          </a:p>
        </p:txBody>
      </p:sp>
    </p:spTree>
    <p:extLst>
      <p:ext uri="{BB962C8B-B14F-4D97-AF65-F5344CB8AC3E}">
        <p14:creationId xmlns:p14="http://schemas.microsoft.com/office/powerpoint/2010/main" val="2726439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2e5f0ff4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2e5f0ff4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t>Now, I will give a brief review of some prevailing mathematical models.</a:t>
            </a:r>
          </a:p>
        </p:txBody>
      </p:sp>
    </p:spTree>
    <p:extLst>
      <p:ext uri="{BB962C8B-B14F-4D97-AF65-F5344CB8AC3E}">
        <p14:creationId xmlns:p14="http://schemas.microsoft.com/office/powerpoint/2010/main" val="1294562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13225" y="1188675"/>
            <a:ext cx="7496100" cy="3420000"/>
          </a:xfrm>
          <a:prstGeom prst="rect">
            <a:avLst/>
          </a:prstGeom>
          <a:noFill/>
        </p:spPr>
        <p:txBody>
          <a:bodyPr spcFirstLastPara="1" wrap="square" lIns="91425" tIns="91425" rIns="91425" bIns="91425" anchor="t" anchorCtr="0">
            <a:noAutofit/>
          </a:bodyPr>
          <a:lstStyle>
            <a:lvl1pPr marL="457200" lvl="0" indent="-285750" rtl="0">
              <a:lnSpc>
                <a:spcPct val="100000"/>
              </a:lnSpc>
              <a:spcBef>
                <a:spcPts val="0"/>
              </a:spcBef>
              <a:spcAft>
                <a:spcPts val="0"/>
              </a:spcAft>
              <a:buClr>
                <a:schemeClr val="dk2"/>
              </a:buClr>
              <a:buSzPts val="900"/>
              <a:buAutoNum type="arabicPeriod"/>
              <a:defRPr sz="1100"/>
            </a:lvl1pPr>
            <a:lvl2pPr marL="914400" lvl="1" indent="-292100" rtl="0">
              <a:lnSpc>
                <a:spcPct val="100000"/>
              </a:lnSpc>
              <a:spcBef>
                <a:spcPts val="0"/>
              </a:spcBef>
              <a:spcAft>
                <a:spcPts val="0"/>
              </a:spcAft>
              <a:buSzPts val="1000"/>
              <a:buAutoNum type="alphaLcPeriod"/>
              <a:defRPr sz="1000"/>
            </a:lvl2pPr>
            <a:lvl3pPr marL="1371600" lvl="2" indent="-292100" rtl="0">
              <a:lnSpc>
                <a:spcPct val="100000"/>
              </a:lnSpc>
              <a:spcBef>
                <a:spcPts val="0"/>
              </a:spcBef>
              <a:spcAft>
                <a:spcPts val="0"/>
              </a:spcAft>
              <a:buSzPts val="1000"/>
              <a:buAutoNum type="romanLcPeriod"/>
              <a:defRPr sz="1000"/>
            </a:lvl3pPr>
            <a:lvl4pPr marL="1828800" lvl="3" indent="-292100" rtl="0">
              <a:lnSpc>
                <a:spcPct val="100000"/>
              </a:lnSpc>
              <a:spcBef>
                <a:spcPts val="0"/>
              </a:spcBef>
              <a:spcAft>
                <a:spcPts val="0"/>
              </a:spcAft>
              <a:buSzPts val="1000"/>
              <a:buAutoNum type="arabicPeriod"/>
              <a:defRPr sz="1000"/>
            </a:lvl4pPr>
            <a:lvl5pPr marL="2286000" lvl="4" indent="-292100" rtl="0">
              <a:lnSpc>
                <a:spcPct val="100000"/>
              </a:lnSpc>
              <a:spcBef>
                <a:spcPts val="0"/>
              </a:spcBef>
              <a:spcAft>
                <a:spcPts val="0"/>
              </a:spcAft>
              <a:buSzPts val="1000"/>
              <a:buAutoNum type="alphaLcPeriod"/>
              <a:defRPr sz="1000"/>
            </a:lvl5pPr>
            <a:lvl6pPr marL="2743200" lvl="5" indent="-292100" rtl="0">
              <a:lnSpc>
                <a:spcPct val="100000"/>
              </a:lnSpc>
              <a:spcBef>
                <a:spcPts val="0"/>
              </a:spcBef>
              <a:spcAft>
                <a:spcPts val="0"/>
              </a:spcAft>
              <a:buSzPts val="1000"/>
              <a:buAutoNum type="romanLcPeriod"/>
              <a:defRPr sz="1000"/>
            </a:lvl6pPr>
            <a:lvl7pPr marL="3200400" lvl="6" indent="-292100" rtl="0">
              <a:lnSpc>
                <a:spcPct val="100000"/>
              </a:lnSpc>
              <a:spcBef>
                <a:spcPts val="0"/>
              </a:spcBef>
              <a:spcAft>
                <a:spcPts val="0"/>
              </a:spcAft>
              <a:buSzPts val="1000"/>
              <a:buAutoNum type="arabicPeriod"/>
              <a:defRPr sz="1000"/>
            </a:lvl7pPr>
            <a:lvl8pPr marL="3657600" lvl="7" indent="-292100" rtl="0">
              <a:lnSpc>
                <a:spcPct val="100000"/>
              </a:lnSpc>
              <a:spcBef>
                <a:spcPts val="0"/>
              </a:spcBef>
              <a:spcAft>
                <a:spcPts val="0"/>
              </a:spcAft>
              <a:buSzPts val="1000"/>
              <a:buAutoNum type="alphaLcPeriod"/>
              <a:defRPr sz="1000"/>
            </a:lvl8pPr>
            <a:lvl9pPr marL="4114800" lvl="8" indent="-292100" rtl="0">
              <a:lnSpc>
                <a:spcPct val="100000"/>
              </a:lnSpc>
              <a:spcBef>
                <a:spcPts val="0"/>
              </a:spcBef>
              <a:spcAft>
                <a:spcPts val="0"/>
              </a:spcAft>
              <a:buSzPts val="1000"/>
              <a:buAutoNum type="romanLcPeriod"/>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80150" y="2360871"/>
            <a:ext cx="2783700" cy="8418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803850" y="1412463"/>
            <a:ext cx="1536300" cy="899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7200"/>
              <a:buNone/>
              <a:defRPr sz="7200"/>
            </a:lvl1pPr>
            <a:lvl2pPr lvl="1" algn="ctr" rtl="0">
              <a:spcBef>
                <a:spcPts val="0"/>
              </a:spcBef>
              <a:spcAft>
                <a:spcPts val="0"/>
              </a:spcAft>
              <a:buClr>
                <a:schemeClr val="dk2"/>
              </a:buClr>
              <a:buSzPts val="9600"/>
              <a:buNone/>
              <a:defRPr sz="9600">
                <a:solidFill>
                  <a:schemeClr val="dk2"/>
                </a:solidFill>
              </a:defRPr>
            </a:lvl2pPr>
            <a:lvl3pPr lvl="2" algn="ctr" rtl="0">
              <a:spcBef>
                <a:spcPts val="0"/>
              </a:spcBef>
              <a:spcAft>
                <a:spcPts val="0"/>
              </a:spcAft>
              <a:buClr>
                <a:schemeClr val="dk2"/>
              </a:buClr>
              <a:buSzPts val="9600"/>
              <a:buNone/>
              <a:defRPr sz="9600">
                <a:solidFill>
                  <a:schemeClr val="dk2"/>
                </a:solidFill>
              </a:defRPr>
            </a:lvl3pPr>
            <a:lvl4pPr lvl="3" algn="ctr" rtl="0">
              <a:spcBef>
                <a:spcPts val="0"/>
              </a:spcBef>
              <a:spcAft>
                <a:spcPts val="0"/>
              </a:spcAft>
              <a:buClr>
                <a:schemeClr val="dk2"/>
              </a:buClr>
              <a:buSzPts val="9600"/>
              <a:buNone/>
              <a:defRPr sz="9600">
                <a:solidFill>
                  <a:schemeClr val="dk2"/>
                </a:solidFill>
              </a:defRPr>
            </a:lvl4pPr>
            <a:lvl5pPr lvl="4" algn="ctr" rtl="0">
              <a:spcBef>
                <a:spcPts val="0"/>
              </a:spcBef>
              <a:spcAft>
                <a:spcPts val="0"/>
              </a:spcAft>
              <a:buClr>
                <a:schemeClr val="dk2"/>
              </a:buClr>
              <a:buSzPts val="9600"/>
              <a:buNone/>
              <a:defRPr sz="9600">
                <a:solidFill>
                  <a:schemeClr val="dk2"/>
                </a:solidFill>
              </a:defRPr>
            </a:lvl5pPr>
            <a:lvl6pPr lvl="5" algn="ctr" rtl="0">
              <a:spcBef>
                <a:spcPts val="0"/>
              </a:spcBef>
              <a:spcAft>
                <a:spcPts val="0"/>
              </a:spcAft>
              <a:buClr>
                <a:schemeClr val="dk2"/>
              </a:buClr>
              <a:buSzPts val="9600"/>
              <a:buNone/>
              <a:defRPr sz="9600">
                <a:solidFill>
                  <a:schemeClr val="dk2"/>
                </a:solidFill>
              </a:defRPr>
            </a:lvl6pPr>
            <a:lvl7pPr lvl="6" algn="ctr" rtl="0">
              <a:spcBef>
                <a:spcPts val="0"/>
              </a:spcBef>
              <a:spcAft>
                <a:spcPts val="0"/>
              </a:spcAft>
              <a:buClr>
                <a:schemeClr val="dk2"/>
              </a:buClr>
              <a:buSzPts val="9600"/>
              <a:buNone/>
              <a:defRPr sz="9600">
                <a:solidFill>
                  <a:schemeClr val="dk2"/>
                </a:solidFill>
              </a:defRPr>
            </a:lvl7pPr>
            <a:lvl8pPr lvl="7" algn="ctr" rtl="0">
              <a:spcBef>
                <a:spcPts val="0"/>
              </a:spcBef>
              <a:spcAft>
                <a:spcPts val="0"/>
              </a:spcAft>
              <a:buClr>
                <a:schemeClr val="dk2"/>
              </a:buClr>
              <a:buSzPts val="9600"/>
              <a:buNone/>
              <a:defRPr sz="9600">
                <a:solidFill>
                  <a:schemeClr val="dk2"/>
                </a:solidFill>
              </a:defRPr>
            </a:lvl8pPr>
            <a:lvl9pPr lvl="8" algn="ctr" rtl="0">
              <a:spcBef>
                <a:spcPts val="0"/>
              </a:spcBef>
              <a:spcAft>
                <a:spcPts val="0"/>
              </a:spcAft>
              <a:buClr>
                <a:schemeClr val="dk2"/>
              </a:buClr>
              <a:buSzPts val="9600"/>
              <a:buNone/>
              <a:defRPr sz="9600">
                <a:solidFill>
                  <a:schemeClr val="dk2"/>
                </a:solidFill>
              </a:defRPr>
            </a:lvl9pPr>
          </a:lstStyle>
          <a:p>
            <a:r>
              <a:t>xx%</a:t>
            </a:r>
          </a:p>
        </p:txBody>
      </p:sp>
      <p:sp>
        <p:nvSpPr>
          <p:cNvPr id="14" name="Google Shape;14;p3"/>
          <p:cNvSpPr txBox="1">
            <a:spLocks noGrp="1"/>
          </p:cNvSpPr>
          <p:nvPr>
            <p:ph type="subTitle" idx="1"/>
          </p:nvPr>
        </p:nvSpPr>
        <p:spPr>
          <a:xfrm>
            <a:off x="3355950" y="3227325"/>
            <a:ext cx="2432100" cy="5037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None/>
              <a:defRPr sz="1600"/>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3966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345801"/>
            <a:ext cx="4941000" cy="24519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lt1"/>
              </a:buClr>
              <a:buSzPts val="5200"/>
              <a:buNone/>
              <a:defRPr sz="5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713225" y="4064475"/>
            <a:ext cx="4823400" cy="3561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7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08998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713225" y="574625"/>
            <a:ext cx="7617600" cy="443100"/>
          </a:xfrm>
          <a:prstGeom prst="rect">
            <a:avLst/>
          </a:prstGeom>
          <a:noFill/>
        </p:spPr>
        <p:txBody>
          <a:bodyPr spcFirstLastPara="1" wrap="square" lIns="91425" tIns="91425" rIns="91425" bIns="91425" anchor="ctr" anchorCtr="0">
            <a:noAutofit/>
          </a:bodyPr>
          <a:lstStyle>
            <a:lvl1pPr lvl="0" rtl="0">
              <a:lnSpc>
                <a:spcPct val="9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5" name="Google Shape;45;p13"/>
          <p:cNvSpPr txBox="1">
            <a:spLocks noGrp="1"/>
          </p:cNvSpPr>
          <p:nvPr>
            <p:ph type="title" idx="2"/>
          </p:nvPr>
        </p:nvSpPr>
        <p:spPr>
          <a:xfrm>
            <a:off x="713225" y="1994835"/>
            <a:ext cx="2455800" cy="42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 name="Google Shape;46;p13"/>
          <p:cNvSpPr txBox="1">
            <a:spLocks noGrp="1"/>
          </p:cNvSpPr>
          <p:nvPr>
            <p:ph type="title" idx="3" hasCustomPrompt="1"/>
          </p:nvPr>
        </p:nvSpPr>
        <p:spPr>
          <a:xfrm>
            <a:off x="713225" y="1348875"/>
            <a:ext cx="7716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 name="Google Shape;47;p13"/>
          <p:cNvSpPr txBox="1">
            <a:spLocks noGrp="1"/>
          </p:cNvSpPr>
          <p:nvPr>
            <p:ph type="subTitle" idx="1"/>
          </p:nvPr>
        </p:nvSpPr>
        <p:spPr>
          <a:xfrm>
            <a:off x="713225" y="2416020"/>
            <a:ext cx="23559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 name="Google Shape;48;p13"/>
          <p:cNvSpPr txBox="1">
            <a:spLocks noGrp="1"/>
          </p:cNvSpPr>
          <p:nvPr>
            <p:ph type="title" idx="4"/>
          </p:nvPr>
        </p:nvSpPr>
        <p:spPr>
          <a:xfrm>
            <a:off x="3344120" y="1994847"/>
            <a:ext cx="2455800" cy="42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3"/>
          <p:cNvSpPr txBox="1">
            <a:spLocks noGrp="1"/>
          </p:cNvSpPr>
          <p:nvPr>
            <p:ph type="title" idx="5" hasCustomPrompt="1"/>
          </p:nvPr>
        </p:nvSpPr>
        <p:spPr>
          <a:xfrm>
            <a:off x="3344120" y="1348875"/>
            <a:ext cx="7716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0" name="Google Shape;50;p13"/>
          <p:cNvSpPr txBox="1">
            <a:spLocks noGrp="1"/>
          </p:cNvSpPr>
          <p:nvPr>
            <p:ph type="subTitle" idx="6"/>
          </p:nvPr>
        </p:nvSpPr>
        <p:spPr>
          <a:xfrm>
            <a:off x="3344120" y="2416033"/>
            <a:ext cx="23559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 name="Google Shape;51;p13"/>
          <p:cNvSpPr txBox="1">
            <a:spLocks noGrp="1"/>
          </p:cNvSpPr>
          <p:nvPr>
            <p:ph type="title" idx="7"/>
          </p:nvPr>
        </p:nvSpPr>
        <p:spPr>
          <a:xfrm>
            <a:off x="5975022" y="1994847"/>
            <a:ext cx="2455800" cy="42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title" idx="8" hasCustomPrompt="1"/>
          </p:nvPr>
        </p:nvSpPr>
        <p:spPr>
          <a:xfrm>
            <a:off x="5975022" y="1348875"/>
            <a:ext cx="7716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3"/>
          <p:cNvSpPr txBox="1">
            <a:spLocks noGrp="1"/>
          </p:cNvSpPr>
          <p:nvPr>
            <p:ph type="subTitle" idx="9"/>
          </p:nvPr>
        </p:nvSpPr>
        <p:spPr>
          <a:xfrm>
            <a:off x="5975022" y="2416033"/>
            <a:ext cx="23559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13"/>
          </p:nvPr>
        </p:nvSpPr>
        <p:spPr>
          <a:xfrm>
            <a:off x="713225" y="3702577"/>
            <a:ext cx="2453700" cy="42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 name="Google Shape;55;p13"/>
          <p:cNvSpPr txBox="1">
            <a:spLocks noGrp="1"/>
          </p:cNvSpPr>
          <p:nvPr>
            <p:ph type="title" idx="14" hasCustomPrompt="1"/>
          </p:nvPr>
        </p:nvSpPr>
        <p:spPr>
          <a:xfrm>
            <a:off x="713225" y="3053638"/>
            <a:ext cx="7716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15"/>
          </p:nvPr>
        </p:nvSpPr>
        <p:spPr>
          <a:xfrm>
            <a:off x="713225" y="4123775"/>
            <a:ext cx="23559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16"/>
          </p:nvPr>
        </p:nvSpPr>
        <p:spPr>
          <a:xfrm>
            <a:off x="3344120" y="3702577"/>
            <a:ext cx="2453700" cy="42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17" hasCustomPrompt="1"/>
          </p:nvPr>
        </p:nvSpPr>
        <p:spPr>
          <a:xfrm>
            <a:off x="3344120" y="3053638"/>
            <a:ext cx="7716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18"/>
          </p:nvPr>
        </p:nvSpPr>
        <p:spPr>
          <a:xfrm>
            <a:off x="3344120" y="4123775"/>
            <a:ext cx="23559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19"/>
          </p:nvPr>
        </p:nvSpPr>
        <p:spPr>
          <a:xfrm>
            <a:off x="5975022" y="3702577"/>
            <a:ext cx="2455800" cy="42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3"/>
          <p:cNvSpPr txBox="1">
            <a:spLocks noGrp="1"/>
          </p:cNvSpPr>
          <p:nvPr>
            <p:ph type="title" idx="20" hasCustomPrompt="1"/>
          </p:nvPr>
        </p:nvSpPr>
        <p:spPr>
          <a:xfrm>
            <a:off x="5975022" y="3053638"/>
            <a:ext cx="7716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21"/>
          </p:nvPr>
        </p:nvSpPr>
        <p:spPr>
          <a:xfrm>
            <a:off x="5975022" y="4123775"/>
            <a:ext cx="23559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1237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12/14/2023</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136058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74625"/>
            <a:ext cx="7717500" cy="443100"/>
          </a:xfrm>
          <a:prstGeom prst="rect">
            <a:avLst/>
          </a:prstGeom>
          <a:noFill/>
          <a:ln>
            <a:noFill/>
          </a:ln>
        </p:spPr>
        <p:txBody>
          <a:bodyPr spcFirstLastPara="1" wrap="square" lIns="91425" tIns="91425" rIns="91425" bIns="91425" anchor="ctr" anchorCtr="0">
            <a:noAutofit/>
          </a:bodyPr>
          <a:lstStyle>
            <a:lvl1pPr lvl="0">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1pPr>
            <a:lvl2pPr lvl="1">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2pPr>
            <a:lvl3pPr lvl="2">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3pPr>
            <a:lvl4pPr lvl="3">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4pPr>
            <a:lvl5pPr lvl="4">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5pPr>
            <a:lvl6pPr lvl="5">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6pPr>
            <a:lvl7pPr lvl="6">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7pPr>
            <a:lvl8pPr lvl="7">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8pPr>
            <a:lvl9pPr lvl="8">
              <a:lnSpc>
                <a:spcPct val="90000"/>
              </a:lnSpc>
              <a:spcBef>
                <a:spcPts val="0"/>
              </a:spcBef>
              <a:spcAft>
                <a:spcPts val="0"/>
              </a:spcAft>
              <a:buClr>
                <a:schemeClr val="dk1"/>
              </a:buClr>
              <a:buSzPts val="3000"/>
              <a:buFont typeface="Syne"/>
              <a:buNone/>
              <a:defRPr sz="3000" b="1">
                <a:solidFill>
                  <a:schemeClr val="dk1"/>
                </a:solidFill>
                <a:latin typeface="Syne"/>
                <a:ea typeface="Syne"/>
                <a:cs typeface="Syne"/>
                <a:sym typeface="Syne"/>
              </a:defRPr>
            </a:lvl9pPr>
          </a:lstStyle>
          <a:p>
            <a:endParaRPr/>
          </a:p>
        </p:txBody>
      </p:sp>
      <p:sp>
        <p:nvSpPr>
          <p:cNvPr id="7" name="Google Shape;7;p1"/>
          <p:cNvSpPr txBox="1">
            <a:spLocks noGrp="1"/>
          </p:cNvSpPr>
          <p:nvPr>
            <p:ph type="body" idx="1"/>
          </p:nvPr>
        </p:nvSpPr>
        <p:spPr>
          <a:xfrm>
            <a:off x="713225" y="1573200"/>
            <a:ext cx="7717500" cy="2995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87" r:id="rId2"/>
    <p:sldLayoutId id="2147483688" r:id="rId3"/>
    <p:sldLayoutId id="2147483689" r:id="rId4"/>
    <p:sldLayoutId id="214748369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png"/><Relationship Id="rId7" Type="http://schemas.openxmlformats.org/officeDocument/2006/relationships/image" Target="../media/image17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png"/><Relationship Id="rId7" Type="http://schemas.openxmlformats.org/officeDocument/2006/relationships/image" Target="../media/image17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png"/><Relationship Id="rId7" Type="http://schemas.openxmlformats.org/officeDocument/2006/relationships/image" Target="../media/image17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0.png"/><Relationship Id="rId1" Type="http://schemas.openxmlformats.org/officeDocument/2006/relationships/slideLayout" Target="../slideLayouts/slideLayout1.xml"/><Relationship Id="rId5" Type="http://schemas.openxmlformats.org/officeDocument/2006/relationships/image" Target="../media/image250.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7.emf"/><Relationship Id="rId4" Type="http://schemas.openxmlformats.org/officeDocument/2006/relationships/image" Target="../media/image27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3.png"/><Relationship Id="rId7"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png"/><Relationship Id="rId10" Type="http://schemas.openxmlformats.org/officeDocument/2006/relationships/image" Target="../media/image41.png"/><Relationship Id="rId9"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6.png"/><Relationship Id="rId10" Type="http://schemas.openxmlformats.org/officeDocument/2006/relationships/image" Target="../media/image42.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20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3.emf"/><Relationship Id="rId4" Type="http://schemas.openxmlformats.org/officeDocument/2006/relationships/image" Target="../media/image24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3.emf"/><Relationship Id="rId4" Type="http://schemas.openxmlformats.org/officeDocument/2006/relationships/image" Target="../media/image26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6.png"/><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6.png"/><Relationship Id="rId10" Type="http://schemas.openxmlformats.org/officeDocument/2006/relationships/image" Target="../media/image51.pn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30.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5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5.png"/></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image" Target="../media/image62.png"/><Relationship Id="rId5" Type="http://schemas.openxmlformats.org/officeDocument/2006/relationships/diagramQuickStyle" Target="../diagrams/quickStyle6.xml"/><Relationship Id="rId10" Type="http://schemas.openxmlformats.org/officeDocument/2006/relationships/image" Target="../media/image59.png"/><Relationship Id="rId4" Type="http://schemas.openxmlformats.org/officeDocument/2006/relationships/diagramLayout" Target="../diagrams/layout6.xml"/><Relationship Id="rId9" Type="http://schemas.openxmlformats.org/officeDocument/2006/relationships/image" Target="../media/image58.png"/></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9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66.png"/><Relationship Id="rId4" Type="http://schemas.openxmlformats.org/officeDocument/2006/relationships/diagramLayout" Target="../diagrams/layout8.xml"/><Relationship Id="rId9" Type="http://schemas.openxmlformats.org/officeDocument/2006/relationships/image" Target="../media/image65.jpe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0.xml"/><Relationship Id="rId3" Type="http://schemas.openxmlformats.org/officeDocument/2006/relationships/image" Target="../media/image3.png"/><Relationship Id="rId7" Type="http://schemas.openxmlformats.org/officeDocument/2006/relationships/diagramQuickStyle" Target="../diagrams/quickStyle10.xml"/><Relationship Id="rId12" Type="http://schemas.openxmlformats.org/officeDocument/2006/relationships/diagramQuickStyle" Target="../diagrams/quickStyle10.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Layout" Target="../diagrams/layout10.xml"/><Relationship Id="rId11"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image" Target="../media/image67.png"/><Relationship Id="rId9" Type="http://schemas.microsoft.com/office/2007/relationships/diagramDrawing" Target="../diagrams/drawing10.xml"/></Relationships>
</file>

<file path=ppt/slides/_rels/slide56.xml.rels><?xml version="1.0" encoding="UTF-8" standalone="yes"?>
<Relationships xmlns="http://schemas.openxmlformats.org/package/2006/relationships"><Relationship Id="rId13" Type="http://schemas.microsoft.com/office/2007/relationships/diagramDrawing" Target="../diagrams/drawing12.xml"/><Relationship Id="rId18" Type="http://schemas.microsoft.com/office/2007/relationships/diagramDrawing" Target="../diagrams/drawing13.xml"/><Relationship Id="rId26" Type="http://schemas.openxmlformats.org/officeDocument/2006/relationships/diagramQuickStyle" Target="../diagrams/quickStyle15.xml"/><Relationship Id="rId21" Type="http://schemas.openxmlformats.org/officeDocument/2006/relationships/diagramQuickStyle" Target="../diagrams/quickStyle14.xml"/><Relationship Id="rId34" Type="http://schemas.openxmlformats.org/officeDocument/2006/relationships/diagramData" Target="../diagrams/data18.xml"/><Relationship Id="rId7" Type="http://schemas.microsoft.com/office/2007/relationships/diagramDrawing" Target="../diagrams/drawing11.xml"/><Relationship Id="rId12" Type="http://schemas.openxmlformats.org/officeDocument/2006/relationships/diagramColors" Target="../diagrams/colors12.xml"/><Relationship Id="rId17" Type="http://schemas.openxmlformats.org/officeDocument/2006/relationships/diagramColors" Target="../diagrams/colors13.xml"/><Relationship Id="rId25" Type="http://schemas.openxmlformats.org/officeDocument/2006/relationships/diagramLayout" Target="../diagrams/layout15.xml"/><Relationship Id="rId33" Type="http://schemas.microsoft.com/office/2007/relationships/diagramDrawing" Target="../diagrams/drawing16.xml"/><Relationship Id="rId38" Type="http://schemas.openxmlformats.org/officeDocument/2006/relationships/image" Target="../media/image500.png"/><Relationship Id="rId2" Type="http://schemas.openxmlformats.org/officeDocument/2006/relationships/notesSlide" Target="../notesSlides/notesSlide55.xml"/><Relationship Id="rId16" Type="http://schemas.openxmlformats.org/officeDocument/2006/relationships/diagramQuickStyle" Target="../diagrams/quickStyle13.xml"/><Relationship Id="rId20" Type="http://schemas.openxmlformats.org/officeDocument/2006/relationships/diagramLayout" Target="../diagrams/layout14.xml"/><Relationship Id="rId29" Type="http://schemas.openxmlformats.org/officeDocument/2006/relationships/diagramData" Target="../diagrams/data17.xml"/><Relationship Id="rId1" Type="http://schemas.openxmlformats.org/officeDocument/2006/relationships/slideLayout" Target="../slideLayouts/slideLayout1.xml"/><Relationship Id="rId6" Type="http://schemas.openxmlformats.org/officeDocument/2006/relationships/diagramColors" Target="../diagrams/colors11.xml"/><Relationship Id="rId11" Type="http://schemas.openxmlformats.org/officeDocument/2006/relationships/diagramQuickStyle" Target="../diagrams/quickStyle12.xml"/><Relationship Id="rId24" Type="http://schemas.openxmlformats.org/officeDocument/2006/relationships/diagramData" Target="../diagrams/data16.xml"/><Relationship Id="rId32" Type="http://schemas.openxmlformats.org/officeDocument/2006/relationships/diagramColors" Target="../diagrams/colors16.xml"/><Relationship Id="rId37" Type="http://schemas.openxmlformats.org/officeDocument/2006/relationships/diagramColors" Target="../diagrams/colors16.xml"/><Relationship Id="rId5" Type="http://schemas.openxmlformats.org/officeDocument/2006/relationships/diagramQuickStyle" Target="../diagrams/quickStyle11.xml"/><Relationship Id="rId15" Type="http://schemas.openxmlformats.org/officeDocument/2006/relationships/diagramLayout" Target="../diagrams/layout13.xml"/><Relationship Id="rId23" Type="http://schemas.microsoft.com/office/2007/relationships/diagramDrawing" Target="../diagrams/drawing14.xml"/><Relationship Id="rId28" Type="http://schemas.microsoft.com/office/2007/relationships/diagramDrawing" Target="../diagrams/drawing15.xml"/><Relationship Id="rId36" Type="http://schemas.openxmlformats.org/officeDocument/2006/relationships/diagramQuickStyle" Target="../diagrams/quickStyle16.xml"/><Relationship Id="rId10" Type="http://schemas.openxmlformats.org/officeDocument/2006/relationships/diagramLayout" Target="../diagrams/layout12.xml"/><Relationship Id="rId19" Type="http://schemas.openxmlformats.org/officeDocument/2006/relationships/diagramData" Target="../diagrams/data15.xml"/><Relationship Id="rId31" Type="http://schemas.openxmlformats.org/officeDocument/2006/relationships/diagramQuickStyle" Target="../diagrams/quickStyle16.xml"/><Relationship Id="rId4" Type="http://schemas.openxmlformats.org/officeDocument/2006/relationships/diagramLayout" Target="../diagrams/layout11.xml"/><Relationship Id="rId9" Type="http://schemas.openxmlformats.org/officeDocument/2006/relationships/diagramData" Target="../diagrams/data13.xml"/><Relationship Id="rId14" Type="http://schemas.openxmlformats.org/officeDocument/2006/relationships/diagramData" Target="../diagrams/data14.xml"/><Relationship Id="rId22" Type="http://schemas.openxmlformats.org/officeDocument/2006/relationships/diagramColors" Target="../diagrams/colors14.xml"/><Relationship Id="rId27" Type="http://schemas.openxmlformats.org/officeDocument/2006/relationships/diagramColors" Target="../diagrams/colors15.xml"/><Relationship Id="rId30" Type="http://schemas.openxmlformats.org/officeDocument/2006/relationships/diagramLayout" Target="../diagrams/layout16.xml"/><Relationship Id="rId35" Type="http://schemas.openxmlformats.org/officeDocument/2006/relationships/diagramLayout" Target="../diagrams/layout16.xml"/><Relationship Id="rId8" Type="http://schemas.openxmlformats.org/officeDocument/2006/relationships/image" Target="../media/image3.png"/><Relationship Id="rId3" Type="http://schemas.openxmlformats.org/officeDocument/2006/relationships/diagramData" Target="../diagrams/data12.xml"/></Relationships>
</file>

<file path=ppt/slides/_rels/slide57.xml.rels><?xml version="1.0" encoding="UTF-8" standalone="yes"?>
<Relationships xmlns="http://schemas.openxmlformats.org/package/2006/relationships"><Relationship Id="rId13" Type="http://schemas.microsoft.com/office/2007/relationships/diagramDrawing" Target="../diagrams/drawing18.xml"/><Relationship Id="rId18" Type="http://schemas.microsoft.com/office/2007/relationships/diagramDrawing" Target="../diagrams/drawing19.xml"/><Relationship Id="rId26" Type="http://schemas.openxmlformats.org/officeDocument/2006/relationships/diagramQuickStyle" Target="../diagrams/quickStyle21.xml"/><Relationship Id="rId39" Type="http://schemas.openxmlformats.org/officeDocument/2006/relationships/image" Target="../media/image510.png"/><Relationship Id="rId21" Type="http://schemas.openxmlformats.org/officeDocument/2006/relationships/diagramQuickStyle" Target="../diagrams/quickStyle20.xml"/><Relationship Id="rId34" Type="http://schemas.openxmlformats.org/officeDocument/2006/relationships/diagramData" Target="../diagrams/data25.xml"/><Relationship Id="rId7" Type="http://schemas.microsoft.com/office/2007/relationships/diagramDrawing" Target="../diagrams/drawing17.xml"/><Relationship Id="rId12" Type="http://schemas.openxmlformats.org/officeDocument/2006/relationships/diagramColors" Target="../diagrams/colors18.xml"/><Relationship Id="rId17" Type="http://schemas.openxmlformats.org/officeDocument/2006/relationships/diagramColors" Target="../diagrams/colors19.xml"/><Relationship Id="rId25" Type="http://schemas.openxmlformats.org/officeDocument/2006/relationships/diagramLayout" Target="../diagrams/layout21.xml"/><Relationship Id="rId33" Type="http://schemas.microsoft.com/office/2007/relationships/diagramDrawing" Target="../diagrams/drawing22.xml"/><Relationship Id="rId38" Type="http://schemas.openxmlformats.org/officeDocument/2006/relationships/image" Target="../media/image500.png"/><Relationship Id="rId2" Type="http://schemas.openxmlformats.org/officeDocument/2006/relationships/notesSlide" Target="../notesSlides/notesSlide56.xml"/><Relationship Id="rId16" Type="http://schemas.openxmlformats.org/officeDocument/2006/relationships/diagramQuickStyle" Target="../diagrams/quickStyle19.xml"/><Relationship Id="rId20" Type="http://schemas.openxmlformats.org/officeDocument/2006/relationships/diagramLayout" Target="../diagrams/layout20.xml"/><Relationship Id="rId29" Type="http://schemas.openxmlformats.org/officeDocument/2006/relationships/diagramData" Target="../diagrams/data24.xml"/><Relationship Id="rId1" Type="http://schemas.openxmlformats.org/officeDocument/2006/relationships/slideLayout" Target="../slideLayouts/slideLayout1.xml"/><Relationship Id="rId6" Type="http://schemas.openxmlformats.org/officeDocument/2006/relationships/diagramColors" Target="../diagrams/colors17.xml"/><Relationship Id="rId11" Type="http://schemas.openxmlformats.org/officeDocument/2006/relationships/diagramQuickStyle" Target="../diagrams/quickStyle18.xml"/><Relationship Id="rId24" Type="http://schemas.openxmlformats.org/officeDocument/2006/relationships/diagramData" Target="../diagrams/data23.xml"/><Relationship Id="rId32" Type="http://schemas.openxmlformats.org/officeDocument/2006/relationships/diagramColors" Target="../diagrams/colors22.xml"/><Relationship Id="rId37" Type="http://schemas.openxmlformats.org/officeDocument/2006/relationships/diagramColors" Target="../diagrams/colors22.xml"/><Relationship Id="rId40" Type="http://schemas.openxmlformats.org/officeDocument/2006/relationships/image" Target="../media/image470.png"/><Relationship Id="rId5" Type="http://schemas.openxmlformats.org/officeDocument/2006/relationships/diagramQuickStyle" Target="../diagrams/quickStyle17.xml"/><Relationship Id="rId15" Type="http://schemas.openxmlformats.org/officeDocument/2006/relationships/diagramLayout" Target="../diagrams/layout19.xml"/><Relationship Id="rId23" Type="http://schemas.microsoft.com/office/2007/relationships/diagramDrawing" Target="../diagrams/drawing20.xml"/><Relationship Id="rId28" Type="http://schemas.microsoft.com/office/2007/relationships/diagramDrawing" Target="../diagrams/drawing21.xml"/><Relationship Id="rId36" Type="http://schemas.openxmlformats.org/officeDocument/2006/relationships/diagramQuickStyle" Target="../diagrams/quickStyle22.xml"/><Relationship Id="rId10" Type="http://schemas.openxmlformats.org/officeDocument/2006/relationships/diagramLayout" Target="../diagrams/layout18.xml"/><Relationship Id="rId19" Type="http://schemas.openxmlformats.org/officeDocument/2006/relationships/diagramData" Target="../diagrams/data22.xml"/><Relationship Id="rId31" Type="http://schemas.openxmlformats.org/officeDocument/2006/relationships/diagramQuickStyle" Target="../diagrams/quickStyle22.xml"/><Relationship Id="rId4" Type="http://schemas.openxmlformats.org/officeDocument/2006/relationships/diagramLayout" Target="../diagrams/layout17.xml"/><Relationship Id="rId9" Type="http://schemas.openxmlformats.org/officeDocument/2006/relationships/diagramData" Target="../diagrams/data20.xml"/><Relationship Id="rId14" Type="http://schemas.openxmlformats.org/officeDocument/2006/relationships/diagramData" Target="../diagrams/data21.xml"/><Relationship Id="rId22" Type="http://schemas.openxmlformats.org/officeDocument/2006/relationships/diagramColors" Target="../diagrams/colors20.xml"/><Relationship Id="rId27" Type="http://schemas.openxmlformats.org/officeDocument/2006/relationships/diagramColors" Target="../diagrams/colors21.xml"/><Relationship Id="rId30" Type="http://schemas.openxmlformats.org/officeDocument/2006/relationships/diagramLayout" Target="../diagrams/layout22.xml"/><Relationship Id="rId35" Type="http://schemas.openxmlformats.org/officeDocument/2006/relationships/diagramLayout" Target="../diagrams/layout22.xml"/><Relationship Id="rId8" Type="http://schemas.openxmlformats.org/officeDocument/2006/relationships/image" Target="../media/image3.png"/><Relationship Id="rId3" Type="http://schemas.openxmlformats.org/officeDocument/2006/relationships/diagramData" Target="../diagrams/data19.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78.jp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g"/><Relationship Id="rId4" Type="http://schemas.openxmlformats.org/officeDocument/2006/relationships/image" Target="../media/image79.png"/><Relationship Id="rId9" Type="http://schemas.openxmlformats.org/officeDocument/2006/relationships/image" Target="../media/image84.png"/></Relationships>
</file>

<file path=ppt/slides/_rels/slide66.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hyperlink" Target="mailto:dongbin@math.pku.edu.cn"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image" Target="../media/image12.png"/><Relationship Id="rId5" Type="http://schemas.openxmlformats.org/officeDocument/2006/relationships/diagramLayout" Target="../diagrams/layout2.xml"/><Relationship Id="rId10" Type="http://schemas.openxmlformats.org/officeDocument/2006/relationships/image" Target="../media/image11.png"/><Relationship Id="rId4" Type="http://schemas.openxmlformats.org/officeDocument/2006/relationships/diagramData" Target="../diagrams/data2.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5" name="Google Shape;245;p41"/>
          <p:cNvPicPr preferRelativeResize="0"/>
          <p:nvPr/>
        </p:nvPicPr>
        <p:blipFill>
          <a:blip r:embed="rId3">
            <a:alphaModFix/>
          </a:blip>
          <a:stretch>
            <a:fillRect/>
          </a:stretch>
        </p:blipFill>
        <p:spPr>
          <a:xfrm>
            <a:off x="7366745" y="2861140"/>
            <a:ext cx="1219260" cy="1983529"/>
          </a:xfrm>
          <a:prstGeom prst="rect">
            <a:avLst/>
          </a:prstGeom>
          <a:noFill/>
          <a:ln>
            <a:noFill/>
          </a:ln>
        </p:spPr>
      </p:pic>
      <p:pic>
        <p:nvPicPr>
          <p:cNvPr id="246" name="Google Shape;246;p41"/>
          <p:cNvPicPr preferRelativeResize="0"/>
          <p:nvPr/>
        </p:nvPicPr>
        <p:blipFill>
          <a:blip r:embed="rId4">
            <a:alphaModFix/>
          </a:blip>
          <a:stretch>
            <a:fillRect/>
          </a:stretch>
        </p:blipFill>
        <p:spPr>
          <a:xfrm>
            <a:off x="6879645" y="2016348"/>
            <a:ext cx="446650" cy="726075"/>
          </a:xfrm>
          <a:prstGeom prst="rect">
            <a:avLst/>
          </a:prstGeom>
          <a:noFill/>
          <a:ln>
            <a:noFill/>
          </a:ln>
        </p:spPr>
      </p:pic>
      <p:pic>
        <p:nvPicPr>
          <p:cNvPr id="247" name="Google Shape;247;p41"/>
          <p:cNvPicPr preferRelativeResize="0"/>
          <p:nvPr/>
        </p:nvPicPr>
        <p:blipFill>
          <a:blip r:embed="rId4">
            <a:alphaModFix/>
          </a:blip>
          <a:stretch>
            <a:fillRect/>
          </a:stretch>
        </p:blipFill>
        <p:spPr>
          <a:xfrm>
            <a:off x="6154276" y="2718344"/>
            <a:ext cx="823525" cy="1338775"/>
          </a:xfrm>
          <a:prstGeom prst="rect">
            <a:avLst/>
          </a:prstGeom>
          <a:noFill/>
          <a:ln>
            <a:noFill/>
          </a:ln>
        </p:spPr>
      </p:pic>
      <p:cxnSp>
        <p:nvCxnSpPr>
          <p:cNvPr id="248" name="Google Shape;248;p41"/>
          <p:cNvCxnSpPr/>
          <p:nvPr/>
        </p:nvCxnSpPr>
        <p:spPr>
          <a:xfrm>
            <a:off x="717875" y="1213725"/>
            <a:ext cx="7682100" cy="0"/>
          </a:xfrm>
          <a:prstGeom prst="straightConnector1">
            <a:avLst/>
          </a:prstGeom>
          <a:noFill/>
          <a:ln w="9525" cap="flat" cmpd="sng">
            <a:solidFill>
              <a:schemeClr val="dk1"/>
            </a:solidFill>
            <a:prstDash val="solid"/>
            <a:round/>
            <a:headEnd type="none" w="med" len="med"/>
            <a:tailEnd type="none" w="med" len="med"/>
          </a:ln>
        </p:spPr>
      </p:cxnSp>
      <p:pic>
        <p:nvPicPr>
          <p:cNvPr id="249" name="Google Shape;249;p41"/>
          <p:cNvPicPr preferRelativeResize="0"/>
          <p:nvPr/>
        </p:nvPicPr>
        <p:blipFill>
          <a:blip r:embed="rId4">
            <a:alphaModFix/>
          </a:blip>
          <a:stretch>
            <a:fillRect/>
          </a:stretch>
        </p:blipFill>
        <p:spPr>
          <a:xfrm>
            <a:off x="7466075" y="1706400"/>
            <a:ext cx="312068" cy="507299"/>
          </a:xfrm>
          <a:prstGeom prst="rect">
            <a:avLst/>
          </a:prstGeom>
          <a:noFill/>
          <a:ln>
            <a:noFill/>
          </a:ln>
        </p:spPr>
      </p:pic>
      <p:sp>
        <p:nvSpPr>
          <p:cNvPr id="250" name="Google Shape;250;p41"/>
          <p:cNvSpPr txBox="1">
            <a:spLocks noGrp="1"/>
          </p:cNvSpPr>
          <p:nvPr>
            <p:ph type="subTitle" idx="1"/>
          </p:nvPr>
        </p:nvSpPr>
        <p:spPr>
          <a:xfrm>
            <a:off x="713224" y="3520652"/>
            <a:ext cx="5001775" cy="13733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Bin Dong</a:t>
            </a:r>
          </a:p>
          <a:p>
            <a:pPr marL="0" lvl="0" indent="0" algn="l" rtl="0">
              <a:spcBef>
                <a:spcPts val="0"/>
              </a:spcBef>
              <a:spcAft>
                <a:spcPts val="0"/>
              </a:spcAft>
              <a:buNone/>
            </a:pPr>
            <a:r>
              <a:rPr lang="en-US" dirty="0"/>
              <a:t>Beijing International Center for Mathematical Research &amp;</a:t>
            </a:r>
          </a:p>
          <a:p>
            <a:pPr marL="0" lvl="0" indent="0" algn="l" rtl="0">
              <a:spcBef>
                <a:spcPts val="0"/>
              </a:spcBef>
              <a:spcAft>
                <a:spcPts val="0"/>
              </a:spcAft>
              <a:buNone/>
            </a:pPr>
            <a:r>
              <a:rPr lang="en-US" dirty="0"/>
              <a:t>Center for Machine Learning Research &amp;</a:t>
            </a:r>
          </a:p>
          <a:p>
            <a:pPr marL="0" lvl="0" indent="0"/>
            <a:r>
              <a:rPr lang="en-US" altLang="zh-CN" dirty="0"/>
              <a:t>National Biomedical Imaging Center,</a:t>
            </a:r>
            <a:endParaRPr lang="en-US" dirty="0"/>
          </a:p>
          <a:p>
            <a:pPr marL="0" lvl="0" indent="0" algn="l" rtl="0">
              <a:spcBef>
                <a:spcPts val="0"/>
              </a:spcBef>
              <a:spcAft>
                <a:spcPts val="0"/>
              </a:spcAft>
              <a:buNone/>
            </a:pPr>
            <a:r>
              <a:rPr lang="en-US" dirty="0"/>
              <a:t>Peking University</a:t>
            </a:r>
          </a:p>
        </p:txBody>
      </p:sp>
      <p:pic>
        <p:nvPicPr>
          <p:cNvPr id="2" name="图片 1">
            <a:extLst>
              <a:ext uri="{FF2B5EF4-FFF2-40B4-BE49-F238E27FC236}">
                <a16:creationId xmlns:a16="http://schemas.microsoft.com/office/drawing/2014/main" id="{BFD97243-EAE6-41E1-B6DC-11C0B263BDC4}"/>
              </a:ext>
            </a:extLst>
          </p:cNvPr>
          <p:cNvPicPr>
            <a:picLocks noChangeAspect="1"/>
          </p:cNvPicPr>
          <p:nvPr/>
        </p:nvPicPr>
        <p:blipFill>
          <a:blip r:embed="rId5"/>
          <a:stretch>
            <a:fillRect/>
          </a:stretch>
        </p:blipFill>
        <p:spPr>
          <a:xfrm>
            <a:off x="2624769" y="331764"/>
            <a:ext cx="2589525" cy="687871"/>
          </a:xfrm>
          <a:prstGeom prst="rect">
            <a:avLst/>
          </a:prstGeom>
          <a:effectLst>
            <a:softEdge rad="25400"/>
          </a:effectLst>
        </p:spPr>
      </p:pic>
      <p:pic>
        <p:nvPicPr>
          <p:cNvPr id="3" name="图片 2">
            <a:extLst>
              <a:ext uri="{FF2B5EF4-FFF2-40B4-BE49-F238E27FC236}">
                <a16:creationId xmlns:a16="http://schemas.microsoft.com/office/drawing/2014/main" id="{3BA4C1E6-DEF1-48DF-BECF-B85A90EAEB81}"/>
              </a:ext>
            </a:extLst>
          </p:cNvPr>
          <p:cNvPicPr>
            <a:picLocks noChangeAspect="1"/>
          </p:cNvPicPr>
          <p:nvPr/>
        </p:nvPicPr>
        <p:blipFill>
          <a:blip r:embed="rId6"/>
          <a:stretch>
            <a:fillRect/>
          </a:stretch>
        </p:blipFill>
        <p:spPr>
          <a:xfrm>
            <a:off x="359968" y="373286"/>
            <a:ext cx="2196521" cy="646344"/>
          </a:xfrm>
          <a:prstGeom prst="rect">
            <a:avLst/>
          </a:prstGeom>
          <a:effectLst>
            <a:softEdge rad="25400"/>
          </a:effectLst>
        </p:spPr>
      </p:pic>
      <p:pic>
        <p:nvPicPr>
          <p:cNvPr id="14" name="Picture 4">
            <a:extLst>
              <a:ext uri="{FF2B5EF4-FFF2-40B4-BE49-F238E27FC236}">
                <a16:creationId xmlns:a16="http://schemas.microsoft.com/office/drawing/2014/main" id="{93BDE95F-B72E-48AF-ADAF-23F48696F862}"/>
              </a:ext>
            </a:extLst>
          </p:cNvPr>
          <p:cNvPicPr>
            <a:picLocks noChangeAspect="1" noChangeArrowheads="1"/>
          </p:cNvPicPr>
          <p:nvPr/>
        </p:nvPicPr>
        <p:blipFill>
          <a:blip r:embed="rId7"/>
          <a:stretch>
            <a:fillRect/>
          </a:stretch>
        </p:blipFill>
        <p:spPr bwMode="auto">
          <a:xfrm>
            <a:off x="5246482" y="519877"/>
            <a:ext cx="3448633" cy="308673"/>
          </a:xfrm>
          <a:prstGeom prst="rect">
            <a:avLst/>
          </a:prstGeom>
          <a:noFill/>
          <a:extLst>
            <a:ext uri="{909E8E84-426E-40DD-AFC4-6F175D3DCCD1}">
              <a14:hiddenFill xmlns:a14="http://schemas.microsoft.com/office/drawing/2010/main">
                <a:solidFill>
                  <a:srgbClr val="FFFFFF"/>
                </a:solidFill>
              </a14:hiddenFill>
            </a:ext>
          </a:extLst>
        </p:spPr>
      </p:pic>
      <p:sp>
        <p:nvSpPr>
          <p:cNvPr id="243" name="Google Shape;243;p41"/>
          <p:cNvSpPr txBox="1">
            <a:spLocks noGrp="1"/>
          </p:cNvSpPr>
          <p:nvPr>
            <p:ph type="ctrTitle"/>
          </p:nvPr>
        </p:nvSpPr>
        <p:spPr>
          <a:xfrm>
            <a:off x="713225" y="1345801"/>
            <a:ext cx="6752850" cy="2451900"/>
          </a:xfrm>
          <a:prstGeom prst="rect">
            <a:avLst/>
          </a:prstGeom>
        </p:spPr>
        <p:txBody>
          <a:bodyPr spcFirstLastPara="1" wrap="square" lIns="91425" tIns="91425" rIns="91425" bIns="91425" anchor="ctr" anchorCtr="0">
            <a:noAutofit/>
          </a:bodyPr>
          <a:lstStyle/>
          <a:p>
            <a:pPr lvl="0">
              <a:spcAft>
                <a:spcPts val="200"/>
              </a:spcAft>
            </a:pPr>
            <a:r>
              <a:rPr lang="en-US" altLang="zh-CN" sz="3600" dirty="0"/>
              <a:t>Data- and Model-Driven Approach for Computational Imaging</a:t>
            </a:r>
            <a:endParaRPr sz="2400" b="1" dirty="0">
              <a:latin typeface="Syne"/>
              <a:ea typeface="Syne"/>
              <a:cs typeface="Syne"/>
              <a:sym typeface="Sy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709146"/>
              </a:xfrm>
              <a:prstGeom prst="rect">
                <a:avLst/>
              </a:prstGeom>
            </p:spPr>
            <p:txBody>
              <a:bodyPr spcFirstLastPara="1" wrap="square" lIns="91425" tIns="91425" rIns="91425" bIns="91425" anchor="t" anchorCtr="0">
                <a:noAutofit/>
              </a:bodyPr>
              <a:lstStyle/>
              <a:p>
                <a:pPr marL="285750" lvl="0" algn="l" rtl="0">
                  <a:lnSpc>
                    <a:spcPct val="150000"/>
                  </a:lnSpc>
                  <a:spcBef>
                    <a:spcPts val="0"/>
                  </a:spcBef>
                  <a:spcAft>
                    <a:spcPts val="0"/>
                  </a:spcAft>
                  <a:buClr>
                    <a:schemeClr val="tx1"/>
                  </a:buClr>
                  <a:buFont typeface="Wingdings" panose="05000000000000000000" pitchFamily="2" charset="2"/>
                  <a:buChar char="l"/>
                </a:pPr>
                <a:r>
                  <a:rPr lang="en-US" sz="1800" dirty="0"/>
                  <a:t>The image reconstruction model as a (linear) inverse problem</a:t>
                </a:r>
              </a:p>
              <a:p>
                <a:pPr marL="0" lvl="0" indent="0" algn="l" rtl="0">
                  <a:lnSpc>
                    <a:spcPct val="150000"/>
                  </a:lnSpc>
                  <a:spcBef>
                    <a:spcPts val="0"/>
                  </a:spcBef>
                  <a:spcAft>
                    <a:spcPts val="0"/>
                  </a:spcAft>
                  <a:buClr>
                    <a:schemeClr val="tx1"/>
                  </a:buClr>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𝑓</m:t>
                      </m:r>
                      <m:r>
                        <a:rPr lang="en-US" sz="1800" b="0" i="1" smtClean="0">
                          <a:latin typeface="Cambria Math" panose="02040503050406030204" pitchFamily="18" charset="0"/>
                        </a:rPr>
                        <m:t>=</m:t>
                      </m:r>
                      <m:r>
                        <a:rPr lang="en-US" sz="1800" b="0" i="1" smtClean="0">
                          <a:latin typeface="Cambria Math" panose="02040503050406030204" pitchFamily="18" charset="0"/>
                        </a:rPr>
                        <m:t>𝐴</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𝑢</m:t>
                          </m:r>
                        </m:e>
                      </m:d>
                      <m:r>
                        <a:rPr lang="en-US" sz="1800" b="0" i="1" smtClean="0">
                          <a:latin typeface="Cambria Math" panose="02040503050406030204" pitchFamily="18" charset="0"/>
                        </a:rPr>
                        <m:t>+</m:t>
                      </m:r>
                      <m:r>
                        <a:rPr lang="en-US" sz="1800" b="0" i="1" smtClean="0">
                          <a:latin typeface="Cambria Math" panose="02040503050406030204" pitchFamily="18" charset="0"/>
                        </a:rPr>
                        <m:t>𝜂</m:t>
                      </m:r>
                    </m:oMath>
                  </m:oMathPara>
                </a14:m>
                <a:endParaRPr lang="en-US" sz="1800" dirty="0"/>
              </a:p>
              <a:p>
                <a:pPr marL="742950" lvl="1">
                  <a:buClr>
                    <a:schemeClr val="tx1"/>
                  </a:buClr>
                  <a:buFont typeface="Wingdings" panose="05000000000000000000" pitchFamily="2" charset="2"/>
                  <a:buChar char="l"/>
                </a:pPr>
                <a14:m>
                  <m:oMath xmlns:m="http://schemas.openxmlformats.org/officeDocument/2006/math">
                    <m:r>
                      <a:rPr lang="en-US" sz="1400" b="0" i="1" smtClean="0">
                        <a:latin typeface="Cambria Math" panose="02040503050406030204" pitchFamily="18" charset="0"/>
                      </a:rPr>
                      <m:t>𝑓</m:t>
                    </m:r>
                  </m:oMath>
                </a14:m>
                <a:r>
                  <a:rPr lang="en-US" sz="1400" dirty="0"/>
                  <a:t> is the observed image or measurement data;</a:t>
                </a:r>
              </a:p>
              <a:p>
                <a:pPr marL="742950" lvl="1">
                  <a:buClr>
                    <a:schemeClr val="tx1"/>
                  </a:buClr>
                  <a:buFont typeface="Wingdings" panose="05000000000000000000" pitchFamily="2" charset="2"/>
                  <a:buChar char="l"/>
                </a:pPr>
                <a14:m>
                  <m:oMath xmlns:m="http://schemas.openxmlformats.org/officeDocument/2006/math">
                    <m:r>
                      <a:rPr lang="en-US" sz="1400" b="0" i="1" smtClean="0">
                        <a:latin typeface="Cambria Math" panose="02040503050406030204" pitchFamily="18" charset="0"/>
                      </a:rPr>
                      <m:t>𝐴</m:t>
                    </m:r>
                  </m:oMath>
                </a14:m>
                <a:r>
                  <a:rPr lang="en-US" sz="1400" dirty="0"/>
                  <a:t> describes the image sensing process;</a:t>
                </a:r>
              </a:p>
              <a:p>
                <a:pPr marL="742950" lvl="1">
                  <a:buClr>
                    <a:schemeClr val="tx1"/>
                  </a:buClr>
                  <a:buFont typeface="Wingdings" panose="05000000000000000000" pitchFamily="2" charset="2"/>
                  <a:buChar char="l"/>
                </a:pPr>
                <a14:m>
                  <m:oMath xmlns:m="http://schemas.openxmlformats.org/officeDocument/2006/math">
                    <m:r>
                      <a:rPr lang="en-US" sz="1400" b="0" i="1" smtClean="0">
                        <a:latin typeface="Cambria Math" panose="02040503050406030204" pitchFamily="18" charset="0"/>
                      </a:rPr>
                      <m:t>𝜂</m:t>
                    </m:r>
                  </m:oMath>
                </a14:m>
                <a:r>
                  <a:rPr lang="en-US" sz="1400" dirty="0"/>
                  <a:t> is additive noise.</a:t>
                </a:r>
              </a:p>
              <a:p>
                <a:pPr marL="285750" lvl="0" algn="l" rtl="0">
                  <a:lnSpc>
                    <a:spcPct val="150000"/>
                  </a:lnSpc>
                  <a:spcBef>
                    <a:spcPts val="0"/>
                  </a:spcBef>
                  <a:spcAft>
                    <a:spcPts val="0"/>
                  </a:spcAft>
                  <a:buClr>
                    <a:schemeClr val="tx1"/>
                  </a:buClr>
                  <a:buFont typeface="Wingdings" panose="05000000000000000000" pitchFamily="2" charset="2"/>
                  <a:buChar char="l"/>
                </a:pPr>
                <a:endParaRPr lang="en-US" sz="1800" dirty="0"/>
              </a:p>
              <a:p>
                <a:pPr marL="285750" lvl="0" algn="l" rtl="0">
                  <a:lnSpc>
                    <a:spcPct val="150000"/>
                  </a:lnSpc>
                  <a:spcBef>
                    <a:spcPts val="0"/>
                  </a:spcBef>
                  <a:spcAft>
                    <a:spcPts val="0"/>
                  </a:spcAft>
                  <a:buClr>
                    <a:schemeClr val="tx1"/>
                  </a:buClr>
                  <a:buFont typeface="Wingdings" panose="05000000000000000000" pitchFamily="2" charset="2"/>
                  <a:buChar char="l"/>
                </a:pPr>
                <a:endParaRPr lang="en-US" sz="1800" dirty="0"/>
              </a:p>
              <a:p>
                <a:pPr marL="285750" lvl="0" algn="l" rtl="0">
                  <a:lnSpc>
                    <a:spcPct val="150000"/>
                  </a:lnSpc>
                  <a:spcBef>
                    <a:spcPts val="0"/>
                  </a:spcBef>
                  <a:spcAft>
                    <a:spcPts val="0"/>
                  </a:spcAft>
                  <a:buClr>
                    <a:schemeClr val="tx1"/>
                  </a:buClr>
                  <a:buFont typeface="Wingdings" panose="05000000000000000000" pitchFamily="2" charset="2"/>
                  <a:buChar char="l"/>
                </a:pPr>
                <a:endParaRPr lang="en-US" sz="1800" dirty="0"/>
              </a:p>
              <a:p>
                <a:pPr marL="285750" lvl="0" algn="l" rtl="0">
                  <a:lnSpc>
                    <a:spcPct val="150000"/>
                  </a:lnSpc>
                  <a:spcBef>
                    <a:spcPts val="0"/>
                  </a:spcBef>
                  <a:spcAft>
                    <a:spcPts val="0"/>
                  </a:spcAft>
                  <a:buClr>
                    <a:schemeClr val="tx1"/>
                  </a:buClr>
                  <a:buFont typeface="Wingdings" panose="05000000000000000000" pitchFamily="2" charset="2"/>
                  <a:buChar char="l"/>
                </a:pPr>
                <a:r>
                  <a:rPr lang="en-US" sz="1800" dirty="0"/>
                  <a:t>The greatest challenge: </a:t>
                </a:r>
                <a:r>
                  <a:rPr lang="en-US" sz="1800" b="1" dirty="0"/>
                  <a:t>ill-</a:t>
                </a:r>
                <a:r>
                  <a:rPr lang="en-US" sz="1800" b="1" dirty="0" err="1"/>
                  <a:t>posedness</a:t>
                </a:r>
                <a:endParaRPr lang="en-US" sz="1800" b="1" dirty="0"/>
              </a:p>
              <a:p>
                <a:pPr marL="285750" lvl="0" algn="l" rtl="0">
                  <a:lnSpc>
                    <a:spcPct val="150000"/>
                  </a:lnSpc>
                  <a:spcBef>
                    <a:spcPts val="0"/>
                  </a:spcBef>
                  <a:spcAft>
                    <a:spcPts val="0"/>
                  </a:spcAft>
                  <a:buClr>
                    <a:schemeClr val="tx1"/>
                  </a:buClr>
                  <a:buFont typeface="Wingdings" panose="05000000000000000000" pitchFamily="2" charset="2"/>
                  <a:buChar char="l"/>
                </a:pPr>
                <a:r>
                  <a:rPr lang="en-US" sz="1800" dirty="0"/>
                  <a:t>An universal solution: </a:t>
                </a:r>
                <a:r>
                  <a:rPr lang="en-US" sz="1800" b="1" dirty="0"/>
                  <a:t>regularization/prior knowledge</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709146"/>
              </a:xfrm>
              <a:prstGeom prst="rect">
                <a:avLst/>
              </a:prstGeom>
              <a:blipFill>
                <a:blip r:embed="rId4"/>
                <a:stretch>
                  <a:fillRect b="-164"/>
                </a:stretch>
              </a:blipFill>
            </p:spPr>
            <p:txBody>
              <a:bodyPr/>
              <a:lstStyle/>
              <a:p>
                <a:r>
                  <a:rPr lang="zh-CN" altLang="en-US">
                    <a:noFill/>
                  </a:rPr>
                  <a:t> </a:t>
                </a:r>
              </a:p>
            </p:txBody>
          </p:sp>
        </mc:Fallback>
      </mc:AlternateContent>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099" y="574625"/>
            <a:ext cx="8119174"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Image Reconstruction Model</a:t>
            </a:r>
            <a:endParaRPr dirty="0"/>
          </a:p>
        </p:txBody>
      </p:sp>
      <p:pic>
        <p:nvPicPr>
          <p:cNvPr id="2" name="图片 1">
            <a:extLst>
              <a:ext uri="{FF2B5EF4-FFF2-40B4-BE49-F238E27FC236}">
                <a16:creationId xmlns:a16="http://schemas.microsoft.com/office/drawing/2014/main" id="{61D4AD54-0BCF-4CDE-BF14-B84D3E85500B}"/>
              </a:ext>
            </a:extLst>
          </p:cNvPr>
          <p:cNvPicPr>
            <a:picLocks noChangeAspect="1"/>
          </p:cNvPicPr>
          <p:nvPr/>
        </p:nvPicPr>
        <p:blipFill>
          <a:blip r:embed="rId5"/>
          <a:stretch>
            <a:fillRect/>
          </a:stretch>
        </p:blipFill>
        <p:spPr>
          <a:xfrm>
            <a:off x="2307885" y="2790319"/>
            <a:ext cx="1148662" cy="1148662"/>
          </a:xfrm>
          <a:prstGeom prst="rect">
            <a:avLst/>
          </a:prstGeom>
        </p:spPr>
      </p:pic>
      <p:pic>
        <p:nvPicPr>
          <p:cNvPr id="3" name="图片 2">
            <a:extLst>
              <a:ext uri="{FF2B5EF4-FFF2-40B4-BE49-F238E27FC236}">
                <a16:creationId xmlns:a16="http://schemas.microsoft.com/office/drawing/2014/main" id="{2DCF580D-D027-450E-A2CF-387D0427E8F4}"/>
              </a:ext>
            </a:extLst>
          </p:cNvPr>
          <p:cNvPicPr>
            <a:picLocks noChangeAspect="1"/>
          </p:cNvPicPr>
          <p:nvPr/>
        </p:nvPicPr>
        <p:blipFill>
          <a:blip r:embed="rId6"/>
          <a:stretch>
            <a:fillRect/>
          </a:stretch>
        </p:blipFill>
        <p:spPr>
          <a:xfrm>
            <a:off x="4451966" y="2790319"/>
            <a:ext cx="1474116" cy="1148662"/>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A41A8C8-2ECF-4AFC-BD46-6D5594E05758}"/>
                  </a:ext>
                </a:extLst>
              </p:cNvPr>
              <p:cNvSpPr txBox="1"/>
              <p:nvPr/>
            </p:nvSpPr>
            <p:spPr>
              <a:xfrm>
                <a:off x="2699288" y="2735471"/>
                <a:ext cx="3645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𝑢</m:t>
                      </m:r>
                    </m:oMath>
                  </m:oMathPara>
                </a14:m>
                <a:endParaRPr lang="zh-CN" altLang="en-US" sz="1600" dirty="0">
                  <a:solidFill>
                    <a:schemeClr val="bg1"/>
                  </a:solidFill>
                </a:endParaRPr>
              </a:p>
            </p:txBody>
          </p:sp>
        </mc:Choice>
        <mc:Fallback xmlns="">
          <p:sp>
            <p:nvSpPr>
              <p:cNvPr id="4" name="文本框 3">
                <a:extLst>
                  <a:ext uri="{FF2B5EF4-FFF2-40B4-BE49-F238E27FC236}">
                    <a16:creationId xmlns:a16="http://schemas.microsoft.com/office/drawing/2014/main" id="{BA41A8C8-2ECF-4AFC-BD46-6D5594E05758}"/>
                  </a:ext>
                </a:extLst>
              </p:cNvPr>
              <p:cNvSpPr txBox="1">
                <a:spLocks noRot="1" noChangeAspect="1" noMove="1" noResize="1" noEditPoints="1" noAdjustHandles="1" noChangeArrowheads="1" noChangeShapeType="1" noTextEdit="1"/>
              </p:cNvSpPr>
              <p:nvPr/>
            </p:nvSpPr>
            <p:spPr>
              <a:xfrm>
                <a:off x="2699288" y="2735471"/>
                <a:ext cx="364587" cy="33855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A419DA0-57D0-44CF-BD06-A774976F37CA}"/>
                  </a:ext>
                </a:extLst>
              </p:cNvPr>
              <p:cNvSpPr txBox="1"/>
              <p:nvPr/>
            </p:nvSpPr>
            <p:spPr>
              <a:xfrm>
                <a:off x="5058529" y="2735471"/>
                <a:ext cx="360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𝑓</m:t>
                      </m:r>
                    </m:oMath>
                  </m:oMathPara>
                </a14:m>
                <a:endParaRPr lang="zh-CN" altLang="en-US" sz="1600" dirty="0">
                  <a:solidFill>
                    <a:schemeClr val="bg1"/>
                  </a:solidFill>
                </a:endParaRPr>
              </a:p>
            </p:txBody>
          </p:sp>
        </mc:Choice>
        <mc:Fallback xmlns="">
          <p:sp>
            <p:nvSpPr>
              <p:cNvPr id="5" name="文本框 4">
                <a:extLst>
                  <a:ext uri="{FF2B5EF4-FFF2-40B4-BE49-F238E27FC236}">
                    <a16:creationId xmlns:a16="http://schemas.microsoft.com/office/drawing/2014/main" id="{8A419DA0-57D0-44CF-BD06-A774976F37CA}"/>
                  </a:ext>
                </a:extLst>
              </p:cNvPr>
              <p:cNvSpPr txBox="1">
                <a:spLocks noRot="1" noChangeAspect="1" noMove="1" noResize="1" noEditPoints="1" noAdjustHandles="1" noChangeArrowheads="1" noChangeShapeType="1" noTextEdit="1"/>
              </p:cNvSpPr>
              <p:nvPr/>
            </p:nvSpPr>
            <p:spPr>
              <a:xfrm>
                <a:off x="5058529" y="2735471"/>
                <a:ext cx="360612" cy="338554"/>
              </a:xfrm>
              <a:prstGeom prst="rect">
                <a:avLst/>
              </a:prstGeom>
              <a:blipFill>
                <a:blip r:embed="rId8"/>
                <a:stretch>
                  <a:fillRect b="-1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BBBD8DA7-2B98-4095-BB93-60BDF0006AE6}"/>
                  </a:ext>
                </a:extLst>
              </p:cNvPr>
              <p:cNvSpPr txBox="1"/>
              <p:nvPr/>
            </p:nvSpPr>
            <p:spPr>
              <a:xfrm>
                <a:off x="3760170" y="3086145"/>
                <a:ext cx="3742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𝐴</m:t>
                      </m:r>
                    </m:oMath>
                  </m:oMathPara>
                </a14:m>
                <a:endParaRPr lang="zh-CN" altLang="en-US" sz="1600" dirty="0"/>
              </a:p>
            </p:txBody>
          </p:sp>
        </mc:Choice>
        <mc:Fallback xmlns="">
          <p:sp>
            <p:nvSpPr>
              <p:cNvPr id="13" name="文本框 12">
                <a:extLst>
                  <a:ext uri="{FF2B5EF4-FFF2-40B4-BE49-F238E27FC236}">
                    <a16:creationId xmlns:a16="http://schemas.microsoft.com/office/drawing/2014/main" id="{BBBD8DA7-2B98-4095-BB93-60BDF0006AE6}"/>
                  </a:ext>
                </a:extLst>
              </p:cNvPr>
              <p:cNvSpPr txBox="1">
                <a:spLocks noRot="1" noChangeAspect="1" noMove="1" noResize="1" noEditPoints="1" noAdjustHandles="1" noChangeArrowheads="1" noChangeShapeType="1" noTextEdit="1"/>
              </p:cNvSpPr>
              <p:nvPr/>
            </p:nvSpPr>
            <p:spPr>
              <a:xfrm>
                <a:off x="3760170" y="3086145"/>
                <a:ext cx="374205" cy="338554"/>
              </a:xfrm>
              <a:prstGeom prst="rect">
                <a:avLst/>
              </a:prstGeom>
              <a:blipFill>
                <a:blip r:embed="rId9"/>
                <a:stretch>
                  <a:fillRect/>
                </a:stretch>
              </a:blipFill>
            </p:spPr>
            <p:txBody>
              <a:bodyPr/>
              <a:lstStyle/>
              <a:p>
                <a:r>
                  <a:rPr lang="zh-CN" altLang="en-US">
                    <a:noFill/>
                  </a:rPr>
                  <a:t> </a:t>
                </a:r>
              </a:p>
            </p:txBody>
          </p:sp>
        </mc:Fallback>
      </mc:AlternateContent>
      <p:cxnSp>
        <p:nvCxnSpPr>
          <p:cNvPr id="7" name="直接箭头连接符 6">
            <a:extLst>
              <a:ext uri="{FF2B5EF4-FFF2-40B4-BE49-F238E27FC236}">
                <a16:creationId xmlns:a16="http://schemas.microsoft.com/office/drawing/2014/main" id="{56EF1BDB-B5C3-4EEB-9BBA-2DA06B780D21}"/>
              </a:ext>
            </a:extLst>
          </p:cNvPr>
          <p:cNvCxnSpPr/>
          <p:nvPr/>
        </p:nvCxnSpPr>
        <p:spPr>
          <a:xfrm>
            <a:off x="3667314" y="3426372"/>
            <a:ext cx="600004" cy="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59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415433" y="1188675"/>
                <a:ext cx="8430775" cy="3709146"/>
              </a:xfrm>
              <a:prstGeom prst="rect">
                <a:avLst/>
              </a:prstGeom>
            </p:spPr>
            <p:txBody>
              <a:bodyPr spcFirstLastPara="1" wrap="square" lIns="91425" tIns="91425" rIns="91425" bIns="91425" anchor="t" anchorCtr="0">
                <a:noAutofit/>
              </a:bodyPr>
              <a:lstStyle/>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Image reconstruction: </a:t>
                </a:r>
                <a14:m>
                  <m:oMath xmlns:m="http://schemas.openxmlformats.org/officeDocument/2006/math">
                    <m:r>
                      <a:rPr lang="en-US" altLang="zh-CN" sz="1800" i="1" kern="1200">
                        <a:solidFill>
                          <a:prstClr val="black"/>
                        </a:solidFill>
                        <a:latin typeface="Cambria Math" panose="02040503050406030204" pitchFamily="18" charset="0"/>
                        <a:cs typeface="+mn-cs"/>
                      </a:rPr>
                      <m:t>𝑓</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𝐴𝑢</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𝜂</m:t>
                    </m:r>
                  </m:oMath>
                </a14:m>
                <a:endParaRPr lang="en-US" altLang="zh-CN" sz="1800" kern="1200" dirty="0">
                  <a:solidFill>
                    <a:prstClr val="black"/>
                  </a:solidFill>
                  <a:latin typeface="Century Schoolbook"/>
                  <a:cs typeface="+mn-cs"/>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PDE approach: </a:t>
                </a:r>
                <a:endParaRPr lang="en-US" altLang="zh-CN" sz="1800" i="1" kern="1200" dirty="0">
                  <a:solidFill>
                    <a:prstClr val="black"/>
                  </a:solidFill>
                  <a:latin typeface="Cambria Math" panose="02040503050406030204" pitchFamily="18" charset="0"/>
                </a:endParaRPr>
              </a:p>
              <a:p>
                <a:pPr marL="0" lvl="0" indent="0">
                  <a:buClrTx/>
                  <a:buSzTx/>
                  <a:buNone/>
                </a:pPr>
                <a14:m>
                  <m:oMathPara xmlns:m="http://schemas.openxmlformats.org/officeDocument/2006/math">
                    <m:oMathParaPr>
                      <m:jc m:val="centerGroup"/>
                    </m:oMathParaPr>
                    <m:oMath xmlns:m="http://schemas.openxmlformats.org/officeDocument/2006/math">
                      <m:sSub>
                        <m:sSubPr>
                          <m:ctrlPr>
                            <a:rPr lang="en-US" altLang="zh-CN" sz="1800" i="1" kern="1200">
                              <a:solidFill>
                                <a:prstClr val="black"/>
                              </a:solidFill>
                              <a:latin typeface="Cambria Math" panose="02040503050406030204" pitchFamily="18" charset="0"/>
                            </a:rPr>
                          </m:ctrlPr>
                        </m:sSubPr>
                        <m:e>
                          <m:r>
                            <a:rPr lang="en-US" altLang="zh-CN" sz="1800" i="1" kern="1200">
                              <a:solidFill>
                                <a:prstClr val="black"/>
                              </a:solidFill>
                              <a:latin typeface="Cambria Math" panose="02040503050406030204" pitchFamily="18" charset="0"/>
                            </a:rPr>
                            <m:t>𝑢</m:t>
                          </m:r>
                        </m:e>
                        <m:sub>
                          <m:r>
                            <a:rPr lang="en-US" altLang="zh-CN" sz="1800" i="1" kern="1200">
                              <a:solidFill>
                                <a:prstClr val="black"/>
                              </a:solidFill>
                              <a:latin typeface="Cambria Math" panose="02040503050406030204" pitchFamily="18" charset="0"/>
                            </a:rPr>
                            <m:t>𝑡</m:t>
                          </m:r>
                        </m:sub>
                      </m:sSub>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𝐹</m:t>
                      </m:r>
                      <m:d>
                        <m:dPr>
                          <m:ctrlPr>
                            <a:rPr lang="en-US" altLang="zh-CN" sz="1800" i="1" kern="1200">
                              <a:solidFill>
                                <a:prstClr val="black"/>
                              </a:solidFill>
                              <a:latin typeface="Cambria Math" panose="02040503050406030204" pitchFamily="18" charset="0"/>
                            </a:rPr>
                          </m:ctrlPr>
                        </m:dPr>
                        <m:e>
                          <m:r>
                            <a:rPr lang="en-US" altLang="zh-CN" sz="1800" i="1" kern="1200">
                              <a:solidFill>
                                <a:prstClr val="black"/>
                              </a:solidFill>
                              <a:latin typeface="Cambria Math" panose="02040503050406030204" pitchFamily="18" charset="0"/>
                            </a:rPr>
                            <m:t>𝐴</m:t>
                          </m:r>
                          <m:r>
                            <a:rPr lang="en-US" altLang="zh-CN" sz="1800" i="1" kern="1200">
                              <a:solidFill>
                                <a:prstClr val="black"/>
                              </a:solidFill>
                              <a:latin typeface="Cambria Math" panose="02040503050406030204" pitchFamily="18" charset="0"/>
                            </a:rPr>
                            <m:t>, </m:t>
                          </m:r>
                          <m:r>
                            <a:rPr lang="en-US" altLang="zh-CN" sz="1800" i="1" kern="1200">
                              <a:solidFill>
                                <a:prstClr val="black"/>
                              </a:solidFill>
                              <a:latin typeface="Cambria Math" panose="02040503050406030204" pitchFamily="18" charset="0"/>
                            </a:rPr>
                            <m:t>𝑓</m:t>
                          </m:r>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r>
                            <m:rPr>
                              <m:sty m:val="p"/>
                            </m:rPr>
                            <a:rPr lang="en-US" altLang="zh-CN" sz="1800"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sSup>
                            <m:sSupPr>
                              <m:ctrlPr>
                                <a:rPr lang="en-US" altLang="zh-CN" sz="1800" i="1" kern="1200">
                                  <a:solidFill>
                                    <a:prstClr val="black"/>
                                  </a:solidFill>
                                  <a:latin typeface="Cambria Math" panose="02040503050406030204" pitchFamily="18" charset="0"/>
                                </a:rPr>
                              </m:ctrlPr>
                            </m:sSupPr>
                            <m:e>
                              <m:r>
                                <m:rPr>
                                  <m:sty m:val="p"/>
                                </m:rPr>
                                <a:rPr lang="en-US" altLang="zh-CN" sz="1800" kern="1200">
                                  <a:solidFill>
                                    <a:prstClr val="black"/>
                                  </a:solidFill>
                                  <a:latin typeface="Cambria Math" panose="02040503050406030204" pitchFamily="18" charset="0"/>
                                </a:rPr>
                                <m:t>∇</m:t>
                              </m:r>
                            </m:e>
                            <m:sup>
                              <m:r>
                                <a:rPr lang="en-US" altLang="zh-CN" sz="1800" i="1" kern="1200">
                                  <a:solidFill>
                                    <a:prstClr val="black"/>
                                  </a:solidFill>
                                  <a:latin typeface="Cambria Math" panose="02040503050406030204" pitchFamily="18" charset="0"/>
                                </a:rPr>
                                <m:t>2</m:t>
                              </m:r>
                            </m:sup>
                          </m:sSup>
                          <m:r>
                            <a:rPr lang="en-US" altLang="zh-CN" sz="1800" i="1" kern="1200">
                              <a:solidFill>
                                <a:prstClr val="black"/>
                              </a:solidFill>
                              <a:latin typeface="Cambria Math" panose="02040503050406030204" pitchFamily="18" charset="0"/>
                            </a:rPr>
                            <m:t>𝑢</m:t>
                          </m:r>
                        </m:e>
                      </m:d>
                      <m:r>
                        <a:rPr lang="en-US" altLang="zh-CN" sz="1800" b="0" i="0" kern="1200" smtClean="0">
                          <a:solidFill>
                            <a:prstClr val="black"/>
                          </a:solidFill>
                          <a:latin typeface="Cambria Math" panose="02040503050406030204" pitchFamily="18" charset="0"/>
                        </a:rPr>
                        <m:t>  </m:t>
                      </m:r>
                      <m:r>
                        <m:rPr>
                          <m:sty m:val="p"/>
                        </m:rPr>
                        <a:rPr lang="en-US" altLang="zh-CN" sz="1800" b="0" i="0" kern="1200" smtClean="0">
                          <a:solidFill>
                            <a:prstClr val="black"/>
                          </a:solidFill>
                          <a:latin typeface="Cambria Math" panose="02040503050406030204" pitchFamily="18" charset="0"/>
                        </a:rPr>
                        <m:t>or</m:t>
                      </m:r>
                      <m:r>
                        <a:rPr lang="en-US" altLang="zh-CN" sz="1800" b="0" i="0" kern="1200" smtClean="0">
                          <a:solidFill>
                            <a:prstClr val="black"/>
                          </a:solidFill>
                          <a:latin typeface="Cambria Math" panose="02040503050406030204" pitchFamily="18" charset="0"/>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i="1">
                                  <a:solidFill>
                                    <a:prstClr val="black"/>
                                  </a:solidFill>
                                  <a:latin typeface="Cambria Math" panose="02040503050406030204" pitchFamily="18" charset="0"/>
                                </a:rPr>
                                <m:t>𝑢</m:t>
                              </m:r>
                            </m:lim>
                          </m:limLow>
                        </m:fName>
                        <m:e>
                          <m:r>
                            <a:rPr lang="en-US" altLang="zh-CN" sz="1800" i="1">
                              <a:solidFill>
                                <a:prstClr val="black"/>
                              </a:solidFill>
                              <a:latin typeface="Cambria Math" panose="02040503050406030204" pitchFamily="18" charset="0"/>
                            </a:rPr>
                            <m:t>𝐿</m:t>
                          </m:r>
                          <m:d>
                            <m:dPr>
                              <m:ctrlPr>
                                <a:rPr lang="en-US" altLang="zh-CN" sz="1800" i="1">
                                  <a:solidFill>
                                    <a:prstClr val="black"/>
                                  </a:solidFill>
                                  <a:latin typeface="Cambria Math" panose="02040503050406030204" pitchFamily="18" charset="0"/>
                                </a:rPr>
                              </m:ctrlPr>
                            </m:dPr>
                            <m:e>
                              <m:r>
                                <a:rPr lang="en-US" altLang="zh-CN" sz="1800" i="1">
                                  <a:solidFill>
                                    <a:prstClr val="black"/>
                                  </a:solidFill>
                                  <a:latin typeface="Cambria Math" panose="02040503050406030204" pitchFamily="18" charset="0"/>
                                </a:rPr>
                                <m:t>𝐴</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𝑓</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r>
                            <a:rPr lang="en-US" altLang="zh-CN" sz="1800" i="1">
                              <a:solidFill>
                                <a:prstClr val="black"/>
                              </a:solidFill>
                              <a:latin typeface="Cambria Math" panose="02040503050406030204" pitchFamily="18" charset="0"/>
                            </a:rPr>
                            <m:t>𝑅</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Wavelet approach:</a:t>
                </a:r>
                <a:endParaRPr lang="en-US" altLang="zh-CN" sz="1800" kern="1200" dirty="0">
                  <a:solidFill>
                    <a:prstClr val="black"/>
                  </a:solidFill>
                  <a:latin typeface="Century Schoolbook"/>
                </a:endParaRPr>
              </a:p>
              <a:p>
                <a:pPr marL="177800" lvl="0" indent="0">
                  <a:buClrTx/>
                  <a:buSzTx/>
                  <a:buNone/>
                </a:pPr>
                <a14:m>
                  <m:oMathPara xmlns:m="http://schemas.openxmlformats.org/officeDocument/2006/math">
                    <m:oMathParaPr>
                      <m:jc m:val="centerGroup"/>
                    </m:oMathParaPr>
                    <m:oMath xmlns:m="http://schemas.openxmlformats.org/officeDocument/2006/math">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𝑾</m:t>
                          </m:r>
                        </m:e>
                      </m:acc>
                      <m:sSub>
                        <m:sSubPr>
                          <m:ctrlPr>
                            <a:rPr lang="en-US" altLang="zh-CN" sz="1800" i="1">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𝑆</m:t>
                          </m:r>
                        </m:e>
                        <m:sub>
                          <m:sSup>
                            <m:sSupPr>
                              <m:ctrlPr>
                                <a:rPr lang="en-US" altLang="zh-CN" sz="1800" i="1">
                                  <a:solidFill>
                                    <a:prstClr val="black"/>
                                  </a:solidFill>
                                  <a:latin typeface="Cambria Math" panose="02040503050406030204" pitchFamily="18" charset="0"/>
                                </a:rPr>
                              </m:ctrlPr>
                            </m:sSupPr>
                            <m:e>
                              <m:r>
                                <a:rPr lang="en-US" altLang="zh-CN" sz="1800" i="1">
                                  <a:solidFill>
                                    <a:prstClr val="black"/>
                                  </a:solidFill>
                                  <a:latin typeface="Cambria Math" panose="02040503050406030204" pitchFamily="18" charset="0"/>
                                </a:rPr>
                                <m:t>𝛼</m:t>
                              </m:r>
                            </m:e>
                            <m:sup>
                              <m:r>
                                <a:rPr lang="en-US" altLang="zh-CN" sz="1800" i="1">
                                  <a:solidFill>
                                    <a:prstClr val="black"/>
                                  </a:solidFill>
                                  <a:latin typeface="Cambria Math" panose="02040503050406030204" pitchFamily="18" charset="0"/>
                                </a:rPr>
                                <m:t>𝑘</m:t>
                              </m:r>
                            </m:sup>
                          </m:sSup>
                        </m:sub>
                      </m:sSub>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𝑾</m:t>
                          </m:r>
                          <m:sSup>
                            <m:sSupPr>
                              <m:ctrlPr>
                                <a:rPr lang="en-US" altLang="zh-CN" sz="1800" b="1"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𝐺</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𝑨</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𝑾</m:t>
                      </m:r>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r>
                        <m:rPr>
                          <m:nor/>
                        </m:rPr>
                        <a:rPr lang="en-US" altLang="zh-CN" sz="1800" dirty="0">
                          <a:solidFill>
                            <a:prstClr val="black"/>
                          </a:solidFill>
                          <a:latin typeface="Century Schoolbook"/>
                        </a:rPr>
                        <m:t>  </m:t>
                      </m:r>
                      <m:r>
                        <m:rPr>
                          <m:nor/>
                        </m:rPr>
                        <a:rPr lang="en-US" altLang="zh-CN" sz="1800" dirty="0">
                          <a:solidFill>
                            <a:prstClr val="black"/>
                          </a:solidFill>
                          <a:latin typeface="Century Schoolbook"/>
                        </a:rPr>
                        <m:t>or</m:t>
                      </m:r>
                      <m:r>
                        <m:rPr>
                          <m:nor/>
                        </m:rPr>
                        <a:rPr lang="en-US" altLang="zh-CN" sz="1800" dirty="0">
                          <a:solidFill>
                            <a:prstClr val="black"/>
                          </a:solidFill>
                          <a:latin typeface="Century Schoolbook"/>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b="1" i="1">
                                  <a:solidFill>
                                    <a:prstClr val="black"/>
                                  </a:solidFill>
                                  <a:latin typeface="Cambria Math" panose="02040503050406030204" pitchFamily="18" charset="0"/>
                                </a:rPr>
                                <m:t>𝒖</m:t>
                              </m:r>
                            </m:lim>
                          </m:limLow>
                        </m:fName>
                        <m:e>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𝐿</m:t>
                              </m:r>
                            </m:e>
                          </m:acc>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𝑨</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𝑅</m:t>
                              </m:r>
                            </m:e>
                          </m:acc>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a typeface="宋体" panose="02010600030101010101" pitchFamily="2" charset="-122"/>
                  <a:cs typeface="+mn-cs"/>
                </a:endParaRPr>
              </a:p>
              <a:p>
                <a:pPr marL="342900" lvl="0" indent="-342900">
                  <a:buClrTx/>
                  <a:buSzTx/>
                  <a:buFont typeface="Arial" panose="020B0604020202020204" pitchFamily="34" charset="0"/>
                  <a:buChar char="•"/>
                </a:pPr>
                <a:endParaRPr lang="en-US" altLang="zh-CN" sz="1300" kern="1200" dirty="0">
                  <a:solidFill>
                    <a:prstClr val="black"/>
                  </a:solidFill>
                  <a:latin typeface="Century Schoolbook"/>
                  <a:ea typeface="+mn-ea"/>
                  <a:cs typeface="+mn-cs"/>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415433" y="1188675"/>
                <a:ext cx="8430775" cy="3709146"/>
              </a:xfrm>
              <a:prstGeom prst="rect">
                <a:avLst/>
              </a:prstGeom>
              <a:blipFill>
                <a:blip r:embed="rId4"/>
                <a:stretch>
                  <a:fillRect l="-434"/>
                </a:stretch>
              </a:blipFill>
            </p:spPr>
            <p:txBody>
              <a:bodyPr/>
              <a:lstStyle/>
              <a:p>
                <a:r>
                  <a:rPr lang="zh-CN" altLang="en-US">
                    <a:noFill/>
                  </a:rPr>
                  <a:t> </a:t>
                </a:r>
              </a:p>
            </p:txBody>
          </p:sp>
        </mc:Fallback>
      </mc:AlternateContent>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099" y="574625"/>
            <a:ext cx="8119174" cy="443100"/>
          </a:xfrm>
          <a:prstGeom prst="rect">
            <a:avLst/>
          </a:prstGeom>
        </p:spPr>
        <p:txBody>
          <a:bodyPr spcFirstLastPara="1" wrap="square" lIns="91425" tIns="91425" rIns="91425" bIns="91425" anchor="ctr" anchorCtr="0">
            <a:noAutofit/>
          </a:bodyPr>
          <a:lstStyle/>
          <a:p>
            <a:pPr lvl="0"/>
            <a:r>
              <a:rPr lang="en-US" dirty="0"/>
              <a:t>Mathematical Approaches for Image Reconstruction</a:t>
            </a:r>
            <a:endParaRPr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A41A8C8-2ECF-4AFC-BD46-6D5594E05758}"/>
                  </a:ext>
                </a:extLst>
              </p:cNvPr>
              <p:cNvSpPr txBox="1"/>
              <p:nvPr/>
            </p:nvSpPr>
            <p:spPr>
              <a:xfrm>
                <a:off x="2699288" y="2735471"/>
                <a:ext cx="3645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𝑢</m:t>
                      </m:r>
                    </m:oMath>
                  </m:oMathPara>
                </a14:m>
                <a:endParaRPr lang="zh-CN" altLang="en-US" sz="1600" dirty="0">
                  <a:solidFill>
                    <a:schemeClr val="bg1"/>
                  </a:solidFill>
                </a:endParaRPr>
              </a:p>
            </p:txBody>
          </p:sp>
        </mc:Choice>
        <mc:Fallback xmlns="">
          <p:sp>
            <p:nvSpPr>
              <p:cNvPr id="4" name="文本框 3">
                <a:extLst>
                  <a:ext uri="{FF2B5EF4-FFF2-40B4-BE49-F238E27FC236}">
                    <a16:creationId xmlns:a16="http://schemas.microsoft.com/office/drawing/2014/main" id="{BA41A8C8-2ECF-4AFC-BD46-6D5594E05758}"/>
                  </a:ext>
                </a:extLst>
              </p:cNvPr>
              <p:cNvSpPr txBox="1">
                <a:spLocks noRot="1" noChangeAspect="1" noMove="1" noResize="1" noEditPoints="1" noAdjustHandles="1" noChangeArrowheads="1" noChangeShapeType="1" noTextEdit="1"/>
              </p:cNvSpPr>
              <p:nvPr/>
            </p:nvSpPr>
            <p:spPr>
              <a:xfrm>
                <a:off x="2699288" y="2735471"/>
                <a:ext cx="364587" cy="33855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A419DA0-57D0-44CF-BD06-A774976F37CA}"/>
                  </a:ext>
                </a:extLst>
              </p:cNvPr>
              <p:cNvSpPr txBox="1"/>
              <p:nvPr/>
            </p:nvSpPr>
            <p:spPr>
              <a:xfrm>
                <a:off x="5058529" y="2735471"/>
                <a:ext cx="360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𝑓</m:t>
                      </m:r>
                    </m:oMath>
                  </m:oMathPara>
                </a14:m>
                <a:endParaRPr lang="zh-CN" altLang="en-US" sz="1600" dirty="0">
                  <a:solidFill>
                    <a:schemeClr val="bg1"/>
                  </a:solidFill>
                </a:endParaRPr>
              </a:p>
            </p:txBody>
          </p:sp>
        </mc:Choice>
        <mc:Fallback xmlns="">
          <p:sp>
            <p:nvSpPr>
              <p:cNvPr id="5" name="文本框 4">
                <a:extLst>
                  <a:ext uri="{FF2B5EF4-FFF2-40B4-BE49-F238E27FC236}">
                    <a16:creationId xmlns:a16="http://schemas.microsoft.com/office/drawing/2014/main" id="{8A419DA0-57D0-44CF-BD06-A774976F37CA}"/>
                  </a:ext>
                </a:extLst>
              </p:cNvPr>
              <p:cNvSpPr txBox="1">
                <a:spLocks noRot="1" noChangeAspect="1" noMove="1" noResize="1" noEditPoints="1" noAdjustHandles="1" noChangeArrowheads="1" noChangeShapeType="1" noTextEdit="1"/>
              </p:cNvSpPr>
              <p:nvPr/>
            </p:nvSpPr>
            <p:spPr>
              <a:xfrm>
                <a:off x="5058529" y="2735471"/>
                <a:ext cx="360612" cy="338554"/>
              </a:xfrm>
              <a:prstGeom prst="rect">
                <a:avLst/>
              </a:prstGeom>
              <a:blipFill>
                <a:blip r:embed="rId8"/>
                <a:stretch>
                  <a:fillRect b="-127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91883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415433" y="1188675"/>
                <a:ext cx="8430775" cy="3709146"/>
              </a:xfrm>
              <a:prstGeom prst="rect">
                <a:avLst/>
              </a:prstGeom>
            </p:spPr>
            <p:txBody>
              <a:bodyPr spcFirstLastPara="1" wrap="square" lIns="91425" tIns="91425" rIns="91425" bIns="91425" anchor="t" anchorCtr="0">
                <a:noAutofit/>
              </a:bodyPr>
              <a:lstStyle/>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Image reconstruction: </a:t>
                </a:r>
                <a14:m>
                  <m:oMath xmlns:m="http://schemas.openxmlformats.org/officeDocument/2006/math">
                    <m:r>
                      <a:rPr lang="en-US" altLang="zh-CN" sz="1800" i="1" kern="1200">
                        <a:solidFill>
                          <a:prstClr val="black"/>
                        </a:solidFill>
                        <a:latin typeface="Cambria Math" panose="02040503050406030204" pitchFamily="18" charset="0"/>
                        <a:cs typeface="+mn-cs"/>
                      </a:rPr>
                      <m:t>𝑓</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𝐴𝑢</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𝜂</m:t>
                    </m:r>
                  </m:oMath>
                </a14:m>
                <a:endParaRPr lang="en-US" altLang="zh-CN" sz="1800" kern="1200" dirty="0">
                  <a:solidFill>
                    <a:prstClr val="black"/>
                  </a:solidFill>
                  <a:latin typeface="Century Schoolbook"/>
                  <a:cs typeface="+mn-cs"/>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PDE approach: </a:t>
                </a:r>
                <a:endParaRPr lang="en-US" altLang="zh-CN" sz="1800" i="1" kern="1200" dirty="0">
                  <a:solidFill>
                    <a:prstClr val="black"/>
                  </a:solidFill>
                  <a:latin typeface="Cambria Math" panose="02040503050406030204" pitchFamily="18" charset="0"/>
                </a:endParaRPr>
              </a:p>
              <a:p>
                <a:pPr marL="0" lvl="0" indent="0">
                  <a:buClrTx/>
                  <a:buSzTx/>
                  <a:buNone/>
                </a:pPr>
                <a14:m>
                  <m:oMathPara xmlns:m="http://schemas.openxmlformats.org/officeDocument/2006/math">
                    <m:oMathParaPr>
                      <m:jc m:val="centerGroup"/>
                    </m:oMathParaPr>
                    <m:oMath xmlns:m="http://schemas.openxmlformats.org/officeDocument/2006/math">
                      <m:sSub>
                        <m:sSubPr>
                          <m:ctrlPr>
                            <a:rPr lang="en-US" altLang="zh-CN" sz="1800" i="1" kern="1200">
                              <a:solidFill>
                                <a:prstClr val="black"/>
                              </a:solidFill>
                              <a:latin typeface="Cambria Math" panose="02040503050406030204" pitchFamily="18" charset="0"/>
                            </a:rPr>
                          </m:ctrlPr>
                        </m:sSubPr>
                        <m:e>
                          <m:r>
                            <a:rPr lang="en-US" altLang="zh-CN" sz="1800" i="1" kern="1200">
                              <a:solidFill>
                                <a:prstClr val="black"/>
                              </a:solidFill>
                              <a:latin typeface="Cambria Math" panose="02040503050406030204" pitchFamily="18" charset="0"/>
                            </a:rPr>
                            <m:t>𝑢</m:t>
                          </m:r>
                        </m:e>
                        <m:sub>
                          <m:r>
                            <a:rPr lang="en-US" altLang="zh-CN" sz="1800" i="1" kern="1200">
                              <a:solidFill>
                                <a:prstClr val="black"/>
                              </a:solidFill>
                              <a:latin typeface="Cambria Math" panose="02040503050406030204" pitchFamily="18" charset="0"/>
                            </a:rPr>
                            <m:t>𝑡</m:t>
                          </m:r>
                        </m:sub>
                      </m:sSub>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𝐹</m:t>
                      </m:r>
                      <m:d>
                        <m:dPr>
                          <m:ctrlPr>
                            <a:rPr lang="en-US" altLang="zh-CN" sz="1800" i="1" kern="1200">
                              <a:solidFill>
                                <a:prstClr val="black"/>
                              </a:solidFill>
                              <a:latin typeface="Cambria Math" panose="02040503050406030204" pitchFamily="18" charset="0"/>
                            </a:rPr>
                          </m:ctrlPr>
                        </m:dPr>
                        <m:e>
                          <m:r>
                            <a:rPr lang="en-US" altLang="zh-CN" sz="1800" i="1" kern="1200">
                              <a:solidFill>
                                <a:prstClr val="black"/>
                              </a:solidFill>
                              <a:latin typeface="Cambria Math" panose="02040503050406030204" pitchFamily="18" charset="0"/>
                            </a:rPr>
                            <m:t>𝐴</m:t>
                          </m:r>
                          <m:r>
                            <a:rPr lang="en-US" altLang="zh-CN" sz="1800" i="1" kern="1200">
                              <a:solidFill>
                                <a:prstClr val="black"/>
                              </a:solidFill>
                              <a:latin typeface="Cambria Math" panose="02040503050406030204" pitchFamily="18" charset="0"/>
                            </a:rPr>
                            <m:t>, </m:t>
                          </m:r>
                          <m:r>
                            <a:rPr lang="en-US" altLang="zh-CN" sz="1800" i="1" kern="1200">
                              <a:solidFill>
                                <a:prstClr val="black"/>
                              </a:solidFill>
                              <a:latin typeface="Cambria Math" panose="02040503050406030204" pitchFamily="18" charset="0"/>
                            </a:rPr>
                            <m:t>𝑓</m:t>
                          </m:r>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r>
                            <m:rPr>
                              <m:sty m:val="p"/>
                            </m:rPr>
                            <a:rPr lang="en-US" altLang="zh-CN" sz="1800"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sSup>
                            <m:sSupPr>
                              <m:ctrlPr>
                                <a:rPr lang="en-US" altLang="zh-CN" sz="1800" i="1" kern="1200">
                                  <a:solidFill>
                                    <a:prstClr val="black"/>
                                  </a:solidFill>
                                  <a:latin typeface="Cambria Math" panose="02040503050406030204" pitchFamily="18" charset="0"/>
                                </a:rPr>
                              </m:ctrlPr>
                            </m:sSupPr>
                            <m:e>
                              <m:r>
                                <m:rPr>
                                  <m:sty m:val="p"/>
                                </m:rPr>
                                <a:rPr lang="en-US" altLang="zh-CN" sz="1800" kern="1200">
                                  <a:solidFill>
                                    <a:prstClr val="black"/>
                                  </a:solidFill>
                                  <a:latin typeface="Cambria Math" panose="02040503050406030204" pitchFamily="18" charset="0"/>
                                </a:rPr>
                                <m:t>∇</m:t>
                              </m:r>
                            </m:e>
                            <m:sup>
                              <m:r>
                                <a:rPr lang="en-US" altLang="zh-CN" sz="1800" i="1" kern="1200">
                                  <a:solidFill>
                                    <a:prstClr val="black"/>
                                  </a:solidFill>
                                  <a:latin typeface="Cambria Math" panose="02040503050406030204" pitchFamily="18" charset="0"/>
                                </a:rPr>
                                <m:t>2</m:t>
                              </m:r>
                            </m:sup>
                          </m:sSup>
                          <m:r>
                            <a:rPr lang="en-US" altLang="zh-CN" sz="1800" i="1" kern="1200">
                              <a:solidFill>
                                <a:prstClr val="black"/>
                              </a:solidFill>
                              <a:latin typeface="Cambria Math" panose="02040503050406030204" pitchFamily="18" charset="0"/>
                            </a:rPr>
                            <m:t>𝑢</m:t>
                          </m:r>
                        </m:e>
                      </m:d>
                      <m:r>
                        <a:rPr lang="en-US" altLang="zh-CN" sz="1800" kern="1200">
                          <a:solidFill>
                            <a:prstClr val="black"/>
                          </a:solidFill>
                          <a:latin typeface="Cambria Math" panose="02040503050406030204" pitchFamily="18" charset="0"/>
                        </a:rPr>
                        <m:t>  </m:t>
                      </m:r>
                      <m:r>
                        <m:rPr>
                          <m:sty m:val="p"/>
                        </m:rPr>
                        <a:rPr lang="en-US" altLang="zh-CN" sz="1800" kern="1200">
                          <a:solidFill>
                            <a:prstClr val="black"/>
                          </a:solidFill>
                          <a:latin typeface="Cambria Math" panose="02040503050406030204" pitchFamily="18" charset="0"/>
                        </a:rPr>
                        <m:t>or</m:t>
                      </m:r>
                      <m:r>
                        <a:rPr lang="en-US" altLang="zh-CN" sz="1800" kern="1200">
                          <a:solidFill>
                            <a:prstClr val="black"/>
                          </a:solidFill>
                          <a:latin typeface="Cambria Math" panose="02040503050406030204" pitchFamily="18" charset="0"/>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i="1">
                                  <a:solidFill>
                                    <a:prstClr val="black"/>
                                  </a:solidFill>
                                  <a:latin typeface="Cambria Math" panose="02040503050406030204" pitchFamily="18" charset="0"/>
                                </a:rPr>
                                <m:t>𝑢</m:t>
                              </m:r>
                            </m:lim>
                          </m:limLow>
                        </m:fName>
                        <m:e>
                          <m:r>
                            <a:rPr lang="en-US" altLang="zh-CN" sz="1800" i="1">
                              <a:solidFill>
                                <a:prstClr val="black"/>
                              </a:solidFill>
                              <a:latin typeface="Cambria Math" panose="02040503050406030204" pitchFamily="18" charset="0"/>
                            </a:rPr>
                            <m:t>𝐿</m:t>
                          </m:r>
                          <m:d>
                            <m:dPr>
                              <m:ctrlPr>
                                <a:rPr lang="en-US" altLang="zh-CN" sz="1800" i="1">
                                  <a:solidFill>
                                    <a:prstClr val="black"/>
                                  </a:solidFill>
                                  <a:latin typeface="Cambria Math" panose="02040503050406030204" pitchFamily="18" charset="0"/>
                                </a:rPr>
                              </m:ctrlPr>
                            </m:dPr>
                            <m:e>
                              <m:r>
                                <a:rPr lang="en-US" altLang="zh-CN" sz="1800" i="1">
                                  <a:solidFill>
                                    <a:prstClr val="black"/>
                                  </a:solidFill>
                                  <a:latin typeface="Cambria Math" panose="02040503050406030204" pitchFamily="18" charset="0"/>
                                </a:rPr>
                                <m:t>𝐴</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𝑓</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r>
                            <a:rPr lang="en-US" altLang="zh-CN" sz="1800" i="1">
                              <a:solidFill>
                                <a:prstClr val="black"/>
                              </a:solidFill>
                              <a:latin typeface="Cambria Math" panose="02040503050406030204" pitchFamily="18" charset="0"/>
                            </a:rPr>
                            <m:t>𝑅</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Wavelet approach:</a:t>
                </a:r>
                <a:endParaRPr lang="en-US" altLang="zh-CN" sz="1800" kern="1200" dirty="0">
                  <a:solidFill>
                    <a:prstClr val="black"/>
                  </a:solidFill>
                  <a:latin typeface="Century Schoolbook"/>
                </a:endParaRPr>
              </a:p>
              <a:p>
                <a:pPr marL="177800" lvl="0" indent="0">
                  <a:buClrTx/>
                  <a:buSzTx/>
                  <a:buNone/>
                </a:pPr>
                <a14:m>
                  <m:oMathPara xmlns:m="http://schemas.openxmlformats.org/officeDocument/2006/math">
                    <m:oMathParaPr>
                      <m:jc m:val="centerGroup"/>
                    </m:oMathParaPr>
                    <m:oMath xmlns:m="http://schemas.openxmlformats.org/officeDocument/2006/math">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𝑾</m:t>
                          </m:r>
                        </m:e>
                      </m:acc>
                      <m:sSub>
                        <m:sSubPr>
                          <m:ctrlPr>
                            <a:rPr lang="en-US" altLang="zh-CN" sz="1800" i="1">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𝑆</m:t>
                          </m:r>
                        </m:e>
                        <m:sub>
                          <m:sSup>
                            <m:sSupPr>
                              <m:ctrlPr>
                                <a:rPr lang="en-US" altLang="zh-CN" sz="1800" i="1">
                                  <a:solidFill>
                                    <a:prstClr val="black"/>
                                  </a:solidFill>
                                  <a:latin typeface="Cambria Math" panose="02040503050406030204" pitchFamily="18" charset="0"/>
                                </a:rPr>
                              </m:ctrlPr>
                            </m:sSupPr>
                            <m:e>
                              <m:r>
                                <a:rPr lang="en-US" altLang="zh-CN" sz="1800" i="1">
                                  <a:solidFill>
                                    <a:prstClr val="black"/>
                                  </a:solidFill>
                                  <a:latin typeface="Cambria Math" panose="02040503050406030204" pitchFamily="18" charset="0"/>
                                </a:rPr>
                                <m:t>𝛼</m:t>
                              </m:r>
                            </m:e>
                            <m:sup>
                              <m:r>
                                <a:rPr lang="en-US" altLang="zh-CN" sz="1800" i="1">
                                  <a:solidFill>
                                    <a:prstClr val="black"/>
                                  </a:solidFill>
                                  <a:latin typeface="Cambria Math" panose="02040503050406030204" pitchFamily="18" charset="0"/>
                                </a:rPr>
                                <m:t>𝑘</m:t>
                              </m:r>
                            </m:sup>
                          </m:sSup>
                        </m:sub>
                      </m:sSub>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𝑾</m:t>
                          </m:r>
                          <m:sSup>
                            <m:sSupPr>
                              <m:ctrlPr>
                                <a:rPr lang="en-US" altLang="zh-CN" sz="1800" b="1"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𝐺</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𝑨</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𝑾</m:t>
                      </m:r>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r>
                        <m:rPr>
                          <m:nor/>
                        </m:rPr>
                        <a:rPr lang="en-US" altLang="zh-CN" sz="1800" dirty="0">
                          <a:solidFill>
                            <a:prstClr val="black"/>
                          </a:solidFill>
                          <a:latin typeface="Century Schoolbook"/>
                        </a:rPr>
                        <m:t>  </m:t>
                      </m:r>
                      <m:r>
                        <m:rPr>
                          <m:nor/>
                        </m:rPr>
                        <a:rPr lang="en-US" altLang="zh-CN" sz="1800" dirty="0">
                          <a:solidFill>
                            <a:prstClr val="black"/>
                          </a:solidFill>
                          <a:latin typeface="Century Schoolbook"/>
                        </a:rPr>
                        <m:t>or</m:t>
                      </m:r>
                      <m:r>
                        <m:rPr>
                          <m:nor/>
                        </m:rPr>
                        <a:rPr lang="en-US" altLang="zh-CN" sz="1800" dirty="0">
                          <a:solidFill>
                            <a:prstClr val="black"/>
                          </a:solidFill>
                          <a:latin typeface="Century Schoolbook"/>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b="1" i="1">
                                  <a:solidFill>
                                    <a:prstClr val="black"/>
                                  </a:solidFill>
                                  <a:latin typeface="Cambria Math" panose="02040503050406030204" pitchFamily="18" charset="0"/>
                                </a:rPr>
                                <m:t>𝒖</m:t>
                              </m:r>
                            </m:lim>
                          </m:limLow>
                        </m:fName>
                        <m:e>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𝐿</m:t>
                              </m:r>
                            </m:e>
                          </m:acc>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𝑨</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𝑅</m:t>
                              </m:r>
                            </m:e>
                          </m:acc>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a typeface="宋体" panose="02010600030101010101" pitchFamily="2" charset="-122"/>
                </a:endParaRPr>
              </a:p>
              <a:p>
                <a:pPr marL="342900" indent="-342900">
                  <a:buClrTx/>
                  <a:buSzTx/>
                  <a:buFont typeface="Arial" panose="020B0604020202020204" pitchFamily="34" charset="0"/>
                  <a:buChar char="•"/>
                </a:pPr>
                <a:endParaRPr lang="en-US" altLang="zh-CN" sz="1800" kern="1200" dirty="0">
                  <a:solidFill>
                    <a:prstClr val="black"/>
                  </a:solidFill>
                  <a:latin typeface="Century Schoolbook"/>
                  <a:ea typeface="宋体" panose="02010600030101010101" pitchFamily="2" charset="-122"/>
                  <a:cs typeface="+mn-cs"/>
                </a:endParaRPr>
              </a:p>
              <a:p>
                <a:pPr marL="342900" lvl="0" indent="-342900">
                  <a:buClrTx/>
                  <a:buSzTx/>
                  <a:buFont typeface="Arial" panose="020B0604020202020204" pitchFamily="34" charset="0"/>
                  <a:buChar char="•"/>
                </a:pPr>
                <a:endParaRPr lang="en-US" altLang="zh-CN" sz="1300" kern="1200" dirty="0">
                  <a:solidFill>
                    <a:prstClr val="black"/>
                  </a:solidFill>
                  <a:latin typeface="Century Schoolbook"/>
                  <a:ea typeface="+mn-ea"/>
                  <a:cs typeface="+mn-cs"/>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415433" y="1188675"/>
                <a:ext cx="8430775" cy="3709146"/>
              </a:xfrm>
              <a:prstGeom prst="rect">
                <a:avLst/>
              </a:prstGeom>
              <a:blipFill>
                <a:blip r:embed="rId4"/>
                <a:stretch>
                  <a:fillRect l="-434"/>
                </a:stretch>
              </a:blipFill>
            </p:spPr>
            <p:txBody>
              <a:bodyPr/>
              <a:lstStyle/>
              <a:p>
                <a:r>
                  <a:rPr lang="zh-CN" altLang="en-US">
                    <a:noFill/>
                  </a:rPr>
                  <a:t> </a:t>
                </a:r>
              </a:p>
            </p:txBody>
          </p:sp>
        </mc:Fallback>
      </mc:AlternateContent>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099" y="574625"/>
            <a:ext cx="8119174" cy="443100"/>
          </a:xfrm>
          <a:prstGeom prst="rect">
            <a:avLst/>
          </a:prstGeom>
        </p:spPr>
        <p:txBody>
          <a:bodyPr spcFirstLastPara="1" wrap="square" lIns="91425" tIns="91425" rIns="91425" bIns="91425" anchor="ctr" anchorCtr="0">
            <a:noAutofit/>
          </a:bodyPr>
          <a:lstStyle/>
          <a:p>
            <a:pPr lvl="0"/>
            <a:r>
              <a:rPr lang="en-US" dirty="0"/>
              <a:t>Mathematical Approaches for Image Reconstruction</a:t>
            </a:r>
            <a:endParaRPr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A41A8C8-2ECF-4AFC-BD46-6D5594E05758}"/>
                  </a:ext>
                </a:extLst>
              </p:cNvPr>
              <p:cNvSpPr txBox="1"/>
              <p:nvPr/>
            </p:nvSpPr>
            <p:spPr>
              <a:xfrm>
                <a:off x="2699288" y="2735471"/>
                <a:ext cx="3645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𝑢</m:t>
                      </m:r>
                    </m:oMath>
                  </m:oMathPara>
                </a14:m>
                <a:endParaRPr lang="zh-CN" altLang="en-US" sz="1600" dirty="0">
                  <a:solidFill>
                    <a:schemeClr val="bg1"/>
                  </a:solidFill>
                </a:endParaRPr>
              </a:p>
            </p:txBody>
          </p:sp>
        </mc:Choice>
        <mc:Fallback xmlns="">
          <p:sp>
            <p:nvSpPr>
              <p:cNvPr id="4" name="文本框 3">
                <a:extLst>
                  <a:ext uri="{FF2B5EF4-FFF2-40B4-BE49-F238E27FC236}">
                    <a16:creationId xmlns:a16="http://schemas.microsoft.com/office/drawing/2014/main" id="{BA41A8C8-2ECF-4AFC-BD46-6D5594E05758}"/>
                  </a:ext>
                </a:extLst>
              </p:cNvPr>
              <p:cNvSpPr txBox="1">
                <a:spLocks noRot="1" noChangeAspect="1" noMove="1" noResize="1" noEditPoints="1" noAdjustHandles="1" noChangeArrowheads="1" noChangeShapeType="1" noTextEdit="1"/>
              </p:cNvSpPr>
              <p:nvPr/>
            </p:nvSpPr>
            <p:spPr>
              <a:xfrm>
                <a:off x="2699288" y="2735471"/>
                <a:ext cx="364587" cy="33855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A419DA0-57D0-44CF-BD06-A774976F37CA}"/>
                  </a:ext>
                </a:extLst>
              </p:cNvPr>
              <p:cNvSpPr txBox="1"/>
              <p:nvPr/>
            </p:nvSpPr>
            <p:spPr>
              <a:xfrm>
                <a:off x="5058529" y="2735471"/>
                <a:ext cx="360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𝑓</m:t>
                      </m:r>
                    </m:oMath>
                  </m:oMathPara>
                </a14:m>
                <a:endParaRPr lang="zh-CN" altLang="en-US" sz="1600" dirty="0">
                  <a:solidFill>
                    <a:schemeClr val="bg1"/>
                  </a:solidFill>
                </a:endParaRPr>
              </a:p>
            </p:txBody>
          </p:sp>
        </mc:Choice>
        <mc:Fallback xmlns="">
          <p:sp>
            <p:nvSpPr>
              <p:cNvPr id="5" name="文本框 4">
                <a:extLst>
                  <a:ext uri="{FF2B5EF4-FFF2-40B4-BE49-F238E27FC236}">
                    <a16:creationId xmlns:a16="http://schemas.microsoft.com/office/drawing/2014/main" id="{8A419DA0-57D0-44CF-BD06-A774976F37CA}"/>
                  </a:ext>
                </a:extLst>
              </p:cNvPr>
              <p:cNvSpPr txBox="1">
                <a:spLocks noRot="1" noChangeAspect="1" noMove="1" noResize="1" noEditPoints="1" noAdjustHandles="1" noChangeArrowheads="1" noChangeShapeType="1" noTextEdit="1"/>
              </p:cNvSpPr>
              <p:nvPr/>
            </p:nvSpPr>
            <p:spPr>
              <a:xfrm>
                <a:off x="5058529" y="2735471"/>
                <a:ext cx="360612" cy="338554"/>
              </a:xfrm>
              <a:prstGeom prst="rect">
                <a:avLst/>
              </a:prstGeom>
              <a:blipFill>
                <a:blip r:embed="rId8"/>
                <a:stretch>
                  <a:fillRect b="-12727"/>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4136B823-5CFD-423F-AC44-18BE6FC2D3D9}"/>
              </a:ext>
            </a:extLst>
          </p:cNvPr>
          <p:cNvPicPr>
            <a:picLocks noChangeAspect="1"/>
          </p:cNvPicPr>
          <p:nvPr/>
        </p:nvPicPr>
        <p:blipFill>
          <a:blip r:embed="rId9"/>
          <a:stretch>
            <a:fillRect/>
          </a:stretch>
        </p:blipFill>
        <p:spPr>
          <a:xfrm>
            <a:off x="996627" y="2956918"/>
            <a:ext cx="6554101" cy="1871391"/>
          </a:xfrm>
          <a:prstGeom prst="rect">
            <a:avLst/>
          </a:prstGeom>
        </p:spPr>
      </p:pic>
    </p:spTree>
    <p:extLst>
      <p:ext uri="{BB962C8B-B14F-4D97-AF65-F5344CB8AC3E}">
        <p14:creationId xmlns:p14="http://schemas.microsoft.com/office/powerpoint/2010/main" val="86263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415433" y="1188675"/>
                <a:ext cx="8430775" cy="3709146"/>
              </a:xfrm>
              <a:prstGeom prst="rect">
                <a:avLst/>
              </a:prstGeom>
            </p:spPr>
            <p:txBody>
              <a:bodyPr spcFirstLastPara="1" wrap="square" lIns="91425" tIns="91425" rIns="91425" bIns="91425" anchor="t" anchorCtr="0">
                <a:noAutofit/>
              </a:bodyPr>
              <a:lstStyle/>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Image reconstruction: </a:t>
                </a:r>
                <a14:m>
                  <m:oMath xmlns:m="http://schemas.openxmlformats.org/officeDocument/2006/math">
                    <m:r>
                      <a:rPr lang="en-US" altLang="zh-CN" sz="1800" i="1" kern="1200">
                        <a:solidFill>
                          <a:prstClr val="black"/>
                        </a:solidFill>
                        <a:latin typeface="Cambria Math" panose="02040503050406030204" pitchFamily="18" charset="0"/>
                        <a:cs typeface="+mn-cs"/>
                      </a:rPr>
                      <m:t>𝑓</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𝐴𝑢</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𝜂</m:t>
                    </m:r>
                  </m:oMath>
                </a14:m>
                <a:endParaRPr lang="en-US" altLang="zh-CN" sz="1800" kern="1200" dirty="0">
                  <a:solidFill>
                    <a:prstClr val="black"/>
                  </a:solidFill>
                  <a:latin typeface="Century Schoolbook"/>
                  <a:cs typeface="+mn-cs"/>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PDE approach: </a:t>
                </a:r>
                <a:endParaRPr lang="en-US" altLang="zh-CN" sz="1800" i="1" kern="1200" dirty="0">
                  <a:solidFill>
                    <a:prstClr val="black"/>
                  </a:solidFill>
                  <a:latin typeface="Cambria Math" panose="02040503050406030204" pitchFamily="18" charset="0"/>
                </a:endParaRPr>
              </a:p>
              <a:p>
                <a:pPr marL="0" lvl="0" indent="0">
                  <a:buClrTx/>
                  <a:buSzTx/>
                  <a:buNone/>
                </a:pPr>
                <a14:m>
                  <m:oMathPara xmlns:m="http://schemas.openxmlformats.org/officeDocument/2006/math">
                    <m:oMathParaPr>
                      <m:jc m:val="centerGroup"/>
                    </m:oMathParaPr>
                    <m:oMath xmlns:m="http://schemas.openxmlformats.org/officeDocument/2006/math">
                      <m:sSub>
                        <m:sSubPr>
                          <m:ctrlPr>
                            <a:rPr lang="en-US" altLang="zh-CN" sz="1800" i="1" kern="1200">
                              <a:solidFill>
                                <a:prstClr val="black"/>
                              </a:solidFill>
                              <a:latin typeface="Cambria Math" panose="02040503050406030204" pitchFamily="18" charset="0"/>
                            </a:rPr>
                          </m:ctrlPr>
                        </m:sSubPr>
                        <m:e>
                          <m:r>
                            <a:rPr lang="en-US" altLang="zh-CN" sz="1800" i="1" kern="1200">
                              <a:solidFill>
                                <a:prstClr val="black"/>
                              </a:solidFill>
                              <a:latin typeface="Cambria Math" panose="02040503050406030204" pitchFamily="18" charset="0"/>
                            </a:rPr>
                            <m:t>𝑢</m:t>
                          </m:r>
                        </m:e>
                        <m:sub>
                          <m:r>
                            <a:rPr lang="en-US" altLang="zh-CN" sz="1800" i="1" kern="1200">
                              <a:solidFill>
                                <a:prstClr val="black"/>
                              </a:solidFill>
                              <a:latin typeface="Cambria Math" panose="02040503050406030204" pitchFamily="18" charset="0"/>
                            </a:rPr>
                            <m:t>𝑡</m:t>
                          </m:r>
                        </m:sub>
                      </m:sSub>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𝐹</m:t>
                      </m:r>
                      <m:d>
                        <m:dPr>
                          <m:ctrlPr>
                            <a:rPr lang="en-US" altLang="zh-CN" sz="1800" i="1" kern="1200">
                              <a:solidFill>
                                <a:prstClr val="black"/>
                              </a:solidFill>
                              <a:latin typeface="Cambria Math" panose="02040503050406030204" pitchFamily="18" charset="0"/>
                            </a:rPr>
                          </m:ctrlPr>
                        </m:dPr>
                        <m:e>
                          <m:r>
                            <a:rPr lang="en-US" altLang="zh-CN" sz="1800" i="1" kern="1200">
                              <a:solidFill>
                                <a:prstClr val="black"/>
                              </a:solidFill>
                              <a:latin typeface="Cambria Math" panose="02040503050406030204" pitchFamily="18" charset="0"/>
                            </a:rPr>
                            <m:t>𝐴</m:t>
                          </m:r>
                          <m:r>
                            <a:rPr lang="en-US" altLang="zh-CN" sz="1800" i="1" kern="1200">
                              <a:solidFill>
                                <a:prstClr val="black"/>
                              </a:solidFill>
                              <a:latin typeface="Cambria Math" panose="02040503050406030204" pitchFamily="18" charset="0"/>
                            </a:rPr>
                            <m:t>, </m:t>
                          </m:r>
                          <m:r>
                            <a:rPr lang="en-US" altLang="zh-CN" sz="1800" i="1" kern="1200">
                              <a:solidFill>
                                <a:prstClr val="black"/>
                              </a:solidFill>
                              <a:latin typeface="Cambria Math" panose="02040503050406030204" pitchFamily="18" charset="0"/>
                            </a:rPr>
                            <m:t>𝑓</m:t>
                          </m:r>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r>
                            <m:rPr>
                              <m:sty m:val="p"/>
                            </m:rPr>
                            <a:rPr lang="en-US" altLang="zh-CN" sz="1800"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sSup>
                            <m:sSupPr>
                              <m:ctrlPr>
                                <a:rPr lang="en-US" altLang="zh-CN" sz="1800" i="1" kern="1200">
                                  <a:solidFill>
                                    <a:prstClr val="black"/>
                                  </a:solidFill>
                                  <a:latin typeface="Cambria Math" panose="02040503050406030204" pitchFamily="18" charset="0"/>
                                </a:rPr>
                              </m:ctrlPr>
                            </m:sSupPr>
                            <m:e>
                              <m:r>
                                <m:rPr>
                                  <m:sty m:val="p"/>
                                </m:rPr>
                                <a:rPr lang="en-US" altLang="zh-CN" sz="1800" kern="1200">
                                  <a:solidFill>
                                    <a:prstClr val="black"/>
                                  </a:solidFill>
                                  <a:latin typeface="Cambria Math" panose="02040503050406030204" pitchFamily="18" charset="0"/>
                                </a:rPr>
                                <m:t>∇</m:t>
                              </m:r>
                            </m:e>
                            <m:sup>
                              <m:r>
                                <a:rPr lang="en-US" altLang="zh-CN" sz="1800" i="1" kern="1200">
                                  <a:solidFill>
                                    <a:prstClr val="black"/>
                                  </a:solidFill>
                                  <a:latin typeface="Cambria Math" panose="02040503050406030204" pitchFamily="18" charset="0"/>
                                </a:rPr>
                                <m:t>2</m:t>
                              </m:r>
                            </m:sup>
                          </m:sSup>
                          <m:r>
                            <a:rPr lang="en-US" altLang="zh-CN" sz="1800" i="1" kern="1200">
                              <a:solidFill>
                                <a:prstClr val="black"/>
                              </a:solidFill>
                              <a:latin typeface="Cambria Math" panose="02040503050406030204" pitchFamily="18" charset="0"/>
                            </a:rPr>
                            <m:t>𝑢</m:t>
                          </m:r>
                        </m:e>
                      </m:d>
                      <m:r>
                        <a:rPr lang="en-US" altLang="zh-CN" sz="1800" kern="1200">
                          <a:solidFill>
                            <a:prstClr val="black"/>
                          </a:solidFill>
                          <a:latin typeface="Cambria Math" panose="02040503050406030204" pitchFamily="18" charset="0"/>
                        </a:rPr>
                        <m:t>  </m:t>
                      </m:r>
                      <m:r>
                        <m:rPr>
                          <m:sty m:val="p"/>
                        </m:rPr>
                        <a:rPr lang="en-US" altLang="zh-CN" sz="1800" kern="1200">
                          <a:solidFill>
                            <a:prstClr val="black"/>
                          </a:solidFill>
                          <a:latin typeface="Cambria Math" panose="02040503050406030204" pitchFamily="18" charset="0"/>
                        </a:rPr>
                        <m:t>or</m:t>
                      </m:r>
                      <m:r>
                        <a:rPr lang="en-US" altLang="zh-CN" sz="1800" kern="1200">
                          <a:solidFill>
                            <a:prstClr val="black"/>
                          </a:solidFill>
                          <a:latin typeface="Cambria Math" panose="02040503050406030204" pitchFamily="18" charset="0"/>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i="1">
                                  <a:solidFill>
                                    <a:prstClr val="black"/>
                                  </a:solidFill>
                                  <a:latin typeface="Cambria Math" panose="02040503050406030204" pitchFamily="18" charset="0"/>
                                </a:rPr>
                                <m:t>𝑢</m:t>
                              </m:r>
                            </m:lim>
                          </m:limLow>
                        </m:fName>
                        <m:e>
                          <m:r>
                            <a:rPr lang="en-US" altLang="zh-CN" sz="1800" i="1">
                              <a:solidFill>
                                <a:prstClr val="black"/>
                              </a:solidFill>
                              <a:latin typeface="Cambria Math" panose="02040503050406030204" pitchFamily="18" charset="0"/>
                            </a:rPr>
                            <m:t>𝐿</m:t>
                          </m:r>
                          <m:d>
                            <m:dPr>
                              <m:ctrlPr>
                                <a:rPr lang="en-US" altLang="zh-CN" sz="1800" i="1">
                                  <a:solidFill>
                                    <a:prstClr val="black"/>
                                  </a:solidFill>
                                  <a:latin typeface="Cambria Math" panose="02040503050406030204" pitchFamily="18" charset="0"/>
                                </a:rPr>
                              </m:ctrlPr>
                            </m:dPr>
                            <m:e>
                              <m:r>
                                <a:rPr lang="en-US" altLang="zh-CN" sz="1800" i="1">
                                  <a:solidFill>
                                    <a:prstClr val="black"/>
                                  </a:solidFill>
                                  <a:latin typeface="Cambria Math" panose="02040503050406030204" pitchFamily="18" charset="0"/>
                                </a:rPr>
                                <m:t>𝐴</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𝑓</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r>
                            <a:rPr lang="en-US" altLang="zh-CN" sz="1800" i="1">
                              <a:solidFill>
                                <a:prstClr val="black"/>
                              </a:solidFill>
                              <a:latin typeface="Cambria Math" panose="02040503050406030204" pitchFamily="18" charset="0"/>
                            </a:rPr>
                            <m:t>𝑅</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Wavelet approach:</a:t>
                </a:r>
                <a:endParaRPr lang="en-US" altLang="zh-CN" sz="1800" kern="1200" dirty="0">
                  <a:solidFill>
                    <a:prstClr val="black"/>
                  </a:solidFill>
                  <a:latin typeface="Century Schoolbook"/>
                </a:endParaRPr>
              </a:p>
              <a:p>
                <a:pPr marL="177800" lvl="0" indent="0">
                  <a:buClrTx/>
                  <a:buSzTx/>
                  <a:buNone/>
                </a:pPr>
                <a14:m>
                  <m:oMathPara xmlns:m="http://schemas.openxmlformats.org/officeDocument/2006/math">
                    <m:oMathParaPr>
                      <m:jc m:val="centerGroup"/>
                    </m:oMathParaPr>
                    <m:oMath xmlns:m="http://schemas.openxmlformats.org/officeDocument/2006/math">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𝑾</m:t>
                          </m:r>
                        </m:e>
                      </m:acc>
                      <m:sSub>
                        <m:sSubPr>
                          <m:ctrlPr>
                            <a:rPr lang="en-US" altLang="zh-CN" sz="1800" i="1">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𝑆</m:t>
                          </m:r>
                        </m:e>
                        <m:sub>
                          <m:sSup>
                            <m:sSupPr>
                              <m:ctrlPr>
                                <a:rPr lang="en-US" altLang="zh-CN" sz="1800" i="1">
                                  <a:solidFill>
                                    <a:prstClr val="black"/>
                                  </a:solidFill>
                                  <a:latin typeface="Cambria Math" panose="02040503050406030204" pitchFamily="18" charset="0"/>
                                </a:rPr>
                              </m:ctrlPr>
                            </m:sSupPr>
                            <m:e>
                              <m:r>
                                <a:rPr lang="en-US" altLang="zh-CN" sz="1800" i="1">
                                  <a:solidFill>
                                    <a:prstClr val="black"/>
                                  </a:solidFill>
                                  <a:latin typeface="Cambria Math" panose="02040503050406030204" pitchFamily="18" charset="0"/>
                                </a:rPr>
                                <m:t>𝛼</m:t>
                              </m:r>
                            </m:e>
                            <m:sup>
                              <m:r>
                                <a:rPr lang="en-US" altLang="zh-CN" sz="1800" i="1">
                                  <a:solidFill>
                                    <a:prstClr val="black"/>
                                  </a:solidFill>
                                  <a:latin typeface="Cambria Math" panose="02040503050406030204" pitchFamily="18" charset="0"/>
                                </a:rPr>
                                <m:t>𝑘</m:t>
                              </m:r>
                            </m:sup>
                          </m:sSup>
                        </m:sub>
                      </m:sSub>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𝑾</m:t>
                          </m:r>
                          <m:sSup>
                            <m:sSupPr>
                              <m:ctrlPr>
                                <a:rPr lang="en-US" altLang="zh-CN" sz="1800" b="1"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𝐺</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𝑨</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𝑾</m:t>
                      </m:r>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r>
                        <m:rPr>
                          <m:nor/>
                        </m:rPr>
                        <a:rPr lang="en-US" altLang="zh-CN" sz="1800" dirty="0">
                          <a:solidFill>
                            <a:prstClr val="black"/>
                          </a:solidFill>
                          <a:latin typeface="Century Schoolbook"/>
                        </a:rPr>
                        <m:t>  </m:t>
                      </m:r>
                      <m:r>
                        <m:rPr>
                          <m:nor/>
                        </m:rPr>
                        <a:rPr lang="en-US" altLang="zh-CN" sz="1800" dirty="0">
                          <a:solidFill>
                            <a:prstClr val="black"/>
                          </a:solidFill>
                          <a:latin typeface="Century Schoolbook"/>
                        </a:rPr>
                        <m:t>or</m:t>
                      </m:r>
                      <m:r>
                        <m:rPr>
                          <m:nor/>
                        </m:rPr>
                        <a:rPr lang="en-US" altLang="zh-CN" sz="1800" dirty="0">
                          <a:solidFill>
                            <a:prstClr val="black"/>
                          </a:solidFill>
                          <a:latin typeface="Century Schoolbook"/>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b="1" i="1">
                                  <a:solidFill>
                                    <a:prstClr val="black"/>
                                  </a:solidFill>
                                  <a:latin typeface="Cambria Math" panose="02040503050406030204" pitchFamily="18" charset="0"/>
                                </a:rPr>
                                <m:t>𝒖</m:t>
                              </m:r>
                            </m:lim>
                          </m:limLow>
                        </m:fName>
                        <m:e>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𝐿</m:t>
                              </m:r>
                            </m:e>
                          </m:acc>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𝑨</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𝑅</m:t>
                              </m:r>
                            </m:e>
                          </m:acc>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a typeface="宋体" panose="02010600030101010101" pitchFamily="2" charset="-122"/>
                </a:endParaRPr>
              </a:p>
              <a:p>
                <a:pPr marL="34290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A </a:t>
                </a:r>
                <a:r>
                  <a:rPr lang="en-US" altLang="zh-CN" sz="1800" b="1" kern="1200" dirty="0">
                    <a:solidFill>
                      <a:prstClr val="black"/>
                    </a:solidFill>
                    <a:latin typeface="Century Schoolbook"/>
                    <a:ea typeface="宋体" panose="02010600030101010101" pitchFamily="2" charset="-122"/>
                    <a:cs typeface="+mn-cs"/>
                  </a:rPr>
                  <a:t>unified</a:t>
                </a:r>
                <a:r>
                  <a:rPr lang="en-US" altLang="zh-CN" sz="1800" kern="1200" dirty="0">
                    <a:solidFill>
                      <a:prstClr val="black"/>
                    </a:solidFill>
                    <a:latin typeface="Century Schoolbook"/>
                    <a:ea typeface="宋体" panose="02010600030101010101" pitchFamily="2" charset="-122"/>
                    <a:cs typeface="+mn-cs"/>
                  </a:rPr>
                  <a:t> perspective: “solution mapping”</a:t>
                </a:r>
                <a:r>
                  <a:rPr lang="en-US" altLang="zh-CN" sz="1800" b="1" dirty="0">
                    <a:ea typeface="Cambria Math" panose="02040503050406030204" pitchFamily="18" charset="0"/>
                  </a:rPr>
                  <a:t>  </a:t>
                </a:r>
                <a14:m>
                  <m:oMath xmlns:m="http://schemas.openxmlformats.org/officeDocument/2006/math">
                    <m:r>
                      <a:rPr lang="en-US" altLang="zh-CN" sz="1800" b="1" i="1">
                        <a:latin typeface="Cambria Math" panose="02040503050406030204" pitchFamily="18" charset="0"/>
                        <a:ea typeface="Cambria Math" panose="02040503050406030204" pitchFamily="18" charset="0"/>
                      </a:rPr>
                      <m:t>𝓕</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𝑌</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𝑋</m:t>
                    </m:r>
                    <m:r>
                      <a:rPr lang="en-US" altLang="zh-CN" sz="1800" i="1">
                        <a:latin typeface="Cambria Math" panose="02040503050406030204" pitchFamily="18" charset="0"/>
                        <a:ea typeface="Cambria Math" panose="02040503050406030204" pitchFamily="18" charset="0"/>
                      </a:rPr>
                      <m:t>; </m:t>
                    </m:r>
                    <m:r>
                      <a:rPr lang="en-US" altLang="zh-CN" sz="1800" b="1" i="1">
                        <a:latin typeface="Cambria Math" panose="02040503050406030204" pitchFamily="18" charset="0"/>
                        <a:ea typeface="Cambria Math" panose="02040503050406030204" pitchFamily="18" charset="0"/>
                      </a:rPr>
                      <m:t>𝓕</m:t>
                    </m:r>
                    <m:d>
                      <m:dPr>
                        <m:ctrlPr>
                          <a:rPr lang="en-US" altLang="zh-CN" sz="1800" i="1">
                            <a:latin typeface="Cambria Math" panose="02040503050406030204" pitchFamily="18" charset="0"/>
                            <a:ea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𝑓</m:t>
                        </m:r>
                      </m:e>
                    </m:d>
                    <m:r>
                      <a:rPr lang="en-US" altLang="zh-CN" sz="1800" i="1">
                        <a:latin typeface="Cambria Math" panose="02040503050406030204" pitchFamily="18" charset="0"/>
                        <a:ea typeface="Cambria Math" panose="02040503050406030204" pitchFamily="18" charset="0"/>
                      </a:rPr>
                      <m:t>=</m:t>
                    </m:r>
                    <m:acc>
                      <m:accPr>
                        <m:chr m:val="̂"/>
                        <m:ctrlPr>
                          <a:rPr lang="en-US" altLang="zh-CN" sz="1800" i="1">
                            <a:latin typeface="Cambria Math" panose="02040503050406030204" pitchFamily="18" charset="0"/>
                            <a:ea typeface="Cambria Math" panose="02040503050406030204" pitchFamily="18" charset="0"/>
                          </a:rPr>
                        </m:ctrlPr>
                      </m:accPr>
                      <m:e>
                        <m:r>
                          <a:rPr lang="en-US" altLang="zh-CN" sz="1800" i="1">
                            <a:latin typeface="Cambria Math" panose="02040503050406030204" pitchFamily="18" charset="0"/>
                            <a:ea typeface="Cambria Math" panose="02040503050406030204" pitchFamily="18" charset="0"/>
                          </a:rPr>
                          <m:t>𝑢</m:t>
                        </m:r>
                      </m:e>
                    </m:acc>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𝑢</m:t>
                    </m:r>
                  </m:oMath>
                </a14:m>
                <a:endParaRPr lang="en-US" altLang="zh-CN" sz="1800" dirty="0"/>
              </a:p>
              <a:p>
                <a:pPr marL="342900" indent="-342900">
                  <a:buClrTx/>
                  <a:buSzTx/>
                  <a:buFont typeface="Arial" panose="020B0604020202020204" pitchFamily="34" charset="0"/>
                  <a:buChar char="•"/>
                </a:pPr>
                <a:endParaRPr lang="en-US" altLang="zh-CN" sz="1800" kern="1200" dirty="0">
                  <a:solidFill>
                    <a:prstClr val="black"/>
                  </a:solidFill>
                  <a:latin typeface="Century Schoolbook"/>
                  <a:ea typeface="宋体" panose="02010600030101010101" pitchFamily="2" charset="-122"/>
                  <a:cs typeface="+mn-cs"/>
                </a:endParaRPr>
              </a:p>
              <a:p>
                <a:pPr marL="342900" lvl="0" indent="-342900">
                  <a:buClrTx/>
                  <a:buSzTx/>
                  <a:buFont typeface="Arial" panose="020B0604020202020204" pitchFamily="34" charset="0"/>
                  <a:buChar char="•"/>
                </a:pPr>
                <a:endParaRPr lang="en-US" altLang="zh-CN" sz="1300" kern="1200" dirty="0">
                  <a:solidFill>
                    <a:prstClr val="black"/>
                  </a:solidFill>
                  <a:latin typeface="Century Schoolbook"/>
                  <a:ea typeface="+mn-ea"/>
                  <a:cs typeface="+mn-cs"/>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415433" y="1188675"/>
                <a:ext cx="8430775" cy="3709146"/>
              </a:xfrm>
              <a:prstGeom prst="rect">
                <a:avLst/>
              </a:prstGeom>
              <a:blipFill>
                <a:blip r:embed="rId4"/>
                <a:stretch>
                  <a:fillRect l="-434"/>
                </a:stretch>
              </a:blipFill>
            </p:spPr>
            <p:txBody>
              <a:bodyPr/>
              <a:lstStyle/>
              <a:p>
                <a:r>
                  <a:rPr lang="zh-CN" altLang="en-US">
                    <a:noFill/>
                  </a:rPr>
                  <a:t> </a:t>
                </a:r>
              </a:p>
            </p:txBody>
          </p:sp>
        </mc:Fallback>
      </mc:AlternateContent>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099" y="574625"/>
            <a:ext cx="8119174" cy="443100"/>
          </a:xfrm>
          <a:prstGeom prst="rect">
            <a:avLst/>
          </a:prstGeom>
        </p:spPr>
        <p:txBody>
          <a:bodyPr spcFirstLastPara="1" wrap="square" lIns="91425" tIns="91425" rIns="91425" bIns="91425" anchor="ctr" anchorCtr="0">
            <a:noAutofit/>
          </a:bodyPr>
          <a:lstStyle/>
          <a:p>
            <a:pPr lvl="0"/>
            <a:r>
              <a:rPr lang="en-US" dirty="0"/>
              <a:t>Mathematical Approaches for Image Reconstruction</a:t>
            </a:r>
            <a:endParaRPr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A41A8C8-2ECF-4AFC-BD46-6D5594E05758}"/>
                  </a:ext>
                </a:extLst>
              </p:cNvPr>
              <p:cNvSpPr txBox="1"/>
              <p:nvPr/>
            </p:nvSpPr>
            <p:spPr>
              <a:xfrm>
                <a:off x="2699288" y="2735471"/>
                <a:ext cx="3645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𝑢</m:t>
                      </m:r>
                    </m:oMath>
                  </m:oMathPara>
                </a14:m>
                <a:endParaRPr lang="zh-CN" altLang="en-US" sz="1600" dirty="0">
                  <a:solidFill>
                    <a:schemeClr val="bg1"/>
                  </a:solidFill>
                </a:endParaRPr>
              </a:p>
            </p:txBody>
          </p:sp>
        </mc:Choice>
        <mc:Fallback xmlns="">
          <p:sp>
            <p:nvSpPr>
              <p:cNvPr id="4" name="文本框 3">
                <a:extLst>
                  <a:ext uri="{FF2B5EF4-FFF2-40B4-BE49-F238E27FC236}">
                    <a16:creationId xmlns:a16="http://schemas.microsoft.com/office/drawing/2014/main" id="{BA41A8C8-2ECF-4AFC-BD46-6D5594E05758}"/>
                  </a:ext>
                </a:extLst>
              </p:cNvPr>
              <p:cNvSpPr txBox="1">
                <a:spLocks noRot="1" noChangeAspect="1" noMove="1" noResize="1" noEditPoints="1" noAdjustHandles="1" noChangeArrowheads="1" noChangeShapeType="1" noTextEdit="1"/>
              </p:cNvSpPr>
              <p:nvPr/>
            </p:nvSpPr>
            <p:spPr>
              <a:xfrm>
                <a:off x="2699288" y="2735471"/>
                <a:ext cx="364587" cy="33855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A419DA0-57D0-44CF-BD06-A774976F37CA}"/>
                  </a:ext>
                </a:extLst>
              </p:cNvPr>
              <p:cNvSpPr txBox="1"/>
              <p:nvPr/>
            </p:nvSpPr>
            <p:spPr>
              <a:xfrm>
                <a:off x="5058529" y="2735471"/>
                <a:ext cx="360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𝑓</m:t>
                      </m:r>
                    </m:oMath>
                  </m:oMathPara>
                </a14:m>
                <a:endParaRPr lang="zh-CN" altLang="en-US" sz="1600" dirty="0">
                  <a:solidFill>
                    <a:schemeClr val="bg1"/>
                  </a:solidFill>
                </a:endParaRPr>
              </a:p>
            </p:txBody>
          </p:sp>
        </mc:Choice>
        <mc:Fallback xmlns="">
          <p:sp>
            <p:nvSpPr>
              <p:cNvPr id="5" name="文本框 4">
                <a:extLst>
                  <a:ext uri="{FF2B5EF4-FFF2-40B4-BE49-F238E27FC236}">
                    <a16:creationId xmlns:a16="http://schemas.microsoft.com/office/drawing/2014/main" id="{8A419DA0-57D0-44CF-BD06-A774976F37CA}"/>
                  </a:ext>
                </a:extLst>
              </p:cNvPr>
              <p:cNvSpPr txBox="1">
                <a:spLocks noRot="1" noChangeAspect="1" noMove="1" noResize="1" noEditPoints="1" noAdjustHandles="1" noChangeArrowheads="1" noChangeShapeType="1" noTextEdit="1"/>
              </p:cNvSpPr>
              <p:nvPr/>
            </p:nvSpPr>
            <p:spPr>
              <a:xfrm>
                <a:off x="5058529" y="2735471"/>
                <a:ext cx="360612" cy="338554"/>
              </a:xfrm>
              <a:prstGeom prst="rect">
                <a:avLst/>
              </a:prstGeom>
              <a:blipFill>
                <a:blip r:embed="rId8"/>
                <a:stretch>
                  <a:fillRect b="-1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87433900-F367-41DD-8A0B-683CCA7B0797}"/>
                  </a:ext>
                </a:extLst>
              </p:cNvPr>
              <p:cNvSpPr txBox="1"/>
              <p:nvPr/>
            </p:nvSpPr>
            <p:spPr>
              <a:xfrm>
                <a:off x="1909369" y="3244975"/>
                <a:ext cx="5046518" cy="1138773"/>
              </a:xfrm>
              <a:prstGeom prst="rect">
                <a:avLst/>
              </a:prstGeom>
              <a:noFill/>
              <a:ln w="25400">
                <a:solidFill>
                  <a:srgbClr val="0070C0"/>
                </a:solidFill>
                <a:prstDash val="sysDot"/>
              </a:ln>
            </p:spPr>
            <p:txBody>
              <a:bodyPr wrap="square" rtlCol="0">
                <a:spAutoFit/>
              </a:bodyPr>
              <a:lstStyle/>
              <a:p>
                <a:r>
                  <a:rPr lang="en-US" altLang="zh-CN" dirty="0"/>
                  <a:t>Mappings </a:t>
                </a:r>
                <a14:m>
                  <m:oMath xmlns:m="http://schemas.openxmlformats.org/officeDocument/2006/math">
                    <m:r>
                      <a:rPr lang="en-US" altLang="zh-CN" b="1" i="1" smtClean="0">
                        <a:latin typeface="Cambria Math" panose="02040503050406030204" pitchFamily="18" charset="0"/>
                        <a:ea typeface="Cambria Math" panose="02040503050406030204" pitchFamily="18" charset="0"/>
                      </a:rPr>
                      <m:t>𝓕</m:t>
                    </m:r>
                  </m:oMath>
                </a14:m>
                <a:r>
                  <a:rPr lang="zh-CN" altLang="en-US" dirty="0"/>
                  <a:t> </a:t>
                </a:r>
                <a:r>
                  <a:rPr lang="en-US" altLang="zh-CN" dirty="0"/>
                  <a:t>are often </a:t>
                </a:r>
                <a:r>
                  <a:rPr lang="en-US" altLang="zh-CN" dirty="0">
                    <a:solidFill>
                      <a:srgbClr val="0070C0"/>
                    </a:solidFill>
                  </a:rPr>
                  <a:t>dynamic systems</a:t>
                </a:r>
                <a:r>
                  <a:rPr lang="en-US" altLang="zh-CN" dirty="0"/>
                  <a:t> and mostly </a:t>
                </a:r>
                <a:r>
                  <a:rPr lang="en-US" altLang="zh-CN" dirty="0">
                    <a:solidFill>
                      <a:srgbClr val="0070C0"/>
                    </a:solidFill>
                  </a:rPr>
                  <a:t>discrete approximations of differential equations</a:t>
                </a:r>
                <a:r>
                  <a:rPr lang="en-US" altLang="zh-CN" dirty="0"/>
                  <a:t>.</a:t>
                </a:r>
              </a:p>
              <a:p>
                <a:pPr marL="171450" lvl="2" indent="-171450">
                  <a:buFont typeface="Arial" panose="020B0604020202020204" pitchFamily="34" charset="0"/>
                  <a:buChar char="•"/>
                </a:pPr>
                <a:r>
                  <a:rPr lang="en-US" altLang="zh-CN" sz="1000" dirty="0"/>
                  <a:t>Cai, Dong, </a:t>
                </a:r>
                <a:r>
                  <a:rPr lang="en-US" altLang="zh-CN" sz="1000" dirty="0" err="1"/>
                  <a:t>Osher</a:t>
                </a:r>
                <a:r>
                  <a:rPr lang="en-US" altLang="zh-CN" sz="1000" dirty="0"/>
                  <a:t> and Shen, JAMS, 25(4), 1033-1089, 2012.</a:t>
                </a:r>
              </a:p>
              <a:p>
                <a:pPr marL="171450" lvl="2" indent="-171450">
                  <a:buFont typeface="Arial" panose="020B0604020202020204" pitchFamily="34" charset="0"/>
                  <a:buChar char="•"/>
                </a:pPr>
                <a:r>
                  <a:rPr lang="en-US" altLang="zh-CN" sz="1000" dirty="0"/>
                  <a:t>Cai, Dong and Shen,  ACHA, 41(1), 94-138, 2016.</a:t>
                </a:r>
              </a:p>
              <a:p>
                <a:pPr marL="171450" lvl="2" indent="-171450">
                  <a:buFont typeface="Arial" panose="020B0604020202020204" pitchFamily="34" charset="0"/>
                  <a:buChar char="•"/>
                </a:pPr>
                <a:r>
                  <a:rPr lang="en-US" altLang="zh-CN" sz="1000" dirty="0"/>
                  <a:t>Dong, Jiang and Shen, MMS, 15(1)</a:t>
                </a:r>
                <a:r>
                  <a:rPr lang="zh-CN" altLang="en-US" sz="1000" dirty="0"/>
                  <a:t>，</a:t>
                </a:r>
                <a:r>
                  <a:rPr lang="en-US" altLang="zh-CN" sz="1000" dirty="0"/>
                  <a:t>606-660, 2017.</a:t>
                </a:r>
              </a:p>
              <a:p>
                <a:pPr marL="171450" lvl="2" indent="-171450">
                  <a:buFont typeface="Arial" panose="020B0604020202020204" pitchFamily="34" charset="0"/>
                  <a:buChar char="•"/>
                </a:pPr>
                <a:r>
                  <a:rPr lang="en-US" altLang="zh-CN" sz="1000" dirty="0"/>
                  <a:t>Dong, Shen and </a:t>
                </a:r>
                <a:r>
                  <a:rPr lang="en-US" altLang="zh-CN" sz="1000" dirty="0" err="1"/>
                  <a:t>Xie</a:t>
                </a:r>
                <a:r>
                  <a:rPr lang="en-US" altLang="zh-CN" sz="1000" dirty="0"/>
                  <a:t>, SIMA, 49(1), 421-445, 2017.</a:t>
                </a:r>
                <a:endParaRPr lang="zh-CN" altLang="en-US" sz="1000" dirty="0"/>
              </a:p>
            </p:txBody>
          </p:sp>
        </mc:Choice>
        <mc:Fallback xmlns="">
          <p:sp>
            <p:nvSpPr>
              <p:cNvPr id="9" name="文本框 8">
                <a:extLst>
                  <a:ext uri="{FF2B5EF4-FFF2-40B4-BE49-F238E27FC236}">
                    <a16:creationId xmlns:a16="http://schemas.microsoft.com/office/drawing/2014/main" id="{87433900-F367-41DD-8A0B-683CCA7B0797}"/>
                  </a:ext>
                </a:extLst>
              </p:cNvPr>
              <p:cNvSpPr txBox="1">
                <a:spLocks noRot="1" noChangeAspect="1" noMove="1" noResize="1" noEditPoints="1" noAdjustHandles="1" noChangeArrowheads="1" noChangeShapeType="1" noTextEdit="1"/>
              </p:cNvSpPr>
              <p:nvPr/>
            </p:nvSpPr>
            <p:spPr>
              <a:xfrm>
                <a:off x="1909369" y="3244975"/>
                <a:ext cx="5046518" cy="1138773"/>
              </a:xfrm>
              <a:prstGeom prst="rect">
                <a:avLst/>
              </a:prstGeom>
              <a:blipFill>
                <a:blip r:embed="rId9"/>
                <a:stretch>
                  <a:fillRect l="-120" b="-524"/>
                </a:stretch>
              </a:blipFill>
              <a:ln w="25400">
                <a:solidFill>
                  <a:srgbClr val="0070C0"/>
                </a:solidFill>
                <a:prstDash val="sysDot"/>
              </a:ln>
            </p:spPr>
            <p:txBody>
              <a:bodyPr/>
              <a:lstStyle/>
              <a:p>
                <a:r>
                  <a:rPr lang="zh-CN" altLang="en-US">
                    <a:noFill/>
                  </a:rPr>
                  <a:t> </a:t>
                </a:r>
              </a:p>
            </p:txBody>
          </p:sp>
        </mc:Fallback>
      </mc:AlternateContent>
    </p:spTree>
    <p:extLst>
      <p:ext uri="{BB962C8B-B14F-4D97-AF65-F5344CB8AC3E}">
        <p14:creationId xmlns:p14="http://schemas.microsoft.com/office/powerpoint/2010/main" val="366818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415433" y="1188675"/>
                <a:ext cx="8430775" cy="3709146"/>
              </a:xfrm>
              <a:prstGeom prst="rect">
                <a:avLst/>
              </a:prstGeom>
            </p:spPr>
            <p:txBody>
              <a:bodyPr spcFirstLastPara="1" wrap="square" lIns="91425" tIns="91425" rIns="91425" bIns="91425" anchor="t" anchorCtr="0">
                <a:noAutofit/>
              </a:bodyPr>
              <a:lstStyle/>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Image reconstruction: </a:t>
                </a:r>
                <a14:m>
                  <m:oMath xmlns:m="http://schemas.openxmlformats.org/officeDocument/2006/math">
                    <m:r>
                      <a:rPr lang="en-US" altLang="zh-CN" sz="1800" i="1" kern="1200">
                        <a:solidFill>
                          <a:prstClr val="black"/>
                        </a:solidFill>
                        <a:latin typeface="Cambria Math" panose="02040503050406030204" pitchFamily="18" charset="0"/>
                        <a:cs typeface="+mn-cs"/>
                      </a:rPr>
                      <m:t>𝑓</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𝐴𝑢</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𝜂</m:t>
                    </m:r>
                  </m:oMath>
                </a14:m>
                <a:endParaRPr lang="en-US" altLang="zh-CN" sz="1800" kern="1200" dirty="0">
                  <a:solidFill>
                    <a:prstClr val="black"/>
                  </a:solidFill>
                  <a:latin typeface="Century Schoolbook"/>
                  <a:cs typeface="+mn-cs"/>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PDE approach: </a:t>
                </a:r>
                <a:endParaRPr lang="en-US" altLang="zh-CN" sz="1800" i="1" kern="1200" dirty="0">
                  <a:solidFill>
                    <a:prstClr val="black"/>
                  </a:solidFill>
                  <a:latin typeface="Cambria Math" panose="02040503050406030204" pitchFamily="18" charset="0"/>
                </a:endParaRPr>
              </a:p>
              <a:p>
                <a:pPr marL="0" lvl="0" indent="0">
                  <a:buClrTx/>
                  <a:buSzTx/>
                  <a:buNone/>
                </a:pPr>
                <a14:m>
                  <m:oMathPara xmlns:m="http://schemas.openxmlformats.org/officeDocument/2006/math">
                    <m:oMathParaPr>
                      <m:jc m:val="centerGroup"/>
                    </m:oMathParaPr>
                    <m:oMath xmlns:m="http://schemas.openxmlformats.org/officeDocument/2006/math">
                      <m:sSub>
                        <m:sSubPr>
                          <m:ctrlPr>
                            <a:rPr lang="en-US" altLang="zh-CN" sz="1800" i="1" kern="1200">
                              <a:solidFill>
                                <a:prstClr val="black"/>
                              </a:solidFill>
                              <a:latin typeface="Cambria Math" panose="02040503050406030204" pitchFamily="18" charset="0"/>
                            </a:rPr>
                          </m:ctrlPr>
                        </m:sSubPr>
                        <m:e>
                          <m:r>
                            <a:rPr lang="en-US" altLang="zh-CN" sz="1800" i="1" kern="1200">
                              <a:solidFill>
                                <a:prstClr val="black"/>
                              </a:solidFill>
                              <a:latin typeface="Cambria Math" panose="02040503050406030204" pitchFamily="18" charset="0"/>
                            </a:rPr>
                            <m:t>𝑢</m:t>
                          </m:r>
                        </m:e>
                        <m:sub>
                          <m:r>
                            <a:rPr lang="en-US" altLang="zh-CN" sz="1800" i="1" kern="1200">
                              <a:solidFill>
                                <a:prstClr val="black"/>
                              </a:solidFill>
                              <a:latin typeface="Cambria Math" panose="02040503050406030204" pitchFamily="18" charset="0"/>
                            </a:rPr>
                            <m:t>𝑡</m:t>
                          </m:r>
                        </m:sub>
                      </m:sSub>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𝐹</m:t>
                      </m:r>
                      <m:d>
                        <m:dPr>
                          <m:ctrlPr>
                            <a:rPr lang="en-US" altLang="zh-CN" sz="1800" i="1" kern="1200">
                              <a:solidFill>
                                <a:prstClr val="black"/>
                              </a:solidFill>
                              <a:latin typeface="Cambria Math" panose="02040503050406030204" pitchFamily="18" charset="0"/>
                            </a:rPr>
                          </m:ctrlPr>
                        </m:dPr>
                        <m:e>
                          <m:r>
                            <a:rPr lang="en-US" altLang="zh-CN" sz="1800" i="1" kern="1200">
                              <a:solidFill>
                                <a:prstClr val="black"/>
                              </a:solidFill>
                              <a:latin typeface="Cambria Math" panose="02040503050406030204" pitchFamily="18" charset="0"/>
                            </a:rPr>
                            <m:t>𝐴</m:t>
                          </m:r>
                          <m:r>
                            <a:rPr lang="en-US" altLang="zh-CN" sz="1800" i="1" kern="1200">
                              <a:solidFill>
                                <a:prstClr val="black"/>
                              </a:solidFill>
                              <a:latin typeface="Cambria Math" panose="02040503050406030204" pitchFamily="18" charset="0"/>
                            </a:rPr>
                            <m:t>, </m:t>
                          </m:r>
                          <m:r>
                            <a:rPr lang="en-US" altLang="zh-CN" sz="1800" i="1" kern="1200">
                              <a:solidFill>
                                <a:prstClr val="black"/>
                              </a:solidFill>
                              <a:latin typeface="Cambria Math" panose="02040503050406030204" pitchFamily="18" charset="0"/>
                            </a:rPr>
                            <m:t>𝑓</m:t>
                          </m:r>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r>
                            <m:rPr>
                              <m:sty m:val="p"/>
                            </m:rPr>
                            <a:rPr lang="en-US" altLang="zh-CN" sz="1800"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sSup>
                            <m:sSupPr>
                              <m:ctrlPr>
                                <a:rPr lang="en-US" altLang="zh-CN" sz="1800" i="1" kern="1200">
                                  <a:solidFill>
                                    <a:prstClr val="black"/>
                                  </a:solidFill>
                                  <a:latin typeface="Cambria Math" panose="02040503050406030204" pitchFamily="18" charset="0"/>
                                </a:rPr>
                              </m:ctrlPr>
                            </m:sSupPr>
                            <m:e>
                              <m:r>
                                <m:rPr>
                                  <m:sty m:val="p"/>
                                </m:rPr>
                                <a:rPr lang="en-US" altLang="zh-CN" sz="1800" kern="1200">
                                  <a:solidFill>
                                    <a:prstClr val="black"/>
                                  </a:solidFill>
                                  <a:latin typeface="Cambria Math" panose="02040503050406030204" pitchFamily="18" charset="0"/>
                                </a:rPr>
                                <m:t>∇</m:t>
                              </m:r>
                            </m:e>
                            <m:sup>
                              <m:r>
                                <a:rPr lang="en-US" altLang="zh-CN" sz="1800" i="1" kern="1200">
                                  <a:solidFill>
                                    <a:prstClr val="black"/>
                                  </a:solidFill>
                                  <a:latin typeface="Cambria Math" panose="02040503050406030204" pitchFamily="18" charset="0"/>
                                </a:rPr>
                                <m:t>2</m:t>
                              </m:r>
                            </m:sup>
                          </m:sSup>
                          <m:r>
                            <a:rPr lang="en-US" altLang="zh-CN" sz="1800" i="1" kern="1200">
                              <a:solidFill>
                                <a:prstClr val="black"/>
                              </a:solidFill>
                              <a:latin typeface="Cambria Math" panose="02040503050406030204" pitchFamily="18" charset="0"/>
                            </a:rPr>
                            <m:t>𝑢</m:t>
                          </m:r>
                        </m:e>
                      </m:d>
                      <m:r>
                        <a:rPr lang="en-US" altLang="zh-CN" sz="1800" kern="1200">
                          <a:solidFill>
                            <a:prstClr val="black"/>
                          </a:solidFill>
                          <a:latin typeface="Cambria Math" panose="02040503050406030204" pitchFamily="18" charset="0"/>
                        </a:rPr>
                        <m:t>  </m:t>
                      </m:r>
                      <m:r>
                        <m:rPr>
                          <m:sty m:val="p"/>
                        </m:rPr>
                        <a:rPr lang="en-US" altLang="zh-CN" sz="1800" kern="1200">
                          <a:solidFill>
                            <a:prstClr val="black"/>
                          </a:solidFill>
                          <a:latin typeface="Cambria Math" panose="02040503050406030204" pitchFamily="18" charset="0"/>
                        </a:rPr>
                        <m:t>or</m:t>
                      </m:r>
                      <m:r>
                        <a:rPr lang="en-US" altLang="zh-CN" sz="1800" kern="1200">
                          <a:solidFill>
                            <a:prstClr val="black"/>
                          </a:solidFill>
                          <a:latin typeface="Cambria Math" panose="02040503050406030204" pitchFamily="18" charset="0"/>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i="1">
                                  <a:solidFill>
                                    <a:prstClr val="black"/>
                                  </a:solidFill>
                                  <a:latin typeface="Cambria Math" panose="02040503050406030204" pitchFamily="18" charset="0"/>
                                </a:rPr>
                                <m:t>𝑢</m:t>
                              </m:r>
                            </m:lim>
                          </m:limLow>
                        </m:fName>
                        <m:e>
                          <m:r>
                            <a:rPr lang="en-US" altLang="zh-CN" sz="1800" i="1">
                              <a:solidFill>
                                <a:prstClr val="black"/>
                              </a:solidFill>
                              <a:latin typeface="Cambria Math" panose="02040503050406030204" pitchFamily="18" charset="0"/>
                            </a:rPr>
                            <m:t>𝐿</m:t>
                          </m:r>
                          <m:d>
                            <m:dPr>
                              <m:ctrlPr>
                                <a:rPr lang="en-US" altLang="zh-CN" sz="1800" i="1">
                                  <a:solidFill>
                                    <a:prstClr val="black"/>
                                  </a:solidFill>
                                  <a:latin typeface="Cambria Math" panose="02040503050406030204" pitchFamily="18" charset="0"/>
                                </a:rPr>
                              </m:ctrlPr>
                            </m:dPr>
                            <m:e>
                              <m:r>
                                <a:rPr lang="en-US" altLang="zh-CN" sz="1800" i="1">
                                  <a:solidFill>
                                    <a:prstClr val="black"/>
                                  </a:solidFill>
                                  <a:latin typeface="Cambria Math" panose="02040503050406030204" pitchFamily="18" charset="0"/>
                                </a:rPr>
                                <m:t>𝐴</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𝑓</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r>
                            <a:rPr lang="en-US" altLang="zh-CN" sz="1800" i="1">
                              <a:solidFill>
                                <a:prstClr val="black"/>
                              </a:solidFill>
                              <a:latin typeface="Cambria Math" panose="02040503050406030204" pitchFamily="18" charset="0"/>
                            </a:rPr>
                            <m:t>𝑅</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Wavelet approach:</a:t>
                </a:r>
                <a:endParaRPr lang="en-US" altLang="zh-CN" sz="1800" kern="1200" dirty="0">
                  <a:solidFill>
                    <a:prstClr val="black"/>
                  </a:solidFill>
                  <a:latin typeface="Century Schoolbook"/>
                </a:endParaRPr>
              </a:p>
              <a:p>
                <a:pPr marL="177800" lvl="0" indent="0">
                  <a:buClrTx/>
                  <a:buSzTx/>
                  <a:buNone/>
                </a:pPr>
                <a14:m>
                  <m:oMathPara xmlns:m="http://schemas.openxmlformats.org/officeDocument/2006/math">
                    <m:oMathParaPr>
                      <m:jc m:val="centerGroup"/>
                    </m:oMathParaPr>
                    <m:oMath xmlns:m="http://schemas.openxmlformats.org/officeDocument/2006/math">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𝑾</m:t>
                          </m:r>
                        </m:e>
                      </m:acc>
                      <m:sSub>
                        <m:sSubPr>
                          <m:ctrlPr>
                            <a:rPr lang="en-US" altLang="zh-CN" sz="1800" i="1">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𝑆</m:t>
                          </m:r>
                        </m:e>
                        <m:sub>
                          <m:sSup>
                            <m:sSupPr>
                              <m:ctrlPr>
                                <a:rPr lang="en-US" altLang="zh-CN" sz="1800" i="1">
                                  <a:solidFill>
                                    <a:prstClr val="black"/>
                                  </a:solidFill>
                                  <a:latin typeface="Cambria Math" panose="02040503050406030204" pitchFamily="18" charset="0"/>
                                </a:rPr>
                              </m:ctrlPr>
                            </m:sSupPr>
                            <m:e>
                              <m:r>
                                <a:rPr lang="en-US" altLang="zh-CN" sz="1800" i="1">
                                  <a:solidFill>
                                    <a:prstClr val="black"/>
                                  </a:solidFill>
                                  <a:latin typeface="Cambria Math" panose="02040503050406030204" pitchFamily="18" charset="0"/>
                                </a:rPr>
                                <m:t>𝛼</m:t>
                              </m:r>
                            </m:e>
                            <m:sup>
                              <m:r>
                                <a:rPr lang="en-US" altLang="zh-CN" sz="1800" i="1">
                                  <a:solidFill>
                                    <a:prstClr val="black"/>
                                  </a:solidFill>
                                  <a:latin typeface="Cambria Math" panose="02040503050406030204" pitchFamily="18" charset="0"/>
                                </a:rPr>
                                <m:t>𝑘</m:t>
                              </m:r>
                            </m:sup>
                          </m:sSup>
                        </m:sub>
                      </m:sSub>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𝑾</m:t>
                          </m:r>
                          <m:sSup>
                            <m:sSupPr>
                              <m:ctrlPr>
                                <a:rPr lang="en-US" altLang="zh-CN" sz="1800" b="1"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𝐺</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𝑨</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𝑾</m:t>
                      </m:r>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r>
                        <m:rPr>
                          <m:nor/>
                        </m:rPr>
                        <a:rPr lang="en-US" altLang="zh-CN" sz="1800" dirty="0">
                          <a:solidFill>
                            <a:prstClr val="black"/>
                          </a:solidFill>
                          <a:latin typeface="Century Schoolbook"/>
                        </a:rPr>
                        <m:t>  </m:t>
                      </m:r>
                      <m:r>
                        <m:rPr>
                          <m:nor/>
                        </m:rPr>
                        <a:rPr lang="en-US" altLang="zh-CN" sz="1800" dirty="0">
                          <a:solidFill>
                            <a:prstClr val="black"/>
                          </a:solidFill>
                          <a:latin typeface="Century Schoolbook"/>
                        </a:rPr>
                        <m:t>or</m:t>
                      </m:r>
                      <m:r>
                        <m:rPr>
                          <m:nor/>
                        </m:rPr>
                        <a:rPr lang="en-US" altLang="zh-CN" sz="1800" dirty="0">
                          <a:solidFill>
                            <a:prstClr val="black"/>
                          </a:solidFill>
                          <a:latin typeface="Century Schoolbook"/>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b="1" i="1">
                                  <a:solidFill>
                                    <a:prstClr val="black"/>
                                  </a:solidFill>
                                  <a:latin typeface="Cambria Math" panose="02040503050406030204" pitchFamily="18" charset="0"/>
                                </a:rPr>
                                <m:t>𝒖</m:t>
                              </m:r>
                            </m:lim>
                          </m:limLow>
                        </m:fName>
                        <m:e>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𝐿</m:t>
                              </m:r>
                            </m:e>
                          </m:acc>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𝑨</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𝑅</m:t>
                              </m:r>
                            </m:e>
                          </m:acc>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a typeface="宋体" panose="02010600030101010101" pitchFamily="2" charset="-122"/>
                </a:endParaRPr>
              </a:p>
              <a:p>
                <a:pPr marL="34290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A </a:t>
                </a:r>
                <a:r>
                  <a:rPr lang="en-US" altLang="zh-CN" sz="1800" b="1" kern="1200" dirty="0">
                    <a:solidFill>
                      <a:prstClr val="black"/>
                    </a:solidFill>
                    <a:latin typeface="Century Schoolbook"/>
                    <a:ea typeface="宋体" panose="02010600030101010101" pitchFamily="2" charset="-122"/>
                  </a:rPr>
                  <a:t>unified</a:t>
                </a:r>
                <a:r>
                  <a:rPr lang="en-US" altLang="zh-CN" sz="1800" kern="1200" dirty="0">
                    <a:solidFill>
                      <a:prstClr val="black"/>
                    </a:solidFill>
                    <a:latin typeface="Century Schoolbook"/>
                    <a:ea typeface="宋体" panose="02010600030101010101" pitchFamily="2" charset="-122"/>
                  </a:rPr>
                  <a:t> perspective: “solution mapping”</a:t>
                </a:r>
                <a:r>
                  <a:rPr lang="en-US" altLang="zh-CN" sz="1800" b="1" dirty="0">
                    <a:ea typeface="Cambria Math" panose="02040503050406030204" pitchFamily="18" charset="0"/>
                  </a:rPr>
                  <a:t>  </a:t>
                </a:r>
                <a14:m>
                  <m:oMath xmlns:m="http://schemas.openxmlformats.org/officeDocument/2006/math">
                    <m:r>
                      <a:rPr lang="en-US" altLang="zh-CN" sz="1800" b="1" i="1">
                        <a:latin typeface="Cambria Math" panose="02040503050406030204" pitchFamily="18" charset="0"/>
                        <a:ea typeface="Cambria Math" panose="02040503050406030204" pitchFamily="18" charset="0"/>
                      </a:rPr>
                      <m:t>𝓕</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𝑌</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𝑋</m:t>
                    </m:r>
                    <m:r>
                      <a:rPr lang="en-US" altLang="zh-CN" sz="1800" i="1">
                        <a:latin typeface="Cambria Math" panose="02040503050406030204" pitchFamily="18" charset="0"/>
                        <a:ea typeface="Cambria Math" panose="02040503050406030204" pitchFamily="18" charset="0"/>
                      </a:rPr>
                      <m:t>; </m:t>
                    </m:r>
                    <m:r>
                      <a:rPr lang="en-US" altLang="zh-CN" sz="1800" b="1" i="1">
                        <a:latin typeface="Cambria Math" panose="02040503050406030204" pitchFamily="18" charset="0"/>
                        <a:ea typeface="Cambria Math" panose="02040503050406030204" pitchFamily="18" charset="0"/>
                      </a:rPr>
                      <m:t>𝓕</m:t>
                    </m:r>
                    <m:d>
                      <m:dPr>
                        <m:ctrlPr>
                          <a:rPr lang="en-US" altLang="zh-CN" sz="1800" i="1">
                            <a:latin typeface="Cambria Math" panose="02040503050406030204" pitchFamily="18" charset="0"/>
                            <a:ea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𝑓</m:t>
                        </m:r>
                      </m:e>
                    </m:d>
                    <m:r>
                      <a:rPr lang="en-US" altLang="zh-CN" sz="1800" i="1">
                        <a:latin typeface="Cambria Math" panose="02040503050406030204" pitchFamily="18" charset="0"/>
                        <a:ea typeface="Cambria Math" panose="02040503050406030204" pitchFamily="18" charset="0"/>
                      </a:rPr>
                      <m:t>=</m:t>
                    </m:r>
                    <m:acc>
                      <m:accPr>
                        <m:chr m:val="̂"/>
                        <m:ctrlPr>
                          <a:rPr lang="en-US" altLang="zh-CN" sz="1800" i="1">
                            <a:latin typeface="Cambria Math" panose="02040503050406030204" pitchFamily="18" charset="0"/>
                            <a:ea typeface="Cambria Math" panose="02040503050406030204" pitchFamily="18" charset="0"/>
                          </a:rPr>
                        </m:ctrlPr>
                      </m:accPr>
                      <m:e>
                        <m:r>
                          <a:rPr lang="en-US" altLang="zh-CN" sz="1800" i="1">
                            <a:latin typeface="Cambria Math" panose="02040503050406030204" pitchFamily="18" charset="0"/>
                            <a:ea typeface="Cambria Math" panose="02040503050406030204" pitchFamily="18" charset="0"/>
                          </a:rPr>
                          <m:t>𝑢</m:t>
                        </m:r>
                      </m:e>
                    </m:acc>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𝑢</m:t>
                    </m:r>
                  </m:oMath>
                </a14:m>
                <a:endParaRPr lang="en-US" altLang="zh-CN" sz="1800" dirty="0"/>
              </a:p>
              <a:p>
                <a:pPr marL="342900" indent="-342900">
                  <a:buClrTx/>
                  <a:buSzTx/>
                  <a:buFont typeface="Arial" panose="020B0604020202020204" pitchFamily="34" charset="0"/>
                  <a:buChar char="•"/>
                </a:pPr>
                <a:r>
                  <a:rPr lang="en-US" altLang="zh-CN" sz="1800" dirty="0"/>
                  <a:t>Pros and cons of such “hand-crafted” </a:t>
                </a:r>
                <a14:m>
                  <m:oMath xmlns:m="http://schemas.openxmlformats.org/officeDocument/2006/math">
                    <m:r>
                      <a:rPr lang="en-US" altLang="zh-CN" sz="1800" b="1" i="1">
                        <a:latin typeface="Cambria Math" panose="02040503050406030204" pitchFamily="18" charset="0"/>
                        <a:ea typeface="Cambria Math" panose="02040503050406030204" pitchFamily="18" charset="0"/>
                      </a:rPr>
                      <m:t>𝓕</m:t>
                    </m:r>
                  </m:oMath>
                </a14:m>
                <a:r>
                  <a:rPr lang="en-US" altLang="zh-CN" sz="1800" dirty="0"/>
                  <a:t>:</a:t>
                </a:r>
              </a:p>
              <a:p>
                <a:pPr marL="800100" lvl="1" indent="-342900">
                  <a:buClrTx/>
                  <a:buSzTx/>
                  <a:buFont typeface="Arial" panose="020B0604020202020204" pitchFamily="34" charset="0"/>
                  <a:buChar char="•"/>
                </a:pPr>
                <a:r>
                  <a:rPr lang="en-US" altLang="zh-CN" sz="1400" dirty="0"/>
                  <a:t>Pros: stability and interpretability</a:t>
                </a:r>
              </a:p>
              <a:p>
                <a:pPr marL="800100" lvl="1" indent="-342900">
                  <a:buClrTx/>
                  <a:buSzTx/>
                  <a:buFont typeface="Arial" panose="020B0604020202020204" pitchFamily="34" charset="0"/>
                  <a:buChar char="•"/>
                </a:pPr>
                <a:r>
                  <a:rPr lang="en-US" altLang="zh-CN" sz="1400" dirty="0"/>
                  <a:t>Cons: lack of adaptivity (data, task, etc.)</a:t>
                </a:r>
              </a:p>
              <a:p>
                <a:pPr marL="342900" indent="-342900">
                  <a:buClrTx/>
                  <a:buSzTx/>
                  <a:buFont typeface="Arial" panose="020B0604020202020204" pitchFamily="34" charset="0"/>
                  <a:buChar char="•"/>
                </a:pPr>
                <a:endParaRPr lang="en-US" altLang="zh-CN" sz="1800" kern="1200" dirty="0">
                  <a:solidFill>
                    <a:prstClr val="black"/>
                  </a:solidFill>
                  <a:latin typeface="Century Schoolbook"/>
                  <a:ea typeface="宋体" panose="02010600030101010101" pitchFamily="2" charset="-122"/>
                  <a:cs typeface="+mn-cs"/>
                </a:endParaRPr>
              </a:p>
              <a:p>
                <a:pPr marL="342900" lvl="0" indent="-342900">
                  <a:buClrTx/>
                  <a:buSzTx/>
                  <a:buFont typeface="Arial" panose="020B0604020202020204" pitchFamily="34" charset="0"/>
                  <a:buChar char="•"/>
                </a:pPr>
                <a:endParaRPr lang="en-US" altLang="zh-CN" sz="1300" kern="1200" dirty="0">
                  <a:solidFill>
                    <a:prstClr val="black"/>
                  </a:solidFill>
                  <a:latin typeface="Century Schoolbook"/>
                  <a:ea typeface="+mn-ea"/>
                  <a:cs typeface="+mn-cs"/>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415433" y="1188675"/>
                <a:ext cx="8430775" cy="3709146"/>
              </a:xfrm>
              <a:prstGeom prst="rect">
                <a:avLst/>
              </a:prstGeom>
              <a:blipFill>
                <a:blip r:embed="rId4"/>
                <a:stretch>
                  <a:fillRect l="-434"/>
                </a:stretch>
              </a:blipFill>
            </p:spPr>
            <p:txBody>
              <a:bodyPr/>
              <a:lstStyle/>
              <a:p>
                <a:r>
                  <a:rPr lang="zh-CN" altLang="en-US">
                    <a:noFill/>
                  </a:rPr>
                  <a:t> </a:t>
                </a:r>
              </a:p>
            </p:txBody>
          </p:sp>
        </mc:Fallback>
      </mc:AlternateContent>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099" y="574625"/>
            <a:ext cx="8119174" cy="443100"/>
          </a:xfrm>
          <a:prstGeom prst="rect">
            <a:avLst/>
          </a:prstGeom>
        </p:spPr>
        <p:txBody>
          <a:bodyPr spcFirstLastPara="1" wrap="square" lIns="91425" tIns="91425" rIns="91425" bIns="91425" anchor="ctr" anchorCtr="0">
            <a:noAutofit/>
          </a:bodyPr>
          <a:lstStyle/>
          <a:p>
            <a:pPr lvl="0"/>
            <a:r>
              <a:rPr lang="en-US" dirty="0"/>
              <a:t>Mathematical Approaches for Image Reconstruction</a:t>
            </a:r>
            <a:endParaRPr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A41A8C8-2ECF-4AFC-BD46-6D5594E05758}"/>
                  </a:ext>
                </a:extLst>
              </p:cNvPr>
              <p:cNvSpPr txBox="1"/>
              <p:nvPr/>
            </p:nvSpPr>
            <p:spPr>
              <a:xfrm>
                <a:off x="2699288" y="2735471"/>
                <a:ext cx="3645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𝑢</m:t>
                      </m:r>
                    </m:oMath>
                  </m:oMathPara>
                </a14:m>
                <a:endParaRPr lang="zh-CN" altLang="en-US" sz="1600" dirty="0">
                  <a:solidFill>
                    <a:schemeClr val="bg1"/>
                  </a:solidFill>
                </a:endParaRPr>
              </a:p>
            </p:txBody>
          </p:sp>
        </mc:Choice>
        <mc:Fallback xmlns="">
          <p:sp>
            <p:nvSpPr>
              <p:cNvPr id="4" name="文本框 3">
                <a:extLst>
                  <a:ext uri="{FF2B5EF4-FFF2-40B4-BE49-F238E27FC236}">
                    <a16:creationId xmlns:a16="http://schemas.microsoft.com/office/drawing/2014/main" id="{BA41A8C8-2ECF-4AFC-BD46-6D5594E05758}"/>
                  </a:ext>
                </a:extLst>
              </p:cNvPr>
              <p:cNvSpPr txBox="1">
                <a:spLocks noRot="1" noChangeAspect="1" noMove="1" noResize="1" noEditPoints="1" noAdjustHandles="1" noChangeArrowheads="1" noChangeShapeType="1" noTextEdit="1"/>
              </p:cNvSpPr>
              <p:nvPr/>
            </p:nvSpPr>
            <p:spPr>
              <a:xfrm>
                <a:off x="2699288" y="2735471"/>
                <a:ext cx="364587" cy="33855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A419DA0-57D0-44CF-BD06-A774976F37CA}"/>
                  </a:ext>
                </a:extLst>
              </p:cNvPr>
              <p:cNvSpPr txBox="1"/>
              <p:nvPr/>
            </p:nvSpPr>
            <p:spPr>
              <a:xfrm>
                <a:off x="5058529" y="2735471"/>
                <a:ext cx="360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𝑓</m:t>
                      </m:r>
                    </m:oMath>
                  </m:oMathPara>
                </a14:m>
                <a:endParaRPr lang="zh-CN" altLang="en-US" sz="1600" dirty="0">
                  <a:solidFill>
                    <a:schemeClr val="bg1"/>
                  </a:solidFill>
                </a:endParaRPr>
              </a:p>
            </p:txBody>
          </p:sp>
        </mc:Choice>
        <mc:Fallback xmlns="">
          <p:sp>
            <p:nvSpPr>
              <p:cNvPr id="5" name="文本框 4">
                <a:extLst>
                  <a:ext uri="{FF2B5EF4-FFF2-40B4-BE49-F238E27FC236}">
                    <a16:creationId xmlns:a16="http://schemas.microsoft.com/office/drawing/2014/main" id="{8A419DA0-57D0-44CF-BD06-A774976F37CA}"/>
                  </a:ext>
                </a:extLst>
              </p:cNvPr>
              <p:cNvSpPr txBox="1">
                <a:spLocks noRot="1" noChangeAspect="1" noMove="1" noResize="1" noEditPoints="1" noAdjustHandles="1" noChangeArrowheads="1" noChangeShapeType="1" noTextEdit="1"/>
              </p:cNvSpPr>
              <p:nvPr/>
            </p:nvSpPr>
            <p:spPr>
              <a:xfrm>
                <a:off x="5058529" y="2735471"/>
                <a:ext cx="360612" cy="338554"/>
              </a:xfrm>
              <a:prstGeom prst="rect">
                <a:avLst/>
              </a:prstGeom>
              <a:blipFill>
                <a:blip r:embed="rId8"/>
                <a:stretch>
                  <a:fillRect b="-127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4013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Google Shape;256;p42">
                <a:extLst>
                  <a:ext uri="{FF2B5EF4-FFF2-40B4-BE49-F238E27FC236}">
                    <a16:creationId xmlns:a16="http://schemas.microsoft.com/office/drawing/2014/main" id="{6964029F-2FFA-44AA-AE9D-9DD17D42248E}"/>
                  </a:ext>
                </a:extLst>
              </p:cNvPr>
              <p:cNvSpPr txBox="1">
                <a:spLocks noGrp="1"/>
              </p:cNvSpPr>
              <p:nvPr>
                <p:ph type="body" idx="1"/>
              </p:nvPr>
            </p:nvSpPr>
            <p:spPr>
              <a:xfrm>
                <a:off x="713225" y="1188675"/>
                <a:ext cx="7496100" cy="3709146"/>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altLang="zh-CN" sz="1800" kern="1200" dirty="0">
                    <a:solidFill>
                      <a:prstClr val="black"/>
                    </a:solidFill>
                    <a:latin typeface="Century Schoolbook"/>
                    <a:ea typeface="宋体" panose="02010600030101010101" pitchFamily="2" charset="-122"/>
                  </a:rPr>
                  <a:t>Importance of adaptivity:</a:t>
                </a:r>
              </a:p>
              <a:p>
                <a:pPr marL="742950" lvl="1">
                  <a:buClr>
                    <a:schemeClr val="tx1"/>
                  </a:buClr>
                  <a:buFont typeface="Wingdings" panose="05000000000000000000" pitchFamily="2" charset="2"/>
                  <a:buChar char="l"/>
                </a:pPr>
                <a:r>
                  <a:rPr lang="en-US" altLang="zh-CN" sz="1500" kern="1200" dirty="0">
                    <a:solidFill>
                      <a:prstClr val="black"/>
                    </a:solidFill>
                    <a:latin typeface="Century Schoolbook"/>
                    <a:ea typeface="宋体" panose="02010600030101010101" pitchFamily="2" charset="-122"/>
                  </a:rPr>
                  <a:t>Terminal time </a:t>
                </a:r>
                <a14:m>
                  <m:oMath xmlns:m="http://schemas.openxmlformats.org/officeDocument/2006/math">
                    <m:r>
                      <a:rPr lang="en-US" altLang="zh-CN" sz="1500" b="0" i="1" kern="1200" smtClean="0">
                        <a:solidFill>
                          <a:prstClr val="black"/>
                        </a:solidFill>
                        <a:latin typeface="Cambria Math" panose="02040503050406030204" pitchFamily="18" charset="0"/>
                        <a:ea typeface="宋体" panose="02010600030101010101" pitchFamily="2" charset="-122"/>
                      </a:rPr>
                      <m:t>𝑇</m:t>
                    </m:r>
                  </m:oMath>
                </a14:m>
                <a:r>
                  <a:rPr lang="en-US" altLang="zh-CN" sz="1500" kern="1200" dirty="0">
                    <a:solidFill>
                      <a:prstClr val="black"/>
                    </a:solidFill>
                    <a:latin typeface="Century Schoolbook"/>
                    <a:ea typeface="宋体" panose="02010600030101010101" pitchFamily="2" charset="-122"/>
                  </a:rPr>
                  <a:t> of PDEs</a:t>
                </a: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endParaRPr lang="en-US" altLang="zh-CN" sz="1500" kern="1200" dirty="0">
                  <a:solidFill>
                    <a:prstClr val="black"/>
                  </a:solidFill>
                  <a:latin typeface="Century Schoolbook"/>
                  <a:ea typeface="宋体" panose="02010600030101010101" pitchFamily="2" charset="-122"/>
                </a:endParaRPr>
              </a:p>
              <a:p>
                <a:pPr marL="742950" lvl="1">
                  <a:buClr>
                    <a:schemeClr val="tx1"/>
                  </a:buClr>
                  <a:buFont typeface="Wingdings" panose="05000000000000000000" pitchFamily="2" charset="2"/>
                  <a:buChar char="l"/>
                </a:pPr>
                <a:r>
                  <a:rPr lang="en-US" altLang="zh-CN" sz="1500" kern="1200" dirty="0">
                    <a:solidFill>
                      <a:prstClr val="black"/>
                    </a:solidFill>
                    <a:latin typeface="Century Schoolbook"/>
                    <a:ea typeface="宋体" panose="02010600030101010101" pitchFamily="2" charset="-122"/>
                  </a:rPr>
                  <a:t>Regularization parameter </a:t>
                </a:r>
                <a14:m>
                  <m:oMath xmlns:m="http://schemas.openxmlformats.org/officeDocument/2006/math">
                    <m:r>
                      <a:rPr lang="en-US" altLang="zh-CN" sz="1500" b="0" i="1" kern="1200" smtClean="0">
                        <a:solidFill>
                          <a:prstClr val="black"/>
                        </a:solidFill>
                        <a:latin typeface="Cambria Math" panose="02040503050406030204" pitchFamily="18" charset="0"/>
                        <a:ea typeface="宋体" panose="02010600030101010101" pitchFamily="2" charset="-122"/>
                      </a:rPr>
                      <m:t>𝜆</m:t>
                    </m:r>
                  </m:oMath>
                </a14:m>
                <a:r>
                  <a:rPr lang="en-US" altLang="zh-CN" sz="1500" kern="1200" dirty="0">
                    <a:solidFill>
                      <a:prstClr val="black"/>
                    </a:solidFill>
                    <a:latin typeface="Century Schoolbook"/>
                  </a:rPr>
                  <a:t>: </a:t>
                </a:r>
                <a14:m>
                  <m:oMath xmlns:m="http://schemas.openxmlformats.org/officeDocument/2006/math">
                    <m:func>
                      <m:funcPr>
                        <m:ctrlPr>
                          <a:rPr lang="en-US" altLang="zh-CN" sz="1600" i="1">
                            <a:latin typeface="Cambria Math" panose="02040503050406030204" pitchFamily="18" charset="0"/>
                          </a:rPr>
                        </m:ctrlPr>
                      </m:funcPr>
                      <m:fName>
                        <m:limLow>
                          <m:limLowPr>
                            <m:ctrlPr>
                              <a:rPr lang="en-US" altLang="zh-CN" sz="1600" i="1">
                                <a:latin typeface="Cambria Math" panose="02040503050406030204" pitchFamily="18" charset="0"/>
                              </a:rPr>
                            </m:ctrlPr>
                          </m:limLowPr>
                          <m:e>
                            <m:r>
                              <m:rPr>
                                <m:sty m:val="p"/>
                              </m:rPr>
                              <a:rPr lang="en-US" altLang="zh-CN" sz="1600">
                                <a:latin typeface="Cambria Math" panose="02040503050406030204" pitchFamily="18" charset="0"/>
                              </a:rPr>
                              <m:t>inf</m:t>
                            </m:r>
                          </m:e>
                          <m:lim>
                            <m:r>
                              <a:rPr lang="en-US" altLang="zh-CN" sz="1600" i="1">
                                <a:latin typeface="Cambria Math" panose="02040503050406030204" pitchFamily="18" charset="0"/>
                              </a:rPr>
                              <m:t>𝑢</m:t>
                            </m:r>
                            <m:r>
                              <a:rPr lang="en-US" altLang="zh-CN" sz="1600" i="1">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𝒰</m:t>
                            </m:r>
                          </m:lim>
                        </m:limLow>
                      </m:fName>
                      <m:e>
                        <m:r>
                          <a:rPr lang="en-US" altLang="zh-CN" sz="1600" i="1">
                            <a:latin typeface="Cambria Math" panose="02040503050406030204" pitchFamily="18" charset="0"/>
                          </a:rPr>
                          <m:t>𝐿</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𝐴</m:t>
                            </m:r>
                            <m:r>
                              <a:rPr lang="en-US" altLang="zh-CN" sz="1600" i="1">
                                <a:latin typeface="Cambria Math" panose="02040503050406030204" pitchFamily="18" charset="0"/>
                              </a:rPr>
                              <m:t>, </m:t>
                            </m:r>
                            <m:r>
                              <a:rPr lang="en-US" altLang="zh-CN" sz="1600" i="1">
                                <a:latin typeface="Cambria Math" panose="02040503050406030204" pitchFamily="18" charset="0"/>
                              </a:rPr>
                              <m:t>𝑓</m:t>
                            </m:r>
                            <m:r>
                              <a:rPr lang="en-US" altLang="zh-CN" sz="1600" i="1">
                                <a:latin typeface="Cambria Math" panose="02040503050406030204" pitchFamily="18" charset="0"/>
                              </a:rPr>
                              <m:t>,</m:t>
                            </m:r>
                            <m:r>
                              <a:rPr lang="en-US" altLang="zh-CN" sz="1600" i="1">
                                <a:latin typeface="Cambria Math" panose="02040503050406030204" pitchFamily="18" charset="0"/>
                              </a:rPr>
                              <m:t>𝑢</m:t>
                            </m:r>
                          </m:e>
                        </m:d>
                      </m:e>
                    </m:func>
                    <m:r>
                      <a:rPr lang="en-US" altLang="zh-CN" sz="1600" i="1">
                        <a:latin typeface="Cambria Math" panose="02040503050406030204" pitchFamily="18" charset="0"/>
                      </a:rPr>
                      <m:t>+</m:t>
                    </m:r>
                    <m:r>
                      <a:rPr lang="en-US" altLang="zh-CN" sz="1600" i="1">
                        <a:latin typeface="Cambria Math" panose="02040503050406030204" pitchFamily="18" charset="0"/>
                      </a:rPr>
                      <m:t>𝜆</m:t>
                    </m:r>
                    <m:r>
                      <a:rPr lang="en-US" altLang="zh-CN" sz="1600" b="0" i="1" smtClean="0">
                        <a:latin typeface="Cambria Math" panose="02040503050406030204" pitchFamily="18" charset="0"/>
                      </a:rPr>
                      <m:t>⋅∫</m:t>
                    </m:r>
                    <m:d>
                      <m:dPr>
                        <m:begChr m:val="|"/>
                        <m:endChr m:val="|"/>
                        <m:ctrlPr>
                          <a:rPr lang="en-US" altLang="zh-CN" sz="1600" b="0" i="1" smtClean="0">
                            <a:latin typeface="Cambria Math" panose="02040503050406030204" pitchFamily="18" charset="0"/>
                          </a:rPr>
                        </m:ctrlPr>
                      </m:dPr>
                      <m:e>
                        <m:r>
                          <m:rPr>
                            <m:sty m:val="p"/>
                          </m:rPr>
                          <a:rPr lang="en-US" altLang="zh-CN" sz="1600" b="0" i="0" smtClean="0">
                            <a:latin typeface="Cambria Math" panose="02040503050406030204" pitchFamily="18" charset="0"/>
                          </a:rPr>
                          <m:t>∇</m:t>
                        </m:r>
                        <m:r>
                          <a:rPr lang="en-US" altLang="zh-CN" sz="1600" b="0" i="1" smtClean="0">
                            <a:latin typeface="Cambria Math" panose="02040503050406030204" pitchFamily="18" charset="0"/>
                          </a:rPr>
                          <m:t>𝑢</m:t>
                        </m:r>
                      </m:e>
                    </m:d>
                  </m:oMath>
                </a14:m>
                <a:endParaRPr lang="en-US" altLang="zh-CN" sz="1500" kern="1200" dirty="0">
                  <a:solidFill>
                    <a:prstClr val="black"/>
                  </a:solidFill>
                  <a:latin typeface="Century Schoolbook"/>
                </a:endParaRPr>
              </a:p>
            </p:txBody>
          </p:sp>
        </mc:Choice>
        <mc:Fallback xmlns="">
          <p:sp>
            <p:nvSpPr>
              <p:cNvPr id="12" name="Google Shape;256;p42">
                <a:extLst>
                  <a:ext uri="{FF2B5EF4-FFF2-40B4-BE49-F238E27FC236}">
                    <a16:creationId xmlns:a16="http://schemas.microsoft.com/office/drawing/2014/main" id="{6964029F-2FFA-44AA-AE9D-9DD17D42248E}"/>
                  </a:ext>
                </a:extLst>
              </p:cNvPr>
              <p:cNvSpPr txBox="1">
                <a:spLocks noGrp="1" noRot="1" noChangeAspect="1" noMove="1" noResize="1" noEditPoints="1" noAdjustHandles="1" noChangeArrowheads="1" noChangeShapeType="1" noTextEdit="1"/>
              </p:cNvSpPr>
              <p:nvPr>
                <p:ph type="body" idx="1"/>
              </p:nvPr>
            </p:nvSpPr>
            <p:spPr>
              <a:xfrm>
                <a:off x="713225" y="1188675"/>
                <a:ext cx="7496100" cy="3709146"/>
              </a:xfrm>
              <a:prstGeom prst="rect">
                <a:avLst/>
              </a:prstGeom>
              <a:blipFill>
                <a:blip r:embed="rId2"/>
                <a:stretch>
                  <a:fillRect/>
                </a:stretch>
              </a:blipFill>
            </p:spPr>
            <p:txBody>
              <a:bodyPr/>
              <a:lstStyle/>
              <a:p>
                <a:r>
                  <a:rPr lang="zh-CN" altLang="en-US">
                    <a:noFill/>
                  </a:rPr>
                  <a:t> </a:t>
                </a:r>
              </a:p>
            </p:txBody>
          </p:sp>
        </mc:Fallback>
      </mc:AlternateContent>
      <p:sp>
        <p:nvSpPr>
          <p:cNvPr id="4" name="标题 3">
            <a:extLst>
              <a:ext uri="{FF2B5EF4-FFF2-40B4-BE49-F238E27FC236}">
                <a16:creationId xmlns:a16="http://schemas.microsoft.com/office/drawing/2014/main" id="{F9B72DA5-E23F-40CF-915B-7E30D17538A6}"/>
              </a:ext>
            </a:extLst>
          </p:cNvPr>
          <p:cNvSpPr>
            <a:spLocks noGrp="1"/>
          </p:cNvSpPr>
          <p:nvPr>
            <p:ph type="title"/>
          </p:nvPr>
        </p:nvSpPr>
        <p:spPr/>
        <p:txBody>
          <a:bodyPr/>
          <a:lstStyle/>
          <a:p>
            <a:r>
              <a:rPr lang="en-US" altLang="zh-CN" dirty="0"/>
              <a:t>Mathematical Approaches for Image Reconstruction</a:t>
            </a:r>
            <a:endParaRPr lang="zh-CN" altLang="en-US" dirty="0"/>
          </a:p>
        </p:txBody>
      </p:sp>
      <p:pic>
        <p:nvPicPr>
          <p:cNvPr id="5" name="图片 4">
            <a:extLst>
              <a:ext uri="{FF2B5EF4-FFF2-40B4-BE49-F238E27FC236}">
                <a16:creationId xmlns:a16="http://schemas.microsoft.com/office/drawing/2014/main" id="{DAAB84A9-2415-4E62-873F-B4E887186A28}"/>
              </a:ext>
            </a:extLst>
          </p:cNvPr>
          <p:cNvPicPr>
            <a:picLocks noChangeAspect="1"/>
          </p:cNvPicPr>
          <p:nvPr/>
        </p:nvPicPr>
        <p:blipFill>
          <a:blip r:embed="rId3"/>
          <a:stretch>
            <a:fillRect/>
          </a:stretch>
        </p:blipFill>
        <p:spPr>
          <a:xfrm>
            <a:off x="2371397" y="1717946"/>
            <a:ext cx="3563444" cy="1651137"/>
          </a:xfrm>
          <a:prstGeom prst="rect">
            <a:avLst/>
          </a:prstGeom>
        </p:spPr>
      </p:pic>
      <p:pic>
        <p:nvPicPr>
          <p:cNvPr id="6" name="图片 5">
            <a:extLst>
              <a:ext uri="{FF2B5EF4-FFF2-40B4-BE49-F238E27FC236}">
                <a16:creationId xmlns:a16="http://schemas.microsoft.com/office/drawing/2014/main" id="{3F534711-6AA8-44C3-9D94-1BCCB7B6FB66}"/>
              </a:ext>
            </a:extLst>
          </p:cNvPr>
          <p:cNvPicPr>
            <a:picLocks noChangeAspect="1"/>
          </p:cNvPicPr>
          <p:nvPr/>
        </p:nvPicPr>
        <p:blipFill>
          <a:blip r:embed="rId4"/>
          <a:stretch>
            <a:fillRect/>
          </a:stretch>
        </p:blipFill>
        <p:spPr>
          <a:xfrm>
            <a:off x="2014045" y="3751977"/>
            <a:ext cx="4400550" cy="938060"/>
          </a:xfrm>
          <a:prstGeom prst="rect">
            <a:avLst/>
          </a:prstGeom>
        </p:spPr>
      </p:pic>
      <p:cxnSp>
        <p:nvCxnSpPr>
          <p:cNvPr id="7" name="直接箭头连接符 6">
            <a:extLst>
              <a:ext uri="{FF2B5EF4-FFF2-40B4-BE49-F238E27FC236}">
                <a16:creationId xmlns:a16="http://schemas.microsoft.com/office/drawing/2014/main" id="{4DE47DED-A6EF-420C-AD2F-3BB1AF9C1A0F}"/>
              </a:ext>
            </a:extLst>
          </p:cNvPr>
          <p:cNvCxnSpPr/>
          <p:nvPr/>
        </p:nvCxnSpPr>
        <p:spPr>
          <a:xfrm>
            <a:off x="3543300" y="4990874"/>
            <a:ext cx="142875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046343CF-3682-42F5-B583-6F32461E48C8}"/>
              </a:ext>
            </a:extLst>
          </p:cNvPr>
          <p:cNvCxnSpPr/>
          <p:nvPr/>
        </p:nvCxnSpPr>
        <p:spPr>
          <a:xfrm>
            <a:off x="3270464" y="4915201"/>
            <a:ext cx="1905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77E0FBA9-A7D0-44D1-A418-16B85ECCA8F7}"/>
                  </a:ext>
                </a:extLst>
              </p:cNvPr>
              <p:cNvSpPr txBox="1"/>
              <p:nvPr/>
            </p:nvSpPr>
            <p:spPr>
              <a:xfrm>
                <a:off x="3746953" y="4668980"/>
                <a:ext cx="933845" cy="246221"/>
              </a:xfrm>
              <a:prstGeom prst="rect">
                <a:avLst/>
              </a:prstGeom>
              <a:noFill/>
            </p:spPr>
            <p:txBody>
              <a:bodyPr wrap="none" rtlCol="0">
                <a:spAutoFit/>
              </a:bodyPr>
              <a:lstStyle/>
              <a:p>
                <a:r>
                  <a:rPr lang="en-US" altLang="zh-CN" sz="1000" dirty="0"/>
                  <a:t>Decreasing </a:t>
                </a:r>
                <a14:m>
                  <m:oMath xmlns:m="http://schemas.openxmlformats.org/officeDocument/2006/math">
                    <m:r>
                      <a:rPr lang="en-US" altLang="zh-CN" sz="1000" b="0" i="1" smtClean="0">
                        <a:latin typeface="Cambria Math" panose="02040503050406030204" pitchFamily="18" charset="0"/>
                      </a:rPr>
                      <m:t>𝜆</m:t>
                    </m:r>
                  </m:oMath>
                </a14:m>
                <a:endParaRPr lang="zh-CN" altLang="en-US" sz="1000" dirty="0"/>
              </a:p>
            </p:txBody>
          </p:sp>
        </mc:Choice>
        <mc:Fallback xmlns="">
          <p:sp>
            <p:nvSpPr>
              <p:cNvPr id="14" name="文本框 13">
                <a:extLst>
                  <a:ext uri="{FF2B5EF4-FFF2-40B4-BE49-F238E27FC236}">
                    <a16:creationId xmlns:a16="http://schemas.microsoft.com/office/drawing/2014/main" id="{77E0FBA9-A7D0-44D1-A418-16B85ECCA8F7}"/>
                  </a:ext>
                </a:extLst>
              </p:cNvPr>
              <p:cNvSpPr txBox="1">
                <a:spLocks noRot="1" noChangeAspect="1" noMove="1" noResize="1" noEditPoints="1" noAdjustHandles="1" noChangeArrowheads="1" noChangeShapeType="1" noTextEdit="1"/>
              </p:cNvSpPr>
              <p:nvPr/>
            </p:nvSpPr>
            <p:spPr>
              <a:xfrm>
                <a:off x="3746953" y="4668980"/>
                <a:ext cx="933845" cy="246221"/>
              </a:xfrm>
              <a:prstGeom prst="rect">
                <a:avLst/>
              </a:prstGeom>
              <a:blipFill>
                <a:blip r:embed="rId5"/>
                <a:stretch>
                  <a:fillRect b="-1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441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415433" y="1188675"/>
                <a:ext cx="8430775" cy="3709146"/>
              </a:xfrm>
              <a:prstGeom prst="rect">
                <a:avLst/>
              </a:prstGeom>
            </p:spPr>
            <p:txBody>
              <a:bodyPr spcFirstLastPara="1" wrap="square" lIns="91425" tIns="91425" rIns="91425" bIns="91425" anchor="t" anchorCtr="0">
                <a:noAutofit/>
              </a:bodyPr>
              <a:lstStyle/>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cs typeface="+mn-cs"/>
                  </a:rPr>
                  <a:t>Image reconstruction: </a:t>
                </a:r>
                <a14:m>
                  <m:oMath xmlns:m="http://schemas.openxmlformats.org/officeDocument/2006/math">
                    <m:r>
                      <a:rPr lang="en-US" altLang="zh-CN" sz="1800" i="1" kern="1200">
                        <a:solidFill>
                          <a:prstClr val="black"/>
                        </a:solidFill>
                        <a:latin typeface="Cambria Math" panose="02040503050406030204" pitchFamily="18" charset="0"/>
                        <a:cs typeface="+mn-cs"/>
                      </a:rPr>
                      <m:t>𝑓</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𝐴𝑢</m:t>
                    </m:r>
                    <m:r>
                      <a:rPr lang="en-US" altLang="zh-CN" sz="1800" i="1" kern="1200">
                        <a:solidFill>
                          <a:prstClr val="black"/>
                        </a:solidFill>
                        <a:latin typeface="Cambria Math" panose="02040503050406030204" pitchFamily="18" charset="0"/>
                        <a:cs typeface="+mn-cs"/>
                      </a:rPr>
                      <m:t>+</m:t>
                    </m:r>
                    <m:r>
                      <a:rPr lang="en-US" altLang="zh-CN" sz="1800" i="1" kern="1200">
                        <a:solidFill>
                          <a:prstClr val="black"/>
                        </a:solidFill>
                        <a:latin typeface="Cambria Math" panose="02040503050406030204" pitchFamily="18" charset="0"/>
                        <a:cs typeface="+mn-cs"/>
                      </a:rPr>
                      <m:t>𝜂</m:t>
                    </m:r>
                  </m:oMath>
                </a14:m>
                <a:endParaRPr lang="en-US" altLang="zh-CN" sz="1800" kern="1200" dirty="0">
                  <a:solidFill>
                    <a:prstClr val="black"/>
                  </a:solidFill>
                  <a:latin typeface="Century Schoolbook"/>
                  <a:cs typeface="+mn-cs"/>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PDE approach: </a:t>
                </a:r>
                <a:endParaRPr lang="en-US" altLang="zh-CN" sz="1800" i="1" kern="1200" dirty="0">
                  <a:solidFill>
                    <a:prstClr val="black"/>
                  </a:solidFill>
                  <a:latin typeface="Cambria Math" panose="02040503050406030204" pitchFamily="18" charset="0"/>
                </a:endParaRPr>
              </a:p>
              <a:p>
                <a:pPr marL="0" lvl="0" indent="0">
                  <a:buClrTx/>
                  <a:buSzTx/>
                  <a:buNone/>
                </a:pPr>
                <a14:m>
                  <m:oMathPara xmlns:m="http://schemas.openxmlformats.org/officeDocument/2006/math">
                    <m:oMathParaPr>
                      <m:jc m:val="centerGroup"/>
                    </m:oMathParaPr>
                    <m:oMath xmlns:m="http://schemas.openxmlformats.org/officeDocument/2006/math">
                      <m:sSub>
                        <m:sSubPr>
                          <m:ctrlPr>
                            <a:rPr lang="en-US" altLang="zh-CN" sz="1800" i="1" kern="1200">
                              <a:solidFill>
                                <a:prstClr val="black"/>
                              </a:solidFill>
                              <a:latin typeface="Cambria Math" panose="02040503050406030204" pitchFamily="18" charset="0"/>
                            </a:rPr>
                          </m:ctrlPr>
                        </m:sSubPr>
                        <m:e>
                          <m:r>
                            <a:rPr lang="en-US" altLang="zh-CN" sz="1800" i="1" kern="1200">
                              <a:solidFill>
                                <a:prstClr val="black"/>
                              </a:solidFill>
                              <a:latin typeface="Cambria Math" panose="02040503050406030204" pitchFamily="18" charset="0"/>
                            </a:rPr>
                            <m:t>𝑢</m:t>
                          </m:r>
                        </m:e>
                        <m:sub>
                          <m:r>
                            <a:rPr lang="en-US" altLang="zh-CN" sz="1800" i="1" kern="1200">
                              <a:solidFill>
                                <a:prstClr val="black"/>
                              </a:solidFill>
                              <a:latin typeface="Cambria Math" panose="02040503050406030204" pitchFamily="18" charset="0"/>
                            </a:rPr>
                            <m:t>𝑡</m:t>
                          </m:r>
                        </m:sub>
                      </m:sSub>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𝐹</m:t>
                      </m:r>
                      <m:d>
                        <m:dPr>
                          <m:ctrlPr>
                            <a:rPr lang="en-US" altLang="zh-CN" sz="1800" i="1" kern="1200">
                              <a:solidFill>
                                <a:prstClr val="black"/>
                              </a:solidFill>
                              <a:latin typeface="Cambria Math" panose="02040503050406030204" pitchFamily="18" charset="0"/>
                            </a:rPr>
                          </m:ctrlPr>
                        </m:dPr>
                        <m:e>
                          <m:r>
                            <a:rPr lang="en-US" altLang="zh-CN" sz="1800" i="1" kern="1200">
                              <a:solidFill>
                                <a:prstClr val="black"/>
                              </a:solidFill>
                              <a:latin typeface="Cambria Math" panose="02040503050406030204" pitchFamily="18" charset="0"/>
                            </a:rPr>
                            <m:t>𝐴</m:t>
                          </m:r>
                          <m:r>
                            <a:rPr lang="en-US" altLang="zh-CN" sz="1800" i="1" kern="1200">
                              <a:solidFill>
                                <a:prstClr val="black"/>
                              </a:solidFill>
                              <a:latin typeface="Cambria Math" panose="02040503050406030204" pitchFamily="18" charset="0"/>
                            </a:rPr>
                            <m:t>, </m:t>
                          </m:r>
                          <m:r>
                            <a:rPr lang="en-US" altLang="zh-CN" sz="1800" i="1" kern="1200">
                              <a:solidFill>
                                <a:prstClr val="black"/>
                              </a:solidFill>
                              <a:latin typeface="Cambria Math" panose="02040503050406030204" pitchFamily="18" charset="0"/>
                            </a:rPr>
                            <m:t>𝑓</m:t>
                          </m:r>
                          <m:r>
                            <a:rPr lang="en-US" altLang="zh-CN" sz="1800" i="1"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r>
                            <m:rPr>
                              <m:sty m:val="p"/>
                            </m:rPr>
                            <a:rPr lang="en-US" altLang="zh-CN" sz="1800" kern="1200">
                              <a:solidFill>
                                <a:prstClr val="black"/>
                              </a:solidFill>
                              <a:latin typeface="Cambria Math" panose="02040503050406030204" pitchFamily="18" charset="0"/>
                            </a:rPr>
                            <m:t>∇</m:t>
                          </m:r>
                          <m:r>
                            <a:rPr lang="en-US" altLang="zh-CN" sz="1800" i="1" kern="1200">
                              <a:solidFill>
                                <a:prstClr val="black"/>
                              </a:solidFill>
                              <a:latin typeface="Cambria Math" panose="02040503050406030204" pitchFamily="18" charset="0"/>
                            </a:rPr>
                            <m:t>𝑢</m:t>
                          </m:r>
                          <m:r>
                            <a:rPr lang="en-US" altLang="zh-CN" sz="1800" i="1" kern="1200">
                              <a:solidFill>
                                <a:prstClr val="black"/>
                              </a:solidFill>
                              <a:latin typeface="Cambria Math" panose="02040503050406030204" pitchFamily="18" charset="0"/>
                            </a:rPr>
                            <m:t>,</m:t>
                          </m:r>
                          <m:sSup>
                            <m:sSupPr>
                              <m:ctrlPr>
                                <a:rPr lang="en-US" altLang="zh-CN" sz="1800" i="1" kern="1200">
                                  <a:solidFill>
                                    <a:prstClr val="black"/>
                                  </a:solidFill>
                                  <a:latin typeface="Cambria Math" panose="02040503050406030204" pitchFamily="18" charset="0"/>
                                </a:rPr>
                              </m:ctrlPr>
                            </m:sSupPr>
                            <m:e>
                              <m:r>
                                <m:rPr>
                                  <m:sty m:val="p"/>
                                </m:rPr>
                                <a:rPr lang="en-US" altLang="zh-CN" sz="1800" kern="1200">
                                  <a:solidFill>
                                    <a:prstClr val="black"/>
                                  </a:solidFill>
                                  <a:latin typeface="Cambria Math" panose="02040503050406030204" pitchFamily="18" charset="0"/>
                                </a:rPr>
                                <m:t>∇</m:t>
                              </m:r>
                            </m:e>
                            <m:sup>
                              <m:r>
                                <a:rPr lang="en-US" altLang="zh-CN" sz="1800" i="1" kern="1200">
                                  <a:solidFill>
                                    <a:prstClr val="black"/>
                                  </a:solidFill>
                                  <a:latin typeface="Cambria Math" panose="02040503050406030204" pitchFamily="18" charset="0"/>
                                </a:rPr>
                                <m:t>2</m:t>
                              </m:r>
                            </m:sup>
                          </m:sSup>
                          <m:r>
                            <a:rPr lang="en-US" altLang="zh-CN" sz="1800" i="1" kern="1200">
                              <a:solidFill>
                                <a:prstClr val="black"/>
                              </a:solidFill>
                              <a:latin typeface="Cambria Math" panose="02040503050406030204" pitchFamily="18" charset="0"/>
                            </a:rPr>
                            <m:t>𝑢</m:t>
                          </m:r>
                        </m:e>
                      </m:d>
                      <m:r>
                        <a:rPr lang="en-US" altLang="zh-CN" sz="1800" kern="1200">
                          <a:solidFill>
                            <a:prstClr val="black"/>
                          </a:solidFill>
                          <a:latin typeface="Cambria Math" panose="02040503050406030204" pitchFamily="18" charset="0"/>
                        </a:rPr>
                        <m:t>  </m:t>
                      </m:r>
                      <m:r>
                        <m:rPr>
                          <m:sty m:val="p"/>
                        </m:rPr>
                        <a:rPr lang="en-US" altLang="zh-CN" sz="1800" kern="1200">
                          <a:solidFill>
                            <a:prstClr val="black"/>
                          </a:solidFill>
                          <a:latin typeface="Cambria Math" panose="02040503050406030204" pitchFamily="18" charset="0"/>
                        </a:rPr>
                        <m:t>or</m:t>
                      </m:r>
                      <m:r>
                        <a:rPr lang="en-US" altLang="zh-CN" sz="1800" kern="1200">
                          <a:solidFill>
                            <a:prstClr val="black"/>
                          </a:solidFill>
                          <a:latin typeface="Cambria Math" panose="02040503050406030204" pitchFamily="18" charset="0"/>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i="1">
                                  <a:solidFill>
                                    <a:prstClr val="black"/>
                                  </a:solidFill>
                                  <a:latin typeface="Cambria Math" panose="02040503050406030204" pitchFamily="18" charset="0"/>
                                </a:rPr>
                                <m:t>𝑢</m:t>
                              </m:r>
                            </m:lim>
                          </m:limLow>
                        </m:fName>
                        <m:e>
                          <m:r>
                            <a:rPr lang="en-US" altLang="zh-CN" sz="1800" i="1">
                              <a:solidFill>
                                <a:prstClr val="black"/>
                              </a:solidFill>
                              <a:latin typeface="Cambria Math" panose="02040503050406030204" pitchFamily="18" charset="0"/>
                            </a:rPr>
                            <m:t>𝐿</m:t>
                          </m:r>
                          <m:d>
                            <m:dPr>
                              <m:ctrlPr>
                                <a:rPr lang="en-US" altLang="zh-CN" sz="1800" i="1">
                                  <a:solidFill>
                                    <a:prstClr val="black"/>
                                  </a:solidFill>
                                  <a:latin typeface="Cambria Math" panose="02040503050406030204" pitchFamily="18" charset="0"/>
                                </a:rPr>
                              </m:ctrlPr>
                            </m:dPr>
                            <m:e>
                              <m:r>
                                <a:rPr lang="en-US" altLang="zh-CN" sz="1800" i="1">
                                  <a:solidFill>
                                    <a:prstClr val="black"/>
                                  </a:solidFill>
                                  <a:latin typeface="Cambria Math" panose="02040503050406030204" pitchFamily="18" charset="0"/>
                                </a:rPr>
                                <m:t>𝐴</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𝑓</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r>
                            <a:rPr lang="en-US" altLang="zh-CN" sz="1800" i="1">
                              <a:solidFill>
                                <a:prstClr val="black"/>
                              </a:solidFill>
                              <a:latin typeface="Cambria Math" panose="02040503050406030204" pitchFamily="18" charset="0"/>
                            </a:rPr>
                            <m:t>𝑅</m:t>
                          </m:r>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𝑢</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ndParaRPr>
              </a:p>
              <a:p>
                <a:pPr marL="342900" lvl="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Wavelet approach:</a:t>
                </a:r>
                <a:endParaRPr lang="en-US" altLang="zh-CN" sz="1800" kern="1200" dirty="0">
                  <a:solidFill>
                    <a:prstClr val="black"/>
                  </a:solidFill>
                  <a:latin typeface="Century Schoolbook"/>
                </a:endParaRPr>
              </a:p>
              <a:p>
                <a:pPr marL="177800" lvl="0" indent="0">
                  <a:buClrTx/>
                  <a:buSzTx/>
                  <a:buNone/>
                </a:pPr>
                <a14:m>
                  <m:oMathPara xmlns:m="http://schemas.openxmlformats.org/officeDocument/2006/math">
                    <m:oMathParaPr>
                      <m:jc m:val="centerGroup"/>
                    </m:oMathParaPr>
                    <m:oMath xmlns:m="http://schemas.openxmlformats.org/officeDocument/2006/math">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𝑾</m:t>
                          </m:r>
                        </m:e>
                      </m:acc>
                      <m:sSub>
                        <m:sSubPr>
                          <m:ctrlPr>
                            <a:rPr lang="en-US" altLang="zh-CN" sz="1800" i="1">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𝑆</m:t>
                          </m:r>
                        </m:e>
                        <m:sub>
                          <m:sSup>
                            <m:sSupPr>
                              <m:ctrlPr>
                                <a:rPr lang="en-US" altLang="zh-CN" sz="1800" i="1">
                                  <a:solidFill>
                                    <a:prstClr val="black"/>
                                  </a:solidFill>
                                  <a:latin typeface="Cambria Math" panose="02040503050406030204" pitchFamily="18" charset="0"/>
                                </a:rPr>
                              </m:ctrlPr>
                            </m:sSupPr>
                            <m:e>
                              <m:r>
                                <a:rPr lang="en-US" altLang="zh-CN" sz="1800" i="1">
                                  <a:solidFill>
                                    <a:prstClr val="black"/>
                                  </a:solidFill>
                                  <a:latin typeface="Cambria Math" panose="02040503050406030204" pitchFamily="18" charset="0"/>
                                </a:rPr>
                                <m:t>𝛼</m:t>
                              </m:r>
                            </m:e>
                            <m:sup>
                              <m:r>
                                <a:rPr lang="en-US" altLang="zh-CN" sz="1800" i="1">
                                  <a:solidFill>
                                    <a:prstClr val="black"/>
                                  </a:solidFill>
                                  <a:latin typeface="Cambria Math" panose="02040503050406030204" pitchFamily="18" charset="0"/>
                                </a:rPr>
                                <m:t>𝑘</m:t>
                              </m:r>
                            </m:sup>
                          </m:sSup>
                        </m:sub>
                      </m:sSub>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𝑾</m:t>
                          </m:r>
                          <m:sSup>
                            <m:sSupPr>
                              <m:ctrlPr>
                                <a:rPr lang="en-US" altLang="zh-CN" sz="1800" b="1"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𝐺</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𝑨</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𝑾</m:t>
                      </m:r>
                      <m:sSup>
                        <m:sSupPr>
                          <m:ctrlPr>
                            <a:rPr lang="en-US" altLang="zh-CN" sz="1800" i="1">
                              <a:solidFill>
                                <a:prstClr val="black"/>
                              </a:solidFill>
                              <a:latin typeface="Cambria Math" panose="02040503050406030204" pitchFamily="18" charset="0"/>
                            </a:rPr>
                          </m:ctrlPr>
                        </m:sSupPr>
                        <m:e>
                          <m:r>
                            <a:rPr lang="en-US" altLang="zh-CN" sz="1800" b="1" i="1">
                              <a:solidFill>
                                <a:prstClr val="black"/>
                              </a:solidFill>
                              <a:latin typeface="Cambria Math" panose="02040503050406030204" pitchFamily="18" charset="0"/>
                            </a:rPr>
                            <m:t>𝒖</m:t>
                          </m:r>
                        </m:e>
                        <m:sup>
                          <m:r>
                            <a:rPr lang="en-US" altLang="zh-CN" sz="1800" i="1">
                              <a:solidFill>
                                <a:prstClr val="black"/>
                              </a:solidFill>
                              <a:latin typeface="Cambria Math" panose="02040503050406030204" pitchFamily="18" charset="0"/>
                            </a:rPr>
                            <m:t>𝑘</m:t>
                          </m:r>
                        </m:sup>
                      </m:sSup>
                      <m:r>
                        <a:rPr lang="en-US" altLang="zh-CN" sz="1800" i="1">
                          <a:solidFill>
                            <a:prstClr val="black"/>
                          </a:solidFill>
                          <a:latin typeface="Cambria Math" panose="02040503050406030204" pitchFamily="18" charset="0"/>
                        </a:rPr>
                        <m:t>)</m:t>
                      </m:r>
                      <m:r>
                        <m:rPr>
                          <m:nor/>
                        </m:rPr>
                        <a:rPr lang="en-US" altLang="zh-CN" sz="1800" dirty="0">
                          <a:solidFill>
                            <a:prstClr val="black"/>
                          </a:solidFill>
                          <a:latin typeface="Century Schoolbook"/>
                        </a:rPr>
                        <m:t>  </m:t>
                      </m:r>
                      <m:r>
                        <m:rPr>
                          <m:nor/>
                        </m:rPr>
                        <a:rPr lang="en-US" altLang="zh-CN" sz="1800" dirty="0">
                          <a:solidFill>
                            <a:prstClr val="black"/>
                          </a:solidFill>
                          <a:latin typeface="Century Schoolbook"/>
                        </a:rPr>
                        <m:t>or</m:t>
                      </m:r>
                      <m:r>
                        <m:rPr>
                          <m:nor/>
                        </m:rPr>
                        <a:rPr lang="en-US" altLang="zh-CN" sz="1800" dirty="0">
                          <a:solidFill>
                            <a:prstClr val="black"/>
                          </a:solidFill>
                          <a:latin typeface="Century Schoolbook"/>
                        </a:rPr>
                        <m:t>  </m:t>
                      </m:r>
                      <m:func>
                        <m:funcPr>
                          <m:ctrlPr>
                            <a:rPr lang="en-US" altLang="zh-CN" sz="1800" i="1">
                              <a:solidFill>
                                <a:prstClr val="black"/>
                              </a:solidFill>
                              <a:latin typeface="Cambria Math" panose="02040503050406030204" pitchFamily="18" charset="0"/>
                            </a:rPr>
                          </m:ctrlPr>
                        </m:funcPr>
                        <m:fName>
                          <m:limLow>
                            <m:limLowPr>
                              <m:ctrlPr>
                                <a:rPr lang="en-US" altLang="zh-CN" sz="1800" i="1">
                                  <a:solidFill>
                                    <a:prstClr val="black"/>
                                  </a:solidFill>
                                  <a:latin typeface="Cambria Math" panose="02040503050406030204" pitchFamily="18" charset="0"/>
                                </a:rPr>
                              </m:ctrlPr>
                            </m:limLowPr>
                            <m:e>
                              <m:r>
                                <m:rPr>
                                  <m:sty m:val="p"/>
                                </m:rPr>
                                <a:rPr lang="en-US" altLang="zh-CN" sz="1800">
                                  <a:solidFill>
                                    <a:prstClr val="black"/>
                                  </a:solidFill>
                                  <a:latin typeface="Cambria Math" panose="02040503050406030204" pitchFamily="18" charset="0"/>
                                </a:rPr>
                                <m:t>inf</m:t>
                              </m:r>
                            </m:e>
                            <m:lim>
                              <m:r>
                                <a:rPr lang="en-US" altLang="zh-CN" sz="1800" b="1" i="1">
                                  <a:solidFill>
                                    <a:prstClr val="black"/>
                                  </a:solidFill>
                                  <a:latin typeface="Cambria Math" panose="02040503050406030204" pitchFamily="18" charset="0"/>
                                </a:rPr>
                                <m:t>𝒖</m:t>
                              </m:r>
                            </m:lim>
                          </m:limLow>
                        </m:fName>
                        <m:e>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𝐿</m:t>
                              </m:r>
                            </m:e>
                          </m:acc>
                          <m:d>
                            <m:dPr>
                              <m:ctrlPr>
                                <a:rPr lang="en-US" altLang="zh-CN" sz="1800" i="1">
                                  <a:solidFill>
                                    <a:prstClr val="black"/>
                                  </a:solidFill>
                                  <a:latin typeface="Cambria Math" panose="02040503050406030204" pitchFamily="18" charset="0"/>
                                </a:rPr>
                              </m:ctrlPr>
                            </m:dPr>
                            <m:e>
                              <m:r>
                                <a:rPr lang="en-US" altLang="zh-CN" sz="1800" b="1" i="1">
                                  <a:solidFill>
                                    <a:prstClr val="black"/>
                                  </a:solidFill>
                                  <a:latin typeface="Cambria Math" panose="02040503050406030204" pitchFamily="18" charset="0"/>
                                </a:rPr>
                                <m:t>𝑨</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𝒇</m:t>
                              </m:r>
                              <m:r>
                                <a:rPr lang="en-US" altLang="zh-CN" sz="1800" b="1"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e>
                          </m:d>
                          <m:r>
                            <a:rPr lang="en-US" altLang="zh-CN" sz="1800" i="1">
                              <a:solidFill>
                                <a:prstClr val="black"/>
                              </a:solidFill>
                              <a:latin typeface="Cambria Math" panose="02040503050406030204" pitchFamily="18" charset="0"/>
                            </a:rPr>
                            <m:t>+</m:t>
                          </m:r>
                          <m:r>
                            <a:rPr lang="en-US" altLang="zh-CN" sz="1800" i="1">
                              <a:solidFill>
                                <a:prstClr val="black"/>
                              </a:solidFill>
                              <a:latin typeface="Cambria Math" panose="02040503050406030204" pitchFamily="18" charset="0"/>
                            </a:rPr>
                            <m:t>𝜆</m:t>
                          </m:r>
                          <m:acc>
                            <m:accPr>
                              <m:chr m:val="̃"/>
                              <m:ctrlPr>
                                <a:rPr lang="en-US" altLang="zh-CN" sz="1800" i="1">
                                  <a:solidFill>
                                    <a:prstClr val="black"/>
                                  </a:solidFill>
                                  <a:latin typeface="Cambria Math" panose="02040503050406030204" pitchFamily="18" charset="0"/>
                                </a:rPr>
                              </m:ctrlPr>
                            </m:accPr>
                            <m:e>
                              <m:r>
                                <a:rPr lang="en-US" altLang="zh-CN" sz="1800" i="1">
                                  <a:solidFill>
                                    <a:prstClr val="black"/>
                                  </a:solidFill>
                                  <a:latin typeface="Cambria Math" panose="02040503050406030204" pitchFamily="18" charset="0"/>
                                </a:rPr>
                                <m:t>𝑅</m:t>
                              </m:r>
                            </m:e>
                          </m:acc>
                          <m:r>
                            <a:rPr lang="en-US" altLang="zh-CN" sz="1800" i="1">
                              <a:solidFill>
                                <a:prstClr val="black"/>
                              </a:solidFill>
                              <a:latin typeface="Cambria Math" panose="02040503050406030204" pitchFamily="18" charset="0"/>
                            </a:rPr>
                            <m:t>(</m:t>
                          </m:r>
                          <m:r>
                            <a:rPr lang="en-US" altLang="zh-CN" sz="1800" b="1" i="1">
                              <a:solidFill>
                                <a:prstClr val="black"/>
                              </a:solidFill>
                              <a:latin typeface="Cambria Math" panose="02040503050406030204" pitchFamily="18" charset="0"/>
                            </a:rPr>
                            <m:t>𝒖</m:t>
                          </m:r>
                          <m:r>
                            <a:rPr lang="en-US" altLang="zh-CN" sz="1800" i="1">
                              <a:solidFill>
                                <a:prstClr val="black"/>
                              </a:solidFill>
                              <a:latin typeface="Cambria Math" panose="02040503050406030204" pitchFamily="18" charset="0"/>
                            </a:rPr>
                            <m:t>)</m:t>
                          </m:r>
                        </m:e>
                      </m:func>
                    </m:oMath>
                  </m:oMathPara>
                </a14:m>
                <a:endParaRPr lang="en-US" altLang="zh-CN" sz="1800" kern="1200" dirty="0">
                  <a:solidFill>
                    <a:prstClr val="black"/>
                  </a:solidFill>
                  <a:latin typeface="Century Schoolbook"/>
                  <a:ea typeface="宋体" panose="02010600030101010101" pitchFamily="2" charset="-122"/>
                </a:endParaRPr>
              </a:p>
              <a:p>
                <a:pPr marL="342900" indent="-342900">
                  <a:buClrTx/>
                  <a:buSzTx/>
                  <a:buFont typeface="Arial" panose="020B0604020202020204" pitchFamily="34" charset="0"/>
                  <a:buChar char="•"/>
                </a:pPr>
                <a:r>
                  <a:rPr lang="en-US" altLang="zh-CN" sz="1800" kern="1200" dirty="0">
                    <a:solidFill>
                      <a:prstClr val="black"/>
                    </a:solidFill>
                    <a:latin typeface="Century Schoolbook"/>
                    <a:ea typeface="宋体" panose="02010600030101010101" pitchFamily="2" charset="-122"/>
                  </a:rPr>
                  <a:t>A </a:t>
                </a:r>
                <a:r>
                  <a:rPr lang="en-US" altLang="zh-CN" sz="1800" b="1" kern="1200" dirty="0">
                    <a:solidFill>
                      <a:prstClr val="black"/>
                    </a:solidFill>
                    <a:latin typeface="Century Schoolbook"/>
                    <a:ea typeface="宋体" panose="02010600030101010101" pitchFamily="2" charset="-122"/>
                  </a:rPr>
                  <a:t>unified</a:t>
                </a:r>
                <a:r>
                  <a:rPr lang="en-US" altLang="zh-CN" sz="1800" kern="1200" dirty="0">
                    <a:solidFill>
                      <a:prstClr val="black"/>
                    </a:solidFill>
                    <a:latin typeface="Century Schoolbook"/>
                    <a:ea typeface="宋体" panose="02010600030101010101" pitchFamily="2" charset="-122"/>
                  </a:rPr>
                  <a:t> perspective: “solution mapping”</a:t>
                </a:r>
                <a:r>
                  <a:rPr lang="en-US" altLang="zh-CN" sz="1800" b="1" dirty="0">
                    <a:ea typeface="Cambria Math" panose="02040503050406030204" pitchFamily="18" charset="0"/>
                  </a:rPr>
                  <a:t>  </a:t>
                </a:r>
                <a14:m>
                  <m:oMath xmlns:m="http://schemas.openxmlformats.org/officeDocument/2006/math">
                    <m:r>
                      <a:rPr lang="en-US" altLang="zh-CN" sz="1800" b="1" i="1">
                        <a:latin typeface="Cambria Math" panose="02040503050406030204" pitchFamily="18" charset="0"/>
                        <a:ea typeface="Cambria Math" panose="02040503050406030204" pitchFamily="18" charset="0"/>
                      </a:rPr>
                      <m:t>𝓕</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𝑌</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𝑋</m:t>
                    </m:r>
                    <m:r>
                      <a:rPr lang="en-US" altLang="zh-CN" sz="1800" i="1">
                        <a:latin typeface="Cambria Math" panose="02040503050406030204" pitchFamily="18" charset="0"/>
                        <a:ea typeface="Cambria Math" panose="02040503050406030204" pitchFamily="18" charset="0"/>
                      </a:rPr>
                      <m:t>; </m:t>
                    </m:r>
                    <m:r>
                      <a:rPr lang="en-US" altLang="zh-CN" sz="1800" b="1" i="1">
                        <a:latin typeface="Cambria Math" panose="02040503050406030204" pitchFamily="18" charset="0"/>
                        <a:ea typeface="Cambria Math" panose="02040503050406030204" pitchFamily="18" charset="0"/>
                      </a:rPr>
                      <m:t>𝓕</m:t>
                    </m:r>
                    <m:d>
                      <m:dPr>
                        <m:ctrlPr>
                          <a:rPr lang="en-US" altLang="zh-CN" sz="1800" i="1">
                            <a:latin typeface="Cambria Math" panose="02040503050406030204" pitchFamily="18" charset="0"/>
                            <a:ea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𝑓</m:t>
                        </m:r>
                      </m:e>
                    </m:d>
                    <m:r>
                      <a:rPr lang="en-US" altLang="zh-CN" sz="1800" i="1">
                        <a:latin typeface="Cambria Math" panose="02040503050406030204" pitchFamily="18" charset="0"/>
                        <a:ea typeface="Cambria Math" panose="02040503050406030204" pitchFamily="18" charset="0"/>
                      </a:rPr>
                      <m:t>=</m:t>
                    </m:r>
                    <m:acc>
                      <m:accPr>
                        <m:chr m:val="̂"/>
                        <m:ctrlPr>
                          <a:rPr lang="en-US" altLang="zh-CN" sz="1800" i="1">
                            <a:latin typeface="Cambria Math" panose="02040503050406030204" pitchFamily="18" charset="0"/>
                            <a:ea typeface="Cambria Math" panose="02040503050406030204" pitchFamily="18" charset="0"/>
                          </a:rPr>
                        </m:ctrlPr>
                      </m:accPr>
                      <m:e>
                        <m:r>
                          <a:rPr lang="en-US" altLang="zh-CN" sz="1800" i="1">
                            <a:latin typeface="Cambria Math" panose="02040503050406030204" pitchFamily="18" charset="0"/>
                            <a:ea typeface="Cambria Math" panose="02040503050406030204" pitchFamily="18" charset="0"/>
                          </a:rPr>
                          <m:t>𝑢</m:t>
                        </m:r>
                      </m:e>
                    </m:acc>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𝑢</m:t>
                    </m:r>
                  </m:oMath>
                </a14:m>
                <a:endParaRPr lang="en-US" altLang="zh-CN" sz="1800" dirty="0"/>
              </a:p>
              <a:p>
                <a:pPr marL="342900" indent="-342900">
                  <a:buClrTx/>
                  <a:buSzTx/>
                  <a:buFont typeface="Arial" panose="020B0604020202020204" pitchFamily="34" charset="0"/>
                  <a:buChar char="•"/>
                </a:pPr>
                <a:r>
                  <a:rPr lang="en-US" altLang="zh-CN" sz="1800" dirty="0"/>
                  <a:t>Pros and cons of such “hand-crafted” </a:t>
                </a:r>
                <a14:m>
                  <m:oMath xmlns:m="http://schemas.openxmlformats.org/officeDocument/2006/math">
                    <m:r>
                      <a:rPr lang="en-US" altLang="zh-CN" sz="1800" b="1" i="1">
                        <a:latin typeface="Cambria Math" panose="02040503050406030204" pitchFamily="18" charset="0"/>
                        <a:ea typeface="Cambria Math" panose="02040503050406030204" pitchFamily="18" charset="0"/>
                      </a:rPr>
                      <m:t>𝓕</m:t>
                    </m:r>
                  </m:oMath>
                </a14:m>
                <a:r>
                  <a:rPr lang="en-US" altLang="zh-CN" sz="1800" dirty="0"/>
                  <a:t>:</a:t>
                </a:r>
              </a:p>
              <a:p>
                <a:pPr marL="800100" lvl="1" indent="-342900">
                  <a:buClrTx/>
                  <a:buSzTx/>
                  <a:buFont typeface="Arial" panose="020B0604020202020204" pitchFamily="34" charset="0"/>
                  <a:buChar char="•"/>
                </a:pPr>
                <a:r>
                  <a:rPr lang="en-US" altLang="zh-CN" sz="1400" dirty="0"/>
                  <a:t>Pros: stability and interpretability</a:t>
                </a:r>
              </a:p>
              <a:p>
                <a:pPr marL="800100" lvl="1" indent="-342900">
                  <a:buClrTx/>
                  <a:buSzTx/>
                  <a:buFont typeface="Arial" panose="020B0604020202020204" pitchFamily="34" charset="0"/>
                  <a:buChar char="•"/>
                </a:pPr>
                <a:r>
                  <a:rPr lang="en-US" altLang="zh-CN" sz="1400" dirty="0"/>
                  <a:t>Cons: lack of adaptivity (data, task, etc.)</a:t>
                </a:r>
              </a:p>
              <a:p>
                <a:pPr marL="342900" indent="-342900">
                  <a:buClrTx/>
                  <a:buSzTx/>
                  <a:buFont typeface="Arial" panose="020B0604020202020204" pitchFamily="34" charset="0"/>
                  <a:buChar char="•"/>
                </a:pPr>
                <a:r>
                  <a:rPr lang="en-US" altLang="zh-CN" sz="1800" dirty="0"/>
                  <a:t>A trending research direction: combining with machine learning</a:t>
                </a:r>
              </a:p>
              <a:p>
                <a:pPr marL="342900" indent="-342900">
                  <a:buClrTx/>
                  <a:buSzTx/>
                  <a:buFont typeface="Arial" panose="020B0604020202020204" pitchFamily="34" charset="0"/>
                  <a:buChar char="•"/>
                </a:pPr>
                <a:endParaRPr lang="en-US" altLang="zh-CN" sz="1800" kern="1200" dirty="0">
                  <a:solidFill>
                    <a:prstClr val="black"/>
                  </a:solidFill>
                  <a:latin typeface="Century Schoolbook"/>
                  <a:ea typeface="宋体" panose="02010600030101010101" pitchFamily="2" charset="-122"/>
                  <a:cs typeface="+mn-cs"/>
                </a:endParaRPr>
              </a:p>
              <a:p>
                <a:pPr marL="342900" lvl="0" indent="-342900">
                  <a:buClrTx/>
                  <a:buSzTx/>
                  <a:buFont typeface="Arial" panose="020B0604020202020204" pitchFamily="34" charset="0"/>
                  <a:buChar char="•"/>
                </a:pPr>
                <a:endParaRPr lang="en-US" altLang="zh-CN" sz="1300" kern="1200" dirty="0">
                  <a:solidFill>
                    <a:prstClr val="black"/>
                  </a:solidFill>
                  <a:latin typeface="Century Schoolbook"/>
                  <a:ea typeface="+mn-ea"/>
                  <a:cs typeface="+mn-cs"/>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415433" y="1188675"/>
                <a:ext cx="8430775" cy="3709146"/>
              </a:xfrm>
              <a:prstGeom prst="rect">
                <a:avLst/>
              </a:prstGeom>
              <a:blipFill>
                <a:blip r:embed="rId4"/>
                <a:stretch>
                  <a:fillRect l="-434"/>
                </a:stretch>
              </a:blipFill>
            </p:spPr>
            <p:txBody>
              <a:bodyPr/>
              <a:lstStyle/>
              <a:p>
                <a:r>
                  <a:rPr lang="zh-CN" altLang="en-US">
                    <a:noFill/>
                  </a:rPr>
                  <a:t> </a:t>
                </a:r>
              </a:p>
            </p:txBody>
          </p:sp>
        </mc:Fallback>
      </mc:AlternateContent>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099" y="574625"/>
            <a:ext cx="8119174" cy="443100"/>
          </a:xfrm>
          <a:prstGeom prst="rect">
            <a:avLst/>
          </a:prstGeom>
        </p:spPr>
        <p:txBody>
          <a:bodyPr spcFirstLastPara="1" wrap="square" lIns="91425" tIns="91425" rIns="91425" bIns="91425" anchor="ctr" anchorCtr="0">
            <a:noAutofit/>
          </a:bodyPr>
          <a:lstStyle/>
          <a:p>
            <a:pPr lvl="0"/>
            <a:r>
              <a:rPr lang="en-US" dirty="0"/>
              <a:t>Mathematical Approaches for Image Reconstruction</a:t>
            </a:r>
            <a:endParaRPr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A41A8C8-2ECF-4AFC-BD46-6D5594E05758}"/>
                  </a:ext>
                </a:extLst>
              </p:cNvPr>
              <p:cNvSpPr txBox="1"/>
              <p:nvPr/>
            </p:nvSpPr>
            <p:spPr>
              <a:xfrm>
                <a:off x="2699288" y="2735471"/>
                <a:ext cx="3645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𝑢</m:t>
                      </m:r>
                    </m:oMath>
                  </m:oMathPara>
                </a14:m>
                <a:endParaRPr lang="zh-CN" altLang="en-US" sz="1600" dirty="0">
                  <a:solidFill>
                    <a:schemeClr val="bg1"/>
                  </a:solidFill>
                </a:endParaRPr>
              </a:p>
            </p:txBody>
          </p:sp>
        </mc:Choice>
        <mc:Fallback xmlns="">
          <p:sp>
            <p:nvSpPr>
              <p:cNvPr id="4" name="文本框 3">
                <a:extLst>
                  <a:ext uri="{FF2B5EF4-FFF2-40B4-BE49-F238E27FC236}">
                    <a16:creationId xmlns:a16="http://schemas.microsoft.com/office/drawing/2014/main" id="{BA41A8C8-2ECF-4AFC-BD46-6D5594E05758}"/>
                  </a:ext>
                </a:extLst>
              </p:cNvPr>
              <p:cNvSpPr txBox="1">
                <a:spLocks noRot="1" noChangeAspect="1" noMove="1" noResize="1" noEditPoints="1" noAdjustHandles="1" noChangeArrowheads="1" noChangeShapeType="1" noTextEdit="1"/>
              </p:cNvSpPr>
              <p:nvPr/>
            </p:nvSpPr>
            <p:spPr>
              <a:xfrm>
                <a:off x="2699288" y="2735471"/>
                <a:ext cx="364587" cy="33855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A419DA0-57D0-44CF-BD06-A774976F37CA}"/>
                  </a:ext>
                </a:extLst>
              </p:cNvPr>
              <p:cNvSpPr txBox="1"/>
              <p:nvPr/>
            </p:nvSpPr>
            <p:spPr>
              <a:xfrm>
                <a:off x="5058529" y="2735471"/>
                <a:ext cx="360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1"/>
                          </a:solidFill>
                          <a:latin typeface="Cambria Math" panose="02040503050406030204" pitchFamily="18" charset="0"/>
                        </a:rPr>
                        <m:t>𝑓</m:t>
                      </m:r>
                    </m:oMath>
                  </m:oMathPara>
                </a14:m>
                <a:endParaRPr lang="zh-CN" altLang="en-US" sz="1600" dirty="0">
                  <a:solidFill>
                    <a:schemeClr val="bg1"/>
                  </a:solidFill>
                </a:endParaRPr>
              </a:p>
            </p:txBody>
          </p:sp>
        </mc:Choice>
        <mc:Fallback xmlns="">
          <p:sp>
            <p:nvSpPr>
              <p:cNvPr id="5" name="文本框 4">
                <a:extLst>
                  <a:ext uri="{FF2B5EF4-FFF2-40B4-BE49-F238E27FC236}">
                    <a16:creationId xmlns:a16="http://schemas.microsoft.com/office/drawing/2014/main" id="{8A419DA0-57D0-44CF-BD06-A774976F37CA}"/>
                  </a:ext>
                </a:extLst>
              </p:cNvPr>
              <p:cNvSpPr txBox="1">
                <a:spLocks noRot="1" noChangeAspect="1" noMove="1" noResize="1" noEditPoints="1" noAdjustHandles="1" noChangeArrowheads="1" noChangeShapeType="1" noTextEdit="1"/>
              </p:cNvSpPr>
              <p:nvPr/>
            </p:nvSpPr>
            <p:spPr>
              <a:xfrm>
                <a:off x="5058529" y="2735471"/>
                <a:ext cx="360612" cy="338554"/>
              </a:xfrm>
              <a:prstGeom prst="rect">
                <a:avLst/>
              </a:prstGeom>
              <a:blipFill>
                <a:blip r:embed="rId8"/>
                <a:stretch>
                  <a:fillRect b="-127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24439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2311977" y="2370692"/>
            <a:ext cx="4520045" cy="841800"/>
          </a:xfrm>
          <a:prstGeom prst="rect">
            <a:avLst/>
          </a:prstGeom>
        </p:spPr>
        <p:txBody>
          <a:bodyPr spcFirstLastPara="1" wrap="square" lIns="91425" tIns="91425" rIns="91425" bIns="91425" anchor="ctr" anchorCtr="0">
            <a:noAutofit/>
          </a:bodyPr>
          <a:lstStyle/>
          <a:p>
            <a:pPr lvl="0"/>
            <a:r>
              <a:rPr lang="en-US" sz="3600" dirty="0"/>
              <a:t>Deep Learning</a:t>
            </a:r>
          </a:p>
        </p:txBody>
      </p:sp>
      <p:sp>
        <p:nvSpPr>
          <p:cNvPr id="307" name="Google Shape;307;p45"/>
          <p:cNvSpPr txBox="1">
            <a:spLocks noGrp="1"/>
          </p:cNvSpPr>
          <p:nvPr>
            <p:ph type="title" idx="2"/>
          </p:nvPr>
        </p:nvSpPr>
        <p:spPr>
          <a:xfrm>
            <a:off x="3803850" y="1412463"/>
            <a:ext cx="1536300"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dirty="0"/>
              <a:t>03</a:t>
            </a:r>
            <a:endParaRPr sz="6400" dirty="0"/>
          </a:p>
        </p:txBody>
      </p:sp>
      <p:sp>
        <p:nvSpPr>
          <p:cNvPr id="308" name="Google Shape;308;p45"/>
          <p:cNvSpPr txBox="1">
            <a:spLocks noGrp="1"/>
          </p:cNvSpPr>
          <p:nvPr>
            <p:ph type="subTitle" idx="1"/>
          </p:nvPr>
        </p:nvSpPr>
        <p:spPr>
          <a:xfrm>
            <a:off x="3032677" y="3212492"/>
            <a:ext cx="3220419" cy="503700"/>
          </a:xfrm>
          <a:prstGeom prst="rect">
            <a:avLst/>
          </a:prstGeom>
        </p:spPr>
        <p:txBody>
          <a:bodyPr spcFirstLastPara="1" wrap="square" lIns="91425" tIns="91425" rIns="91425" bIns="91425" anchor="ctr" anchorCtr="0">
            <a:noAutofit/>
          </a:bodyPr>
          <a:lstStyle/>
          <a:p>
            <a:pPr marL="0" lvl="0" indent="0"/>
            <a:r>
              <a:rPr lang="en-US" altLang="zh-CN" sz="1200" dirty="0"/>
              <a:t>How deep learning approach may help: combining data- and model-driven approaches.</a:t>
            </a:r>
          </a:p>
        </p:txBody>
      </p:sp>
      <p:pic>
        <p:nvPicPr>
          <p:cNvPr id="309" name="Google Shape;309;p45"/>
          <p:cNvPicPr preferRelativeResize="0"/>
          <p:nvPr/>
        </p:nvPicPr>
        <p:blipFill>
          <a:blip r:embed="rId3">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3">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3">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3">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3">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3">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288978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altLang="zh-CN" sz="1600" dirty="0"/>
                  <a:t>Recall </a:t>
                </a:r>
                <a14:m>
                  <m:oMath xmlns:m="http://schemas.openxmlformats.org/officeDocument/2006/math">
                    <m:r>
                      <a:rPr lang="en-US" altLang="zh-CN" sz="1600" b="0" i="1" smtClean="0">
                        <a:latin typeface="Cambria Math" panose="02040503050406030204" pitchFamily="18" charset="0"/>
                      </a:rPr>
                      <m:t>𝑓</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𝐴</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𝑢</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𝜂</m:t>
                    </m:r>
                  </m:oMath>
                </a14:m>
                <a:r>
                  <a:rPr lang="en-US" altLang="zh-CN" sz="1600" dirty="0"/>
                  <a:t> and solution mapping: </a:t>
                </a:r>
                <a14:m>
                  <m:oMath xmlns:m="http://schemas.openxmlformats.org/officeDocument/2006/math">
                    <m:r>
                      <a:rPr lang="en-US" altLang="zh-CN" sz="1600" b="1" i="1">
                        <a:latin typeface="Cambria Math" panose="02040503050406030204" pitchFamily="18" charset="0"/>
                        <a:ea typeface="Cambria Math" panose="02040503050406030204" pitchFamily="18" charset="0"/>
                      </a:rPr>
                      <m:t>𝓕</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𝑋</m:t>
                    </m:r>
                    <m:r>
                      <a:rPr lang="en-US" altLang="zh-CN" sz="1600" i="1">
                        <a:latin typeface="Cambria Math" panose="02040503050406030204" pitchFamily="18" charset="0"/>
                        <a:ea typeface="Cambria Math" panose="02040503050406030204" pitchFamily="18" charset="0"/>
                      </a:rPr>
                      <m:t>; </m:t>
                    </m:r>
                    <m:r>
                      <a:rPr lang="en-US" altLang="zh-CN" sz="1600" b="1" i="1">
                        <a:latin typeface="Cambria Math" panose="02040503050406030204" pitchFamily="18" charset="0"/>
                        <a:ea typeface="Cambria Math" panose="02040503050406030204" pitchFamily="18" charset="0"/>
                      </a:rPr>
                      <m:t>𝓕</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Cambria Math" panose="02040503050406030204" pitchFamily="18" charset="0"/>
                          </a:rPr>
                          <m:t>𝑓</m:t>
                        </m:r>
                      </m:e>
                    </m:d>
                    <m:r>
                      <a:rPr lang="en-US" altLang="zh-CN" sz="1600" i="1">
                        <a:latin typeface="Cambria Math" panose="02040503050406030204" pitchFamily="18" charset="0"/>
                        <a:ea typeface="Cambria Math" panose="02040503050406030204" pitchFamily="18" charset="0"/>
                      </a:rPr>
                      <m:t>=</m:t>
                    </m:r>
                    <m:acc>
                      <m:accPr>
                        <m:chr m:val="̂"/>
                        <m:ctrlPr>
                          <a:rPr lang="en-US" altLang="zh-CN" sz="1600" i="1">
                            <a:latin typeface="Cambria Math" panose="02040503050406030204" pitchFamily="18" charset="0"/>
                            <a:ea typeface="Cambria Math" panose="02040503050406030204" pitchFamily="18" charset="0"/>
                          </a:rPr>
                        </m:ctrlPr>
                      </m:accPr>
                      <m:e>
                        <m:r>
                          <a:rPr lang="en-US" altLang="zh-CN" sz="1600" i="1">
                            <a:latin typeface="Cambria Math" panose="02040503050406030204" pitchFamily="18" charset="0"/>
                            <a:ea typeface="Cambria Math" panose="02040503050406030204" pitchFamily="18" charset="0"/>
                          </a:rPr>
                          <m:t>𝑢</m:t>
                        </m:r>
                      </m:e>
                    </m:acc>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𝑢</m:t>
                    </m:r>
                  </m:oMath>
                </a14:m>
                <a:endParaRPr lang="en-US" altLang="zh-CN" sz="1600" dirty="0"/>
              </a:p>
              <a:p>
                <a:pPr marL="285750" lvl="0">
                  <a:buClr>
                    <a:schemeClr val="tx1"/>
                  </a:buClr>
                  <a:buFont typeface="Wingdings" panose="05000000000000000000" pitchFamily="2" charset="2"/>
                  <a:buChar char="l"/>
                </a:pPr>
                <a:r>
                  <a:rPr lang="en-US" altLang="zh-CN" sz="1600" dirty="0"/>
                  <a:t>Supervised Learning: given </a:t>
                </a:r>
                <a14:m>
                  <m:oMath xmlns:m="http://schemas.openxmlformats.org/officeDocument/2006/math">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𝒫</m:t>
                    </m:r>
                  </m:oMath>
                </a14:m>
                <a:r>
                  <a:rPr lang="en-US" altLang="zh-CN" sz="1600" dirty="0"/>
                  <a:t>, find </a:t>
                </a:r>
                <a14:m>
                  <m:oMath xmlns:m="http://schemas.openxmlformats.org/officeDocument/2006/math">
                    <m:sSub>
                      <m:sSubPr>
                        <m:ctrlPr>
                          <a:rPr lang="en-US" altLang="zh-CN" sz="1600" b="1" i="1">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acc>
                          <m:accPr>
                            <m:chr m:val="̂"/>
                            <m:ctrlPr>
                              <a:rPr lang="en-US" altLang="zh-CN" sz="1600" i="1" dirty="0">
                                <a:latin typeface="Cambria Math" panose="02040503050406030204" pitchFamily="18" charset="0"/>
                                <a:ea typeface="Cambria Math" panose="02040503050406030204" pitchFamily="18" charset="0"/>
                              </a:rPr>
                            </m:ctrlPr>
                          </m:accPr>
                          <m:e>
                            <m:r>
                              <m:rPr>
                                <m:sty m:val="p"/>
                              </m:rPr>
                              <a:rPr lang="en-US" altLang="zh-CN" sz="1600" dirty="0">
                                <a:latin typeface="Cambria Math" panose="02040503050406030204" pitchFamily="18" charset="0"/>
                                <a:ea typeface="Cambria Math" panose="02040503050406030204" pitchFamily="18" charset="0"/>
                              </a:rPr>
                              <m:t>Θ</m:t>
                            </m:r>
                          </m:e>
                        </m:acc>
                      </m:sub>
                    </m:sSub>
                    <m:r>
                      <a:rPr lang="en-US" altLang="zh-CN" sz="1600" b="1"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𝑋</m:t>
                    </m:r>
                  </m:oMath>
                </a14:m>
                <a:r>
                  <a:rPr lang="en-US" altLang="zh-CN" sz="1600" dirty="0"/>
                  <a:t> through</a:t>
                </a:r>
              </a:p>
              <a:p>
                <a:pPr marL="0" lvl="0" indent="0">
                  <a:buClr>
                    <a:schemeClr val="tx1"/>
                  </a:buClr>
                  <a:buNone/>
                </a:pPr>
                <a14:m>
                  <m:oMathPara xmlns:m="http://schemas.openxmlformats.org/officeDocument/2006/math">
                    <m:oMathParaPr>
                      <m:jc m:val="centerGroup"/>
                    </m:oMathParaPr>
                    <m:oMath xmlns:m="http://schemas.openxmlformats.org/officeDocument/2006/math">
                      <m:acc>
                        <m:accPr>
                          <m:chr m:val="̂"/>
                          <m:ctrlPr>
                            <a:rPr lang="en-US" altLang="zh-CN" sz="1600" b="0" i="1" smtClean="0">
                              <a:latin typeface="Cambria Math" panose="02040503050406030204" pitchFamily="18" charset="0"/>
                            </a:rPr>
                          </m:ctrlPr>
                        </m:accPr>
                        <m:e>
                          <m:r>
                            <m:rPr>
                              <m:sty m:val="p"/>
                            </m:rPr>
                            <a:rPr lang="en-US" altLang="zh-CN" sz="1600" b="0" i="0" smtClean="0">
                              <a:latin typeface="Cambria Math" panose="02040503050406030204" pitchFamily="18" charset="0"/>
                            </a:rPr>
                            <m:t>Θ</m:t>
                          </m:r>
                        </m:e>
                      </m:acc>
                      <m:r>
                        <a:rPr lang="en-US" altLang="zh-CN" sz="1600" b="0" i="1" dirty="0" smtClean="0">
                          <a:latin typeface="Cambria Math" panose="02040503050406030204" pitchFamily="18" charset="0"/>
                        </a:rPr>
                        <m:t>=</m:t>
                      </m:r>
                      <m:func>
                        <m:funcPr>
                          <m:ctrlPr>
                            <a:rPr lang="en-US" altLang="zh-CN" sz="1600" b="0" i="1" dirty="0" smtClean="0">
                              <a:latin typeface="Cambria Math" panose="02040503050406030204" pitchFamily="18" charset="0"/>
                            </a:rPr>
                          </m:ctrlPr>
                        </m:funcPr>
                        <m:fName>
                          <m:sSub>
                            <m:sSubPr>
                              <m:ctrlPr>
                                <a:rPr lang="en-US" altLang="zh-CN" sz="1600" b="0" i="1" dirty="0" smtClean="0">
                                  <a:latin typeface="Cambria Math" panose="02040503050406030204" pitchFamily="18" charset="0"/>
                                </a:rPr>
                              </m:ctrlPr>
                            </m:sSubPr>
                            <m:e>
                              <m:r>
                                <m:rPr>
                                  <m:sty m:val="p"/>
                                </m:rPr>
                                <a:rPr lang="en-US" altLang="zh-CN" sz="1600" b="0" i="0" dirty="0" smtClean="0">
                                  <a:latin typeface="Cambria Math" panose="02040503050406030204" pitchFamily="18" charset="0"/>
                                </a:rPr>
                                <m:t>argmin</m:t>
                              </m:r>
                            </m:e>
                            <m:sub>
                              <m:r>
                                <m:rPr>
                                  <m:sty m:val="p"/>
                                </m:rPr>
                                <a:rPr lang="en-US" altLang="zh-CN" sz="1600" b="0" i="0" dirty="0" smtClean="0">
                                  <a:latin typeface="Cambria Math" panose="02040503050406030204" pitchFamily="18" charset="0"/>
                                </a:rPr>
                                <m:t>Θ</m:t>
                              </m:r>
                            </m:sub>
                          </m:sSub>
                        </m:fName>
                        <m:e>
                          <m:f>
                            <m:fPr>
                              <m:ctrlPr>
                                <a:rPr lang="en-US" altLang="zh-CN" sz="1600" i="1">
                                  <a:latin typeface="Cambria Math" panose="02040503050406030204" pitchFamily="18" charset="0"/>
                                </a:rPr>
                              </m:ctrlPr>
                            </m:fPr>
                            <m:num>
                              <m:r>
                                <a:rPr lang="en-US" altLang="zh-CN" sz="1600" i="1">
                                  <a:latin typeface="Cambria Math" panose="02040503050406030204" pitchFamily="18" charset="0"/>
                                </a:rPr>
                                <m:t>1</m:t>
                              </m:r>
                            </m:num>
                            <m:den>
                              <m:r>
                                <a:rPr lang="en-US" altLang="zh-CN" sz="1600" i="1">
                                  <a:latin typeface="Cambria Math" panose="02040503050406030204" pitchFamily="18" charset="0"/>
                                </a:rPr>
                                <m:t>𝑁</m:t>
                              </m:r>
                            </m:den>
                          </m:f>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r>
                                <a:rPr lang="en-US" altLang="zh-CN" sz="1600" i="1">
                                  <a:latin typeface="Cambria Math" panose="02040503050406030204" pitchFamily="18" charset="0"/>
                                </a:rPr>
                                <m:t>=</m:t>
                              </m:r>
                              <m:r>
                                <m:rPr>
                                  <m:brk m:alnAt="23"/>
                                </m:rPr>
                                <a:rPr lang="en-US" altLang="zh-CN" sz="1600" i="1">
                                  <a:latin typeface="Cambria Math" panose="02040503050406030204" pitchFamily="18" charset="0"/>
                                </a:rPr>
                                <m:t>1</m:t>
                              </m:r>
                            </m:sub>
                            <m:sup>
                              <m:r>
                                <a:rPr lang="en-US" altLang="zh-CN" sz="1600" i="1">
                                  <a:latin typeface="Cambria Math" panose="02040503050406030204" pitchFamily="18" charset="0"/>
                                </a:rPr>
                                <m:t>𝑁</m:t>
                              </m:r>
                            </m:sup>
                            <m:e>
                              <m:r>
                                <a:rPr lang="en-US" altLang="zh-CN" sz="1600" i="1">
                                  <a:latin typeface="Cambria Math" panose="02040503050406030204" pitchFamily="18" charset="0"/>
                                </a:rPr>
                                <m:t>𝐿</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e>
                          </m:nary>
                        </m:e>
                      </m:func>
                    </m:oMath>
                  </m:oMathPara>
                </a14:m>
                <a:endParaRPr lang="en-US" sz="1600" dirty="0"/>
              </a:p>
              <a:p>
                <a:pPr marL="742950" lvl="1">
                  <a:buClr>
                    <a:schemeClr val="tx1"/>
                  </a:buClr>
                  <a:buFont typeface="Wingdings" panose="05000000000000000000" pitchFamily="2" charset="2"/>
                  <a:buChar char="l"/>
                </a:pPr>
                <a:r>
                  <a:rPr lang="en-US" sz="1600" dirty="0"/>
                  <a:t>with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r>
                  <a:rPr lang="en-US" sz="1600" dirty="0"/>
                  <a:t> a deep neural network, e.g.,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i="1">
                        <a:latin typeface="Cambria Math" panose="02040503050406030204" pitchFamily="18" charset="0"/>
                      </a:rPr>
                      <m:t>=</m:t>
                    </m:r>
                  </m:oMath>
                </a14:m>
                <a:r>
                  <a:rPr lang="en-US" altLang="zh-CN" sz="1600" dirty="0"/>
                  <a:t>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3</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1</m:t>
                                </m:r>
                              </m:sub>
                            </m:sSub>
                            <m:r>
                              <a:rPr lang="en-US" altLang="zh-CN" sz="1600" b="0" i="1">
                                <a:latin typeface="Cambria Math" panose="02040503050406030204" pitchFamily="18" charset="0"/>
                              </a:rPr>
                              <m:t>𝑥</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1</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2</m:t>
                            </m:r>
                          </m:sub>
                        </m:sSub>
                      </m:e>
                    </m:d>
                  </m:oMath>
                </a14:m>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BAF29795-6E77-4959-A47F-191C719FFCB3}"/>
              </a:ext>
            </a:extLst>
          </p:cNvPr>
          <p:cNvSpPr>
            <a:spLocks noGrp="1"/>
          </p:cNvSpPr>
          <p:nvPr>
            <p:ph type="title"/>
          </p:nvPr>
        </p:nvSpPr>
        <p:spPr/>
        <p:txBody>
          <a:bodyPr/>
          <a:lstStyle/>
          <a:p>
            <a:r>
              <a:rPr lang="en-US" altLang="zh-CN" dirty="0"/>
              <a:t>Deep Learning</a:t>
            </a:r>
            <a:endParaRPr lang="zh-CN" altLang="en-US" dirty="0"/>
          </a:p>
        </p:txBody>
      </p:sp>
      <p:pic>
        <p:nvPicPr>
          <p:cNvPr id="8" name="图片 7">
            <a:extLst>
              <a:ext uri="{FF2B5EF4-FFF2-40B4-BE49-F238E27FC236}">
                <a16:creationId xmlns:a16="http://schemas.microsoft.com/office/drawing/2014/main" id="{A7DCE566-B5CA-4062-AEF8-89D9D841A0F5}"/>
              </a:ext>
            </a:extLst>
          </p:cNvPr>
          <p:cNvPicPr>
            <a:picLocks noChangeAspect="1"/>
          </p:cNvPicPr>
          <p:nvPr/>
        </p:nvPicPr>
        <p:blipFill>
          <a:blip r:embed="rId5"/>
          <a:stretch>
            <a:fillRect/>
          </a:stretch>
        </p:blipFill>
        <p:spPr>
          <a:xfrm>
            <a:off x="1045059" y="2795750"/>
            <a:ext cx="7053881" cy="856279"/>
          </a:xfrm>
          <a:prstGeom prst="rect">
            <a:avLst/>
          </a:prstGeom>
          <a:effectLst>
            <a:outerShdw blurRad="50800" dist="38100" dir="2700000" algn="tl" rotWithShape="0">
              <a:prstClr val="black">
                <a:alpha val="40000"/>
              </a:prstClr>
            </a:outerShdw>
            <a:softEdge rad="0"/>
          </a:effectLst>
        </p:spPr>
      </p:pic>
      <p:sp>
        <p:nvSpPr>
          <p:cNvPr id="9" name="文本框 8">
            <a:extLst>
              <a:ext uri="{FF2B5EF4-FFF2-40B4-BE49-F238E27FC236}">
                <a16:creationId xmlns:a16="http://schemas.microsoft.com/office/drawing/2014/main" id="{BF61D410-D150-47B1-BE3B-C5EDA29D683B}"/>
              </a:ext>
            </a:extLst>
          </p:cNvPr>
          <p:cNvSpPr txBox="1"/>
          <p:nvPr/>
        </p:nvSpPr>
        <p:spPr>
          <a:xfrm>
            <a:off x="1682261" y="3668422"/>
            <a:ext cx="5905784" cy="307777"/>
          </a:xfrm>
          <a:prstGeom prst="rect">
            <a:avLst/>
          </a:prstGeom>
          <a:noFill/>
        </p:spPr>
        <p:txBody>
          <a:bodyPr wrap="none" rtlCol="0">
            <a:spAutoFit/>
          </a:bodyPr>
          <a:lstStyle/>
          <a:p>
            <a:r>
              <a:rPr lang="en-US" altLang="zh-CN" dirty="0"/>
              <a:t>Image denoising: average PSNR on BSD68 dataset (Zhang et al. 2017).</a:t>
            </a:r>
            <a:endParaRPr lang="zh-CN" altLang="en-US" dirty="0"/>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963FFC4A-DC10-4871-929E-67F34F3CEB45}"/>
                  </a:ext>
                </a:extLst>
              </p:cNvPr>
              <p:cNvSpPr/>
              <p:nvPr/>
            </p:nvSpPr>
            <p:spPr>
              <a:xfrm>
                <a:off x="2993730" y="3934378"/>
                <a:ext cx="2880917" cy="454996"/>
              </a:xfrm>
              <a:prstGeom prst="rect">
                <a:avLst/>
              </a:prstGeom>
            </p:spPr>
            <p:txBody>
              <a:bodyPr wrap="none">
                <a:spAutoFit/>
              </a:bodyPr>
              <a:lstStyle/>
              <a:p>
                <a:r>
                  <a:rPr lang="nn-NO" altLang="zh-CN" dirty="0"/>
                  <a:t>Note: </a:t>
                </a:r>
                <a14:m>
                  <m:oMath xmlns:m="http://schemas.openxmlformats.org/officeDocument/2006/math">
                    <m:r>
                      <m:rPr>
                        <m:sty m:val="p"/>
                      </m:rPr>
                      <a:rPr lang="en-US" altLang="zh-CN" b="0" i="0" smtClean="0">
                        <a:latin typeface="Cambria Math" panose="02040503050406030204" pitchFamily="18" charset="0"/>
                      </a:rPr>
                      <m:t>PSNR</m:t>
                    </m:r>
                    <m:d>
                      <m:dPr>
                        <m:ctrlPr>
                          <a:rPr lang="en-US" altLang="zh-CN" b="0" i="1" smtClean="0">
                            <a:latin typeface="Cambria Math" panose="02040503050406030204" pitchFamily="18" charset="0"/>
                          </a:rPr>
                        </m:ctrlPr>
                      </m:d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𝑢</m:t>
                            </m:r>
                          </m:e>
                        </m:acc>
                        <m:r>
                          <a:rPr lang="en-US" altLang="zh-CN" b="0" i="1" dirty="0" smtClean="0">
                            <a:latin typeface="Cambria Math" panose="02040503050406030204" pitchFamily="18" charset="0"/>
                          </a:rPr>
                          <m:t>,</m:t>
                        </m:r>
                        <m:r>
                          <a:rPr lang="en-US" altLang="zh-CN" b="0" i="1" smtClean="0">
                            <a:latin typeface="Cambria Math" panose="02040503050406030204" pitchFamily="18" charset="0"/>
                          </a:rPr>
                          <m:t>𝑢</m:t>
                        </m:r>
                      </m:e>
                    </m:d>
                    <m:r>
                      <a:rPr lang="en-US" altLang="zh-CN" b="0" i="1" smtClean="0">
                        <a:latin typeface="Cambria Math" panose="02040503050406030204" pitchFamily="18" charset="0"/>
                      </a:rPr>
                      <m:t>=10</m:t>
                    </m:r>
                    <m:func>
                      <m:funcPr>
                        <m:ctrlPr>
                          <a:rPr lang="en-US" altLang="zh-CN" b="0" i="1" smtClean="0">
                            <a:latin typeface="Cambria Math" panose="02040503050406030204" pitchFamily="18" charset="0"/>
                          </a:rPr>
                        </m:ctrlPr>
                      </m:funcPr>
                      <m:fName>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log</m:t>
                            </m:r>
                          </m:e>
                          <m:sub>
                            <m:r>
                              <a:rPr lang="en-US" altLang="zh-CN" b="0" i="1" smtClean="0">
                                <a:latin typeface="Cambria Math" panose="02040503050406030204" pitchFamily="18" charset="0"/>
                              </a:rPr>
                              <m:t>10</m:t>
                            </m:r>
                          </m:sub>
                        </m:sSub>
                      </m:fName>
                      <m:e>
                        <m:f>
                          <m:fPr>
                            <m:ctrlPr>
                              <a:rPr lang="en-US" altLang="zh-CN" b="0" i="1" smtClean="0">
                                <a:latin typeface="Cambria Math" panose="02040503050406030204" pitchFamily="18" charset="0"/>
                              </a:rPr>
                            </m:ctrlPr>
                          </m:fPr>
                          <m:num>
                            <m:sSubSup>
                              <m:sSubSupPr>
                                <m:ctrlPr>
                                  <a:rPr lang="en-US" altLang="zh-CN" b="0" i="1" smtClean="0">
                                    <a:latin typeface="Cambria Math" panose="02040503050406030204" pitchFamily="18" charset="0"/>
                                  </a:rPr>
                                </m:ctrlPr>
                              </m:sSubSupPr>
                              <m:e>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𝑢</m:t>
                                    </m:r>
                                  </m:e>
                                </m:d>
                              </m:e>
                              <m:sub>
                                <m:r>
                                  <a:rPr lang="en-US" altLang="zh-CN" b="0" i="1" smtClean="0">
                                    <a:latin typeface="Cambria Math" panose="02040503050406030204" pitchFamily="18" charset="0"/>
                                  </a:rPr>
                                  <m:t>∞</m:t>
                                </m:r>
                              </m:sub>
                              <m:sup>
                                <m:r>
                                  <a:rPr lang="en-US" altLang="zh-CN" b="0" i="1" smtClean="0">
                                    <a:latin typeface="Cambria Math" panose="02040503050406030204" pitchFamily="18" charset="0"/>
                                  </a:rPr>
                                  <m:t>2</m:t>
                                </m:r>
                              </m:sup>
                            </m:sSubSup>
                          </m:num>
                          <m:den>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𝑢</m:t>
                                        </m:r>
                                      </m:e>
                                    </m:acc>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𝑢</m:t>
                                    </m:r>
                                  </m:e>
                                </m:d>
                              </m:e>
                              <m:sub>
                                <m:r>
                                  <a:rPr lang="en-US" altLang="zh-CN" b="0" i="1" smtClean="0">
                                    <a:latin typeface="Cambria Math" panose="02040503050406030204" pitchFamily="18" charset="0"/>
                                  </a:rPr>
                                  <m:t>2</m:t>
                                </m:r>
                              </m:sub>
                            </m:sSub>
                          </m:den>
                        </m:f>
                      </m:e>
                    </m:func>
                  </m:oMath>
                </a14:m>
                <a:endParaRPr lang="zh-CN" altLang="en-US" dirty="0"/>
              </a:p>
            </p:txBody>
          </p:sp>
        </mc:Choice>
        <mc:Fallback xmlns="">
          <p:sp>
            <p:nvSpPr>
              <p:cNvPr id="10" name="矩形 9">
                <a:extLst>
                  <a:ext uri="{FF2B5EF4-FFF2-40B4-BE49-F238E27FC236}">
                    <a16:creationId xmlns:a16="http://schemas.microsoft.com/office/drawing/2014/main" id="{963FFC4A-DC10-4871-929E-67F34F3CEB45}"/>
                  </a:ext>
                </a:extLst>
              </p:cNvPr>
              <p:cNvSpPr>
                <a:spLocks noRot="1" noChangeAspect="1" noMove="1" noResize="1" noEditPoints="1" noAdjustHandles="1" noChangeArrowheads="1" noChangeShapeType="1" noTextEdit="1"/>
              </p:cNvSpPr>
              <p:nvPr/>
            </p:nvSpPr>
            <p:spPr>
              <a:xfrm>
                <a:off x="2993730" y="3934378"/>
                <a:ext cx="2880917" cy="454996"/>
              </a:xfrm>
              <a:prstGeom prst="rect">
                <a:avLst/>
              </a:prstGeom>
              <a:blipFill>
                <a:blip r:embed="rId6"/>
                <a:stretch>
                  <a:fillRect l="-6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6593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4"/>
                <a:ext cx="7496100" cy="3586525"/>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altLang="zh-CN" sz="1600" dirty="0"/>
                  <a:t>Recall </a:t>
                </a:r>
                <a14:m>
                  <m:oMath xmlns:m="http://schemas.openxmlformats.org/officeDocument/2006/math">
                    <m:r>
                      <a:rPr lang="en-US" altLang="zh-CN" sz="1600" b="0" i="1" smtClean="0">
                        <a:latin typeface="Cambria Math" panose="02040503050406030204" pitchFamily="18" charset="0"/>
                      </a:rPr>
                      <m:t>𝑓</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𝐴</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𝑢</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𝜂</m:t>
                    </m:r>
                  </m:oMath>
                </a14:m>
                <a:r>
                  <a:rPr lang="en-US" altLang="zh-CN" sz="1600" dirty="0"/>
                  <a:t> and solution mapping: </a:t>
                </a:r>
                <a14:m>
                  <m:oMath xmlns:m="http://schemas.openxmlformats.org/officeDocument/2006/math">
                    <m:r>
                      <a:rPr lang="en-US" altLang="zh-CN" sz="1600" b="1" i="1">
                        <a:latin typeface="Cambria Math" panose="02040503050406030204" pitchFamily="18" charset="0"/>
                        <a:ea typeface="Cambria Math" panose="02040503050406030204" pitchFamily="18" charset="0"/>
                      </a:rPr>
                      <m:t>𝓕</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𝑋</m:t>
                    </m:r>
                    <m:r>
                      <a:rPr lang="en-US" altLang="zh-CN" sz="1600" i="1">
                        <a:latin typeface="Cambria Math" panose="02040503050406030204" pitchFamily="18" charset="0"/>
                        <a:ea typeface="Cambria Math" panose="02040503050406030204" pitchFamily="18" charset="0"/>
                      </a:rPr>
                      <m:t>; </m:t>
                    </m:r>
                    <m:r>
                      <a:rPr lang="en-US" altLang="zh-CN" sz="1600" b="1" i="1">
                        <a:latin typeface="Cambria Math" panose="02040503050406030204" pitchFamily="18" charset="0"/>
                        <a:ea typeface="Cambria Math" panose="02040503050406030204" pitchFamily="18" charset="0"/>
                      </a:rPr>
                      <m:t>𝓕</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Cambria Math" panose="02040503050406030204" pitchFamily="18" charset="0"/>
                          </a:rPr>
                          <m:t>𝑓</m:t>
                        </m:r>
                      </m:e>
                    </m:d>
                    <m:r>
                      <a:rPr lang="en-US" altLang="zh-CN" sz="1600" i="1">
                        <a:latin typeface="Cambria Math" panose="02040503050406030204" pitchFamily="18" charset="0"/>
                        <a:ea typeface="Cambria Math" panose="02040503050406030204" pitchFamily="18" charset="0"/>
                      </a:rPr>
                      <m:t>=</m:t>
                    </m:r>
                    <m:acc>
                      <m:accPr>
                        <m:chr m:val="̂"/>
                        <m:ctrlPr>
                          <a:rPr lang="en-US" altLang="zh-CN" sz="1600" i="1">
                            <a:latin typeface="Cambria Math" panose="02040503050406030204" pitchFamily="18" charset="0"/>
                            <a:ea typeface="Cambria Math" panose="02040503050406030204" pitchFamily="18" charset="0"/>
                          </a:rPr>
                        </m:ctrlPr>
                      </m:accPr>
                      <m:e>
                        <m:r>
                          <a:rPr lang="en-US" altLang="zh-CN" sz="1600" i="1">
                            <a:latin typeface="Cambria Math" panose="02040503050406030204" pitchFamily="18" charset="0"/>
                            <a:ea typeface="Cambria Math" panose="02040503050406030204" pitchFamily="18" charset="0"/>
                          </a:rPr>
                          <m:t>𝑢</m:t>
                        </m:r>
                      </m:e>
                    </m:acc>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𝑢</m:t>
                    </m:r>
                  </m:oMath>
                </a14:m>
                <a:endParaRPr lang="en-US" altLang="zh-CN" sz="1600" dirty="0"/>
              </a:p>
              <a:p>
                <a:pPr marL="285750" lvl="0">
                  <a:buClr>
                    <a:schemeClr val="tx1"/>
                  </a:buClr>
                  <a:buFont typeface="Wingdings" panose="05000000000000000000" pitchFamily="2" charset="2"/>
                  <a:buChar char="l"/>
                </a:pPr>
                <a:r>
                  <a:rPr lang="en-US" altLang="zh-CN" sz="1600" dirty="0"/>
                  <a:t>Supervised Learning: given </a:t>
                </a:r>
                <a14:m>
                  <m:oMath xmlns:m="http://schemas.openxmlformats.org/officeDocument/2006/math">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𝒫</m:t>
                    </m:r>
                  </m:oMath>
                </a14:m>
                <a:r>
                  <a:rPr lang="en-US" altLang="zh-CN" sz="1600" dirty="0"/>
                  <a:t>, find </a:t>
                </a:r>
                <a14:m>
                  <m:oMath xmlns:m="http://schemas.openxmlformats.org/officeDocument/2006/math">
                    <m:sSub>
                      <m:sSubPr>
                        <m:ctrlPr>
                          <a:rPr lang="en-US" altLang="zh-CN" sz="1600" b="1" i="1">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acc>
                          <m:accPr>
                            <m:chr m:val="̂"/>
                            <m:ctrlPr>
                              <a:rPr lang="en-US" altLang="zh-CN" sz="1600" i="1" dirty="0">
                                <a:latin typeface="Cambria Math" panose="02040503050406030204" pitchFamily="18" charset="0"/>
                                <a:ea typeface="Cambria Math" panose="02040503050406030204" pitchFamily="18" charset="0"/>
                              </a:rPr>
                            </m:ctrlPr>
                          </m:accPr>
                          <m:e>
                            <m:r>
                              <m:rPr>
                                <m:sty m:val="p"/>
                              </m:rPr>
                              <a:rPr lang="en-US" altLang="zh-CN" sz="1600" dirty="0">
                                <a:latin typeface="Cambria Math" panose="02040503050406030204" pitchFamily="18" charset="0"/>
                                <a:ea typeface="Cambria Math" panose="02040503050406030204" pitchFamily="18" charset="0"/>
                              </a:rPr>
                              <m:t>Θ</m:t>
                            </m:r>
                          </m:e>
                        </m:acc>
                      </m:sub>
                    </m:sSub>
                    <m:r>
                      <a:rPr lang="en-US" altLang="zh-CN" sz="1600" b="1"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𝑋</m:t>
                    </m:r>
                  </m:oMath>
                </a14:m>
                <a:r>
                  <a:rPr lang="en-US" altLang="zh-CN" sz="1600" dirty="0"/>
                  <a:t> through</a:t>
                </a:r>
              </a:p>
              <a:p>
                <a:pPr marL="0" lvl="0" indent="0">
                  <a:buClr>
                    <a:schemeClr val="tx1"/>
                  </a:buClr>
                  <a:buNone/>
                </a:pPr>
                <a14:m>
                  <m:oMathPara xmlns:m="http://schemas.openxmlformats.org/officeDocument/2006/math">
                    <m:oMathParaPr>
                      <m:jc m:val="centerGroup"/>
                    </m:oMathParaPr>
                    <m:oMath xmlns:m="http://schemas.openxmlformats.org/officeDocument/2006/math">
                      <m:acc>
                        <m:accPr>
                          <m:chr m:val="̂"/>
                          <m:ctrlPr>
                            <a:rPr lang="en-US" altLang="zh-CN" sz="1600" b="0" i="1" smtClean="0">
                              <a:latin typeface="Cambria Math" panose="02040503050406030204" pitchFamily="18" charset="0"/>
                            </a:rPr>
                          </m:ctrlPr>
                        </m:accPr>
                        <m:e>
                          <m:r>
                            <m:rPr>
                              <m:sty m:val="p"/>
                            </m:rPr>
                            <a:rPr lang="en-US" altLang="zh-CN" sz="1600" b="0" i="0" smtClean="0">
                              <a:latin typeface="Cambria Math" panose="02040503050406030204" pitchFamily="18" charset="0"/>
                            </a:rPr>
                            <m:t>Θ</m:t>
                          </m:r>
                        </m:e>
                      </m:acc>
                      <m:r>
                        <a:rPr lang="en-US" altLang="zh-CN" sz="1600" b="0" i="1" dirty="0" smtClean="0">
                          <a:latin typeface="Cambria Math" panose="02040503050406030204" pitchFamily="18" charset="0"/>
                        </a:rPr>
                        <m:t>=</m:t>
                      </m:r>
                      <m:func>
                        <m:funcPr>
                          <m:ctrlPr>
                            <a:rPr lang="en-US" altLang="zh-CN" sz="1600" b="0" i="1" dirty="0" smtClean="0">
                              <a:latin typeface="Cambria Math" panose="02040503050406030204" pitchFamily="18" charset="0"/>
                            </a:rPr>
                          </m:ctrlPr>
                        </m:funcPr>
                        <m:fName>
                          <m:sSub>
                            <m:sSubPr>
                              <m:ctrlPr>
                                <a:rPr lang="en-US" altLang="zh-CN" sz="1600" b="0" i="1" dirty="0" smtClean="0">
                                  <a:latin typeface="Cambria Math" panose="02040503050406030204" pitchFamily="18" charset="0"/>
                                </a:rPr>
                              </m:ctrlPr>
                            </m:sSubPr>
                            <m:e>
                              <m:r>
                                <m:rPr>
                                  <m:sty m:val="p"/>
                                </m:rPr>
                                <a:rPr lang="en-US" altLang="zh-CN" sz="1600" b="0" i="0" dirty="0" smtClean="0">
                                  <a:latin typeface="Cambria Math" panose="02040503050406030204" pitchFamily="18" charset="0"/>
                                </a:rPr>
                                <m:t>argmin</m:t>
                              </m:r>
                            </m:e>
                            <m:sub>
                              <m:r>
                                <m:rPr>
                                  <m:sty m:val="p"/>
                                </m:rPr>
                                <a:rPr lang="en-US" altLang="zh-CN" sz="1600" b="0" i="0" dirty="0" smtClean="0">
                                  <a:latin typeface="Cambria Math" panose="02040503050406030204" pitchFamily="18" charset="0"/>
                                </a:rPr>
                                <m:t>Θ</m:t>
                              </m:r>
                            </m:sub>
                          </m:sSub>
                        </m:fName>
                        <m:e>
                          <m:f>
                            <m:fPr>
                              <m:ctrlPr>
                                <a:rPr lang="en-US" altLang="zh-CN" sz="1600" i="1">
                                  <a:latin typeface="Cambria Math" panose="02040503050406030204" pitchFamily="18" charset="0"/>
                                </a:rPr>
                              </m:ctrlPr>
                            </m:fPr>
                            <m:num>
                              <m:r>
                                <a:rPr lang="en-US" altLang="zh-CN" sz="1600" i="1">
                                  <a:latin typeface="Cambria Math" panose="02040503050406030204" pitchFamily="18" charset="0"/>
                                </a:rPr>
                                <m:t>1</m:t>
                              </m:r>
                            </m:num>
                            <m:den>
                              <m:r>
                                <a:rPr lang="en-US" altLang="zh-CN" sz="1600" i="1">
                                  <a:latin typeface="Cambria Math" panose="02040503050406030204" pitchFamily="18" charset="0"/>
                                </a:rPr>
                                <m:t>𝑁</m:t>
                              </m:r>
                            </m:den>
                          </m:f>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r>
                                <a:rPr lang="en-US" altLang="zh-CN" sz="1600" i="1">
                                  <a:latin typeface="Cambria Math" panose="02040503050406030204" pitchFamily="18" charset="0"/>
                                </a:rPr>
                                <m:t>=</m:t>
                              </m:r>
                              <m:r>
                                <m:rPr>
                                  <m:brk m:alnAt="23"/>
                                </m:rPr>
                                <a:rPr lang="en-US" altLang="zh-CN" sz="1600" i="1">
                                  <a:latin typeface="Cambria Math" panose="02040503050406030204" pitchFamily="18" charset="0"/>
                                </a:rPr>
                                <m:t>1</m:t>
                              </m:r>
                            </m:sub>
                            <m:sup>
                              <m:r>
                                <a:rPr lang="en-US" altLang="zh-CN" sz="1600" i="1">
                                  <a:latin typeface="Cambria Math" panose="02040503050406030204" pitchFamily="18" charset="0"/>
                                </a:rPr>
                                <m:t>𝑁</m:t>
                              </m:r>
                            </m:sup>
                            <m:e>
                              <m:r>
                                <a:rPr lang="en-US" altLang="zh-CN" sz="1600" i="1">
                                  <a:latin typeface="Cambria Math" panose="02040503050406030204" pitchFamily="18" charset="0"/>
                                </a:rPr>
                                <m:t>𝐿</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e>
                          </m:nary>
                        </m:e>
                      </m:func>
                    </m:oMath>
                  </m:oMathPara>
                </a14:m>
                <a:endParaRPr lang="en-US" sz="1600" dirty="0"/>
              </a:p>
              <a:p>
                <a:pPr marL="742950" lvl="1">
                  <a:buClr>
                    <a:schemeClr val="tx1"/>
                  </a:buClr>
                  <a:buFont typeface="Wingdings" panose="05000000000000000000" pitchFamily="2" charset="2"/>
                  <a:buChar char="l"/>
                </a:pPr>
                <a:r>
                  <a:rPr lang="en-US" sz="1600" dirty="0"/>
                  <a:t>with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r>
                  <a:rPr lang="en-US" sz="1600" dirty="0"/>
                  <a:t> a deep neural network, e.g.,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i="1">
                        <a:latin typeface="Cambria Math" panose="02040503050406030204" pitchFamily="18" charset="0"/>
                      </a:rPr>
                      <m:t>=</m:t>
                    </m:r>
                  </m:oMath>
                </a14:m>
                <a:r>
                  <a:rPr lang="en-US" altLang="zh-CN" sz="1600" dirty="0"/>
                  <a:t>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3</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1</m:t>
                                </m:r>
                              </m:sub>
                            </m:sSub>
                            <m:r>
                              <a:rPr lang="en-US" altLang="zh-CN" sz="1600" b="0" i="1">
                                <a:latin typeface="Cambria Math" panose="02040503050406030204" pitchFamily="18" charset="0"/>
                              </a:rPr>
                              <m:t>𝑥</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1</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2</m:t>
                            </m:r>
                          </m:sub>
                        </m:sSub>
                      </m:e>
                    </m:d>
                  </m:oMath>
                </a14:m>
                <a:endParaRPr lang="en-US" sz="1600" dirty="0"/>
              </a:p>
              <a:p>
                <a:pPr marL="285750">
                  <a:buClr>
                    <a:schemeClr val="tx1"/>
                  </a:buClr>
                  <a:buFont typeface="Wingdings" panose="05000000000000000000" pitchFamily="2" charset="2"/>
                  <a:buChar char="l"/>
                </a:pPr>
                <a:r>
                  <a:rPr lang="en-US" altLang="zh-CN" sz="1600" dirty="0"/>
                  <a:t>How can we understand deep neural networks (DNNs) in comparison with the “handcrafted” mapping?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𝑣</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𝑠</m:t>
                    </m:r>
                    <m:r>
                      <a:rPr lang="en-US" altLang="zh-CN" sz="1600" b="0" i="1" smtClean="0">
                        <a:latin typeface="Cambria Math" panose="02040503050406030204" pitchFamily="18" charset="0"/>
                      </a:rPr>
                      <m:t>.   </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endParaRPr lang="en-US" altLang="zh-CN" sz="1600" dirty="0"/>
              </a:p>
              <a:p>
                <a:pPr marL="285750">
                  <a:buClr>
                    <a:schemeClr val="tx1"/>
                  </a:buClr>
                  <a:buFont typeface="Wingdings" panose="05000000000000000000" pitchFamily="2" charset="2"/>
                  <a:buChar char="l"/>
                </a:pPr>
                <a:r>
                  <a:rPr lang="en-US" altLang="zh-CN" sz="1600" dirty="0"/>
                  <a:t>We found structural similarities between CNNs and discrete differential equations</a:t>
                </a:r>
              </a:p>
              <a:p>
                <a:pPr marL="742950" lvl="1">
                  <a:buClr>
                    <a:schemeClr val="tx1"/>
                  </a:buClr>
                  <a:buFont typeface="Wingdings" panose="05000000000000000000" pitchFamily="2" charset="2"/>
                  <a:buChar char="l"/>
                </a:pPr>
                <a:r>
                  <a:rPr lang="en-US" altLang="zh-CN" sz="1500" dirty="0"/>
                  <a:t>Bridging CNNs with discrete ODEs: interpreting residual-type structures as discretization of ODEs. </a:t>
                </a:r>
                <a:r>
                  <a:rPr lang="en-US" altLang="zh-CN" sz="1400" dirty="0"/>
                  <a:t>(E, 2017), (Haber-</a:t>
                </a:r>
                <a:r>
                  <a:rPr lang="en-US" altLang="zh-CN" sz="1400" dirty="0" err="1"/>
                  <a:t>Ruthotto</a:t>
                </a:r>
                <a:r>
                  <a:rPr lang="en-US" altLang="zh-CN" sz="1400" dirty="0"/>
                  <a:t>, 2017), (Lu-Zhong-Li-Dong 2018), etc.</a:t>
                </a:r>
                <a:endParaRPr lang="en-US" altLang="zh-CN" sz="1500" dirty="0"/>
              </a:p>
              <a:p>
                <a:pPr marL="742950" lvl="1">
                  <a:buClr>
                    <a:schemeClr val="tx1"/>
                  </a:buClr>
                  <a:buFont typeface="Wingdings" panose="05000000000000000000" pitchFamily="2" charset="2"/>
                  <a:buChar char="l"/>
                </a:pPr>
                <a:r>
                  <a:rPr lang="en-US" altLang="zh-CN" sz="1500" dirty="0"/>
                  <a:t>Bridging CNNs with discrete PDEs: leveraging the relations between convolutions and discrete approximation of differential operator. </a:t>
                </a:r>
                <a:r>
                  <a:rPr lang="en-US" altLang="zh-CN" sz="1400" dirty="0">
                    <a:sym typeface="Wingdings" panose="05000000000000000000" pitchFamily="2" charset="2"/>
                  </a:rPr>
                  <a:t>(Long-Lu-Ma-Dong, 2018), etc.</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4"/>
                <a:ext cx="7496100" cy="3586525"/>
              </a:xfrm>
              <a:prstGeom prst="rect">
                <a:avLst/>
              </a:prstGeom>
              <a:blipFill>
                <a:blip r:embed="rId4"/>
                <a:stretch>
                  <a:fillRect/>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BAF29795-6E77-4959-A47F-191C719FFCB3}"/>
              </a:ext>
            </a:extLst>
          </p:cNvPr>
          <p:cNvSpPr>
            <a:spLocks noGrp="1"/>
          </p:cNvSpPr>
          <p:nvPr>
            <p:ph type="title"/>
          </p:nvPr>
        </p:nvSpPr>
        <p:spPr/>
        <p:txBody>
          <a:bodyPr/>
          <a:lstStyle/>
          <a:p>
            <a:r>
              <a:rPr lang="en-US" altLang="zh-CN" dirty="0"/>
              <a:t>Deep Learning</a:t>
            </a:r>
            <a:endParaRPr lang="zh-CN" altLang="en-US" dirty="0"/>
          </a:p>
        </p:txBody>
      </p:sp>
      <p:sp>
        <p:nvSpPr>
          <p:cNvPr id="2" name="矩形 1">
            <a:extLst>
              <a:ext uri="{FF2B5EF4-FFF2-40B4-BE49-F238E27FC236}">
                <a16:creationId xmlns:a16="http://schemas.microsoft.com/office/drawing/2014/main" id="{E15A1433-7B7D-4EA1-B4A0-9CC5F51066BF}"/>
              </a:ext>
            </a:extLst>
          </p:cNvPr>
          <p:cNvSpPr/>
          <p:nvPr/>
        </p:nvSpPr>
        <p:spPr>
          <a:xfrm>
            <a:off x="3258201" y="2939394"/>
            <a:ext cx="1303283" cy="287283"/>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473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713225" y="574625"/>
            <a:ext cx="76176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Table of contents</a:t>
            </a:r>
            <a:endParaRPr dirty="0"/>
          </a:p>
        </p:txBody>
      </p:sp>
      <p:sp>
        <p:nvSpPr>
          <p:cNvPr id="265" name="Google Shape;265;p43"/>
          <p:cNvSpPr txBox="1">
            <a:spLocks noGrp="1"/>
          </p:cNvSpPr>
          <p:nvPr>
            <p:ph type="title" idx="2"/>
          </p:nvPr>
        </p:nvSpPr>
        <p:spPr>
          <a:xfrm>
            <a:off x="713225" y="1994835"/>
            <a:ext cx="2455800" cy="42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Background</a:t>
            </a:r>
            <a:endParaRPr sz="2000" dirty="0"/>
          </a:p>
        </p:txBody>
      </p:sp>
      <p:sp>
        <p:nvSpPr>
          <p:cNvPr id="266" name="Google Shape;266;p43"/>
          <p:cNvSpPr txBox="1">
            <a:spLocks noGrp="1"/>
          </p:cNvSpPr>
          <p:nvPr>
            <p:ph type="title" idx="3"/>
          </p:nvPr>
        </p:nvSpPr>
        <p:spPr>
          <a:xfrm>
            <a:off x="713225" y="1348875"/>
            <a:ext cx="771600" cy="49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267" name="Google Shape;267;p43"/>
          <p:cNvSpPr txBox="1">
            <a:spLocks noGrp="1"/>
          </p:cNvSpPr>
          <p:nvPr>
            <p:ph type="subTitle" idx="1"/>
          </p:nvPr>
        </p:nvSpPr>
        <p:spPr>
          <a:xfrm>
            <a:off x="698496" y="2416020"/>
            <a:ext cx="2578814"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Image-based scientific discovery and computational imaging (sensing, reconstruction and analysis ).</a:t>
            </a:r>
            <a:endParaRPr sz="1200" dirty="0"/>
          </a:p>
        </p:txBody>
      </p:sp>
      <p:sp>
        <p:nvSpPr>
          <p:cNvPr id="268" name="Google Shape;268;p43"/>
          <p:cNvSpPr txBox="1">
            <a:spLocks noGrp="1"/>
          </p:cNvSpPr>
          <p:nvPr>
            <p:ph type="title" idx="4"/>
          </p:nvPr>
        </p:nvSpPr>
        <p:spPr>
          <a:xfrm>
            <a:off x="3335484" y="1994847"/>
            <a:ext cx="2499075" cy="42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Image Reconstruction</a:t>
            </a:r>
            <a:endParaRPr sz="2000" dirty="0"/>
          </a:p>
        </p:txBody>
      </p:sp>
      <p:sp>
        <p:nvSpPr>
          <p:cNvPr id="269" name="Google Shape;269;p43"/>
          <p:cNvSpPr txBox="1">
            <a:spLocks noGrp="1"/>
          </p:cNvSpPr>
          <p:nvPr>
            <p:ph type="title" idx="5"/>
          </p:nvPr>
        </p:nvSpPr>
        <p:spPr>
          <a:xfrm>
            <a:off x="3344120" y="1348875"/>
            <a:ext cx="771600" cy="49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270" name="Google Shape;270;p43"/>
          <p:cNvSpPr txBox="1">
            <a:spLocks noGrp="1"/>
          </p:cNvSpPr>
          <p:nvPr>
            <p:ph type="subTitle" idx="6"/>
          </p:nvPr>
        </p:nvSpPr>
        <p:spPr>
          <a:xfrm>
            <a:off x="3344120" y="2368321"/>
            <a:ext cx="23559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A review of model-driven approaches and the limitations</a:t>
            </a:r>
            <a:endParaRPr sz="1200" dirty="0"/>
          </a:p>
        </p:txBody>
      </p:sp>
      <p:sp>
        <p:nvSpPr>
          <p:cNvPr id="271" name="Google Shape;271;p43"/>
          <p:cNvSpPr txBox="1">
            <a:spLocks noGrp="1"/>
          </p:cNvSpPr>
          <p:nvPr>
            <p:ph type="title" idx="7"/>
          </p:nvPr>
        </p:nvSpPr>
        <p:spPr>
          <a:xfrm>
            <a:off x="5975022" y="1994847"/>
            <a:ext cx="2455800" cy="42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Deep Learning</a:t>
            </a:r>
            <a:endParaRPr sz="2000" dirty="0"/>
          </a:p>
        </p:txBody>
      </p:sp>
      <p:sp>
        <p:nvSpPr>
          <p:cNvPr id="272" name="Google Shape;272;p43"/>
          <p:cNvSpPr txBox="1">
            <a:spLocks noGrp="1"/>
          </p:cNvSpPr>
          <p:nvPr>
            <p:ph type="title" idx="8"/>
          </p:nvPr>
        </p:nvSpPr>
        <p:spPr>
          <a:xfrm>
            <a:off x="5975022" y="1348875"/>
            <a:ext cx="771600" cy="49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273" name="Google Shape;273;p43"/>
          <p:cNvSpPr txBox="1">
            <a:spLocks noGrp="1"/>
          </p:cNvSpPr>
          <p:nvPr>
            <p:ph type="subTitle" idx="9"/>
          </p:nvPr>
        </p:nvSpPr>
        <p:spPr>
          <a:xfrm>
            <a:off x="5975022" y="2416033"/>
            <a:ext cx="2355900" cy="484800"/>
          </a:xfrm>
          <a:prstGeom prst="rect">
            <a:avLst/>
          </a:prstGeom>
        </p:spPr>
        <p:txBody>
          <a:bodyPr spcFirstLastPara="1" wrap="square" lIns="91425" tIns="91425" rIns="91425" bIns="91425" anchor="ctr" anchorCtr="0">
            <a:noAutofit/>
          </a:bodyPr>
          <a:lstStyle/>
          <a:p>
            <a:pPr marL="0" lvl="0" indent="0"/>
            <a:r>
              <a:rPr lang="en-US" sz="1200" dirty="0"/>
              <a:t>How deep learning approach may help: combining data- and model-driven approaches.</a:t>
            </a:r>
            <a:endParaRPr sz="1200" dirty="0"/>
          </a:p>
        </p:txBody>
      </p:sp>
      <p:sp>
        <p:nvSpPr>
          <p:cNvPr id="274" name="Google Shape;274;p43"/>
          <p:cNvSpPr txBox="1">
            <a:spLocks noGrp="1"/>
          </p:cNvSpPr>
          <p:nvPr>
            <p:ph type="title" idx="13"/>
          </p:nvPr>
        </p:nvSpPr>
        <p:spPr>
          <a:xfrm>
            <a:off x="713225" y="3702577"/>
            <a:ext cx="2679350" cy="42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Computational Imaging</a:t>
            </a:r>
            <a:endParaRPr sz="2000" dirty="0"/>
          </a:p>
        </p:txBody>
      </p:sp>
      <p:sp>
        <p:nvSpPr>
          <p:cNvPr id="275" name="Google Shape;275;p43"/>
          <p:cNvSpPr txBox="1">
            <a:spLocks noGrp="1"/>
          </p:cNvSpPr>
          <p:nvPr>
            <p:ph type="title" idx="14"/>
          </p:nvPr>
        </p:nvSpPr>
        <p:spPr>
          <a:xfrm>
            <a:off x="713225" y="3053638"/>
            <a:ext cx="771600" cy="49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276" name="Google Shape;276;p43"/>
          <p:cNvSpPr txBox="1">
            <a:spLocks noGrp="1"/>
          </p:cNvSpPr>
          <p:nvPr>
            <p:ph type="subTitle" idx="15"/>
          </p:nvPr>
        </p:nvSpPr>
        <p:spPr>
          <a:xfrm>
            <a:off x="713225" y="4123775"/>
            <a:ext cx="2355900" cy="484800"/>
          </a:xfrm>
          <a:prstGeom prst="rect">
            <a:avLst/>
          </a:prstGeom>
        </p:spPr>
        <p:txBody>
          <a:bodyPr spcFirstLastPara="1" wrap="square" lIns="91425" tIns="91425" rIns="91425" bIns="91425" anchor="ctr" anchorCtr="0">
            <a:noAutofit/>
          </a:bodyPr>
          <a:lstStyle/>
          <a:p>
            <a:pPr marL="0" lvl="0" indent="0"/>
            <a:r>
              <a:rPr lang="en-US" altLang="zh-CN" sz="1200" dirty="0"/>
              <a:t>Integrating sensing, reconstruction and analysis. Building a foundation model.</a:t>
            </a:r>
          </a:p>
        </p:txBody>
      </p:sp>
      <p:sp>
        <p:nvSpPr>
          <p:cNvPr id="277" name="Google Shape;277;p43"/>
          <p:cNvSpPr txBox="1">
            <a:spLocks noGrp="1"/>
          </p:cNvSpPr>
          <p:nvPr>
            <p:ph type="title" idx="16"/>
          </p:nvPr>
        </p:nvSpPr>
        <p:spPr>
          <a:xfrm>
            <a:off x="3252355" y="3702577"/>
            <a:ext cx="2722659" cy="42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Supporting Biomedical Research</a:t>
            </a:r>
            <a:endParaRPr sz="2000" dirty="0"/>
          </a:p>
        </p:txBody>
      </p:sp>
      <p:sp>
        <p:nvSpPr>
          <p:cNvPr id="278" name="Google Shape;278;p43"/>
          <p:cNvSpPr txBox="1">
            <a:spLocks noGrp="1"/>
          </p:cNvSpPr>
          <p:nvPr>
            <p:ph type="title" idx="17"/>
          </p:nvPr>
        </p:nvSpPr>
        <p:spPr>
          <a:xfrm>
            <a:off x="3344120" y="3053638"/>
            <a:ext cx="771600" cy="49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05</a:t>
            </a:r>
            <a:endParaRPr/>
          </a:p>
        </p:txBody>
      </p:sp>
      <p:sp>
        <p:nvSpPr>
          <p:cNvPr id="279" name="Google Shape;279;p43"/>
          <p:cNvSpPr txBox="1">
            <a:spLocks noGrp="1"/>
          </p:cNvSpPr>
          <p:nvPr>
            <p:ph type="subTitle" idx="18"/>
          </p:nvPr>
        </p:nvSpPr>
        <p:spPr>
          <a:xfrm>
            <a:off x="3300384" y="4146339"/>
            <a:ext cx="2355900" cy="67086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Multiscale and multimodality biomedical imaging for biological research and clinical studies.</a:t>
            </a:r>
            <a:endParaRPr sz="1200" dirty="0"/>
          </a:p>
        </p:txBody>
      </p:sp>
      <p:sp>
        <p:nvSpPr>
          <p:cNvPr id="280" name="Google Shape;280;p43"/>
          <p:cNvSpPr txBox="1">
            <a:spLocks noGrp="1"/>
          </p:cNvSpPr>
          <p:nvPr>
            <p:ph type="title" idx="19"/>
          </p:nvPr>
        </p:nvSpPr>
        <p:spPr>
          <a:xfrm>
            <a:off x="5975022" y="3702577"/>
            <a:ext cx="2455800" cy="42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Conclusions</a:t>
            </a:r>
            <a:endParaRPr dirty="0"/>
          </a:p>
        </p:txBody>
      </p:sp>
      <p:sp>
        <p:nvSpPr>
          <p:cNvPr id="281" name="Google Shape;281;p43"/>
          <p:cNvSpPr txBox="1">
            <a:spLocks noGrp="1"/>
          </p:cNvSpPr>
          <p:nvPr>
            <p:ph type="title" idx="20"/>
          </p:nvPr>
        </p:nvSpPr>
        <p:spPr>
          <a:xfrm>
            <a:off x="5975022" y="3053638"/>
            <a:ext cx="771600" cy="49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06</a:t>
            </a:r>
            <a:endParaRPr/>
          </a:p>
        </p:txBody>
      </p:sp>
      <p:pic>
        <p:nvPicPr>
          <p:cNvPr id="283" name="Google Shape;283;p43"/>
          <p:cNvPicPr preferRelativeResize="0"/>
          <p:nvPr/>
        </p:nvPicPr>
        <p:blipFill>
          <a:blip r:embed="rId3">
            <a:alphaModFix/>
          </a:blip>
          <a:stretch>
            <a:fillRect/>
          </a:stretch>
        </p:blipFill>
        <p:spPr>
          <a:xfrm>
            <a:off x="7559329" y="441062"/>
            <a:ext cx="771600" cy="1254314"/>
          </a:xfrm>
          <a:prstGeom prst="rect">
            <a:avLst/>
          </a:prstGeom>
          <a:noFill/>
          <a:ln>
            <a:noFill/>
          </a:ln>
        </p:spPr>
      </p:pic>
      <p:pic>
        <p:nvPicPr>
          <p:cNvPr id="284" name="Google Shape;284;p43"/>
          <p:cNvPicPr preferRelativeResize="0"/>
          <p:nvPr/>
        </p:nvPicPr>
        <p:blipFill>
          <a:blip r:embed="rId3">
            <a:alphaModFix/>
          </a:blip>
          <a:stretch>
            <a:fillRect/>
          </a:stretch>
        </p:blipFill>
        <p:spPr>
          <a:xfrm>
            <a:off x="5385199" y="477051"/>
            <a:ext cx="533772" cy="867699"/>
          </a:xfrm>
          <a:prstGeom prst="rect">
            <a:avLst/>
          </a:prstGeom>
          <a:noFill/>
          <a:ln>
            <a:noFill/>
          </a:ln>
        </p:spPr>
      </p:pic>
      <p:pic>
        <p:nvPicPr>
          <p:cNvPr id="285" name="Google Shape;285;p43"/>
          <p:cNvPicPr preferRelativeResize="0"/>
          <p:nvPr/>
        </p:nvPicPr>
        <p:blipFill>
          <a:blip r:embed="rId3">
            <a:alphaModFix/>
          </a:blip>
          <a:stretch>
            <a:fillRect/>
          </a:stretch>
        </p:blipFill>
        <p:spPr>
          <a:xfrm>
            <a:off x="6440486" y="386050"/>
            <a:ext cx="372938" cy="606250"/>
          </a:xfrm>
          <a:prstGeom prst="rect">
            <a:avLst/>
          </a:prstGeom>
          <a:noFill/>
          <a:ln>
            <a:noFill/>
          </a:ln>
        </p:spPr>
      </p:pic>
      <p:cxnSp>
        <p:nvCxnSpPr>
          <p:cNvPr id="286" name="Google Shape;286;p43"/>
          <p:cNvCxnSpPr/>
          <p:nvPr/>
        </p:nvCxnSpPr>
        <p:spPr>
          <a:xfrm>
            <a:off x="758975" y="1922775"/>
            <a:ext cx="2259000" cy="0"/>
          </a:xfrm>
          <a:prstGeom prst="straightConnector1">
            <a:avLst/>
          </a:prstGeom>
          <a:noFill/>
          <a:ln w="9525" cap="flat" cmpd="sng">
            <a:solidFill>
              <a:schemeClr val="dk1"/>
            </a:solidFill>
            <a:prstDash val="solid"/>
            <a:round/>
            <a:headEnd type="none" w="med" len="med"/>
            <a:tailEnd type="none" w="med" len="med"/>
          </a:ln>
        </p:spPr>
      </p:cxnSp>
      <p:cxnSp>
        <p:nvCxnSpPr>
          <p:cNvPr id="287" name="Google Shape;287;p43"/>
          <p:cNvCxnSpPr/>
          <p:nvPr/>
        </p:nvCxnSpPr>
        <p:spPr>
          <a:xfrm>
            <a:off x="3392575" y="1922775"/>
            <a:ext cx="2259000" cy="0"/>
          </a:xfrm>
          <a:prstGeom prst="straightConnector1">
            <a:avLst/>
          </a:prstGeom>
          <a:noFill/>
          <a:ln w="9525" cap="flat" cmpd="sng">
            <a:solidFill>
              <a:schemeClr val="dk1"/>
            </a:solidFill>
            <a:prstDash val="solid"/>
            <a:round/>
            <a:headEnd type="none" w="med" len="med"/>
            <a:tailEnd type="none" w="med" len="med"/>
          </a:ln>
        </p:spPr>
      </p:cxnSp>
      <p:cxnSp>
        <p:nvCxnSpPr>
          <p:cNvPr id="288" name="Google Shape;288;p43"/>
          <p:cNvCxnSpPr/>
          <p:nvPr/>
        </p:nvCxnSpPr>
        <p:spPr>
          <a:xfrm>
            <a:off x="6026175" y="1922775"/>
            <a:ext cx="2259000" cy="0"/>
          </a:xfrm>
          <a:prstGeom prst="straightConnector1">
            <a:avLst/>
          </a:prstGeom>
          <a:noFill/>
          <a:ln w="9525" cap="flat" cmpd="sng">
            <a:solidFill>
              <a:schemeClr val="dk1"/>
            </a:solidFill>
            <a:prstDash val="solid"/>
            <a:round/>
            <a:headEnd type="none" w="med" len="med"/>
            <a:tailEnd type="none" w="med" len="med"/>
          </a:ln>
        </p:spPr>
      </p:cxnSp>
      <p:cxnSp>
        <p:nvCxnSpPr>
          <p:cNvPr id="289" name="Google Shape;289;p43"/>
          <p:cNvCxnSpPr/>
          <p:nvPr/>
        </p:nvCxnSpPr>
        <p:spPr>
          <a:xfrm>
            <a:off x="807875" y="3627550"/>
            <a:ext cx="2259000" cy="0"/>
          </a:xfrm>
          <a:prstGeom prst="straightConnector1">
            <a:avLst/>
          </a:prstGeom>
          <a:noFill/>
          <a:ln w="9525" cap="flat" cmpd="sng">
            <a:solidFill>
              <a:schemeClr val="dk1"/>
            </a:solidFill>
            <a:prstDash val="solid"/>
            <a:round/>
            <a:headEnd type="none" w="med" len="med"/>
            <a:tailEnd type="none" w="med" len="med"/>
          </a:ln>
        </p:spPr>
      </p:cxnSp>
      <p:cxnSp>
        <p:nvCxnSpPr>
          <p:cNvPr id="290" name="Google Shape;290;p43"/>
          <p:cNvCxnSpPr/>
          <p:nvPr/>
        </p:nvCxnSpPr>
        <p:spPr>
          <a:xfrm>
            <a:off x="3441475" y="3627550"/>
            <a:ext cx="2259000" cy="0"/>
          </a:xfrm>
          <a:prstGeom prst="straightConnector1">
            <a:avLst/>
          </a:prstGeom>
          <a:noFill/>
          <a:ln w="9525" cap="flat" cmpd="sng">
            <a:solidFill>
              <a:schemeClr val="dk1"/>
            </a:solidFill>
            <a:prstDash val="solid"/>
            <a:round/>
            <a:headEnd type="none" w="med" len="med"/>
            <a:tailEnd type="none" w="med" len="med"/>
          </a:ln>
        </p:spPr>
      </p:cxnSp>
      <p:cxnSp>
        <p:nvCxnSpPr>
          <p:cNvPr id="291" name="Google Shape;291;p43"/>
          <p:cNvCxnSpPr/>
          <p:nvPr/>
        </p:nvCxnSpPr>
        <p:spPr>
          <a:xfrm>
            <a:off x="6075075" y="3627550"/>
            <a:ext cx="2259000" cy="0"/>
          </a:xfrm>
          <a:prstGeom prst="straightConnector1">
            <a:avLst/>
          </a:prstGeom>
          <a:noFill/>
          <a:ln w="9525" cap="flat" cmpd="sng">
            <a:solidFill>
              <a:schemeClr val="dk1"/>
            </a:solidFill>
            <a:prstDash val="solid"/>
            <a:round/>
            <a:headEnd type="none" w="med" len="med"/>
            <a:tailEnd type="none" w="med" len="med"/>
          </a:ln>
        </p:spPr>
      </p:cxnSp>
      <p:sp>
        <p:nvSpPr>
          <p:cNvPr id="3" name="副标题 2">
            <a:extLst>
              <a:ext uri="{FF2B5EF4-FFF2-40B4-BE49-F238E27FC236}">
                <a16:creationId xmlns:a16="http://schemas.microsoft.com/office/drawing/2014/main" id="{9A353573-C137-45D5-810D-50DF27941214}"/>
              </a:ext>
            </a:extLst>
          </p:cNvPr>
          <p:cNvSpPr>
            <a:spLocks noGrp="1"/>
          </p:cNvSpPr>
          <p:nvPr>
            <p:ph type="subTitle" idx="21"/>
          </p:nvPr>
        </p:nvSpPr>
        <p:spPr/>
        <p:txBody>
          <a:bodyPr/>
          <a:lstStyle/>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The success of residual networks (</a:t>
                </a:r>
                <a:r>
                  <a:rPr lang="en-US" sz="1800" dirty="0" err="1"/>
                  <a:t>ResNet</a:t>
                </a:r>
                <a:r>
                  <a:rPr lang="en-US" sz="1800" dirty="0"/>
                  <a:t>, He et al. 2015)</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0</m:t>
                          </m:r>
                        </m:sup>
                      </m:sSup>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𝒙</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err="1"/>
                  <a:t>ResNet</a:t>
                </a:r>
                <a:r>
                  <a:rPr lang="en-US" sz="1800" dirty="0"/>
                  <a:t> can be interpreted as forward-Euler discretization of the dynamic system </a:t>
                </a:r>
                <a14:m>
                  <m:oMath xmlns:m="http://schemas.openxmlformats.org/officeDocument/2006/math">
                    <m:acc>
                      <m:accPr>
                        <m:chr m:val="̇"/>
                        <m:ctrlPr>
                          <a:rPr lang="en-US" altLang="zh-CN" sz="1800" b="0" i="1" smtClean="0">
                            <a:latin typeface="Cambria Math" panose="02040503050406030204" pitchFamily="18" charset="0"/>
                          </a:rPr>
                        </m:ctrlPr>
                      </m:accPr>
                      <m:e>
                        <m:r>
                          <a:rPr lang="en-US" altLang="zh-CN" sz="1800" b="1" i="1" smtClean="0">
                            <a:latin typeface="Cambria Math" panose="02040503050406030204" pitchFamily="18" charset="0"/>
                          </a:rPr>
                          <m:t>𝒙</m:t>
                        </m:r>
                      </m:e>
                    </m:acc>
                    <m:r>
                      <a:rPr lang="en-US" altLang="zh-CN" sz="1800" b="0" i="1" dirty="0" smtClean="0">
                        <a:latin typeface="Cambria Math" panose="02040503050406030204" pitchFamily="18" charset="0"/>
                      </a:rPr>
                      <m:t>=</m:t>
                    </m:r>
                    <m:r>
                      <a:rPr lang="en-US" altLang="zh-CN" sz="1800" b="1" i="1" dirty="0" smtClean="0">
                        <a:latin typeface="Cambria Math" panose="02040503050406030204" pitchFamily="18" charset="0"/>
                      </a:rPr>
                      <m:t>𝒇</m:t>
                    </m:r>
                    <m:d>
                      <m:dPr>
                        <m:ctrlPr>
                          <a:rPr lang="en-US" altLang="zh-CN" sz="1800" b="0" i="1" dirty="0" smtClean="0">
                            <a:latin typeface="Cambria Math" panose="02040503050406030204" pitchFamily="18" charset="0"/>
                          </a:rPr>
                        </m:ctrlPr>
                      </m:dPr>
                      <m:e>
                        <m:r>
                          <a:rPr lang="en-US" altLang="zh-CN" sz="1800" b="1" i="1" dirty="0" smtClean="0">
                            <a:latin typeface="Cambria Math" panose="02040503050406030204" pitchFamily="18" charset="0"/>
                          </a:rPr>
                          <m:t>𝒙</m:t>
                        </m:r>
                      </m:e>
                    </m:d>
                  </m:oMath>
                </a14:m>
                <a:r>
                  <a:rPr lang="en-US" sz="1800" dirty="0"/>
                  <a:t>, and training </a:t>
                </a:r>
                <a:r>
                  <a:rPr lang="en-US" sz="1800" dirty="0" err="1"/>
                  <a:t>ResNets</a:t>
                </a:r>
                <a:r>
                  <a:rPr lang="en-US" sz="1800" dirty="0"/>
                  <a:t> can be viewed as an optimal control problem (E 2017).</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461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The success of residual networks (</a:t>
                </a:r>
                <a:r>
                  <a:rPr lang="en-US" sz="1800" dirty="0" err="1"/>
                  <a:t>ResNet</a:t>
                </a:r>
                <a:r>
                  <a:rPr lang="en-US" sz="1800" dirty="0"/>
                  <a:t>, He et al. 2015)</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0</m:t>
                          </m:r>
                        </m:sup>
                      </m:sSup>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𝒙</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err="1"/>
                  <a:t>ResNet</a:t>
                </a:r>
                <a:r>
                  <a:rPr lang="en-US" sz="1800" dirty="0"/>
                  <a:t> can be interpreted as forward-Euler discretization of the dynamic system </a:t>
                </a:r>
                <a14:m>
                  <m:oMath xmlns:m="http://schemas.openxmlformats.org/officeDocument/2006/math">
                    <m:acc>
                      <m:accPr>
                        <m:chr m:val="̇"/>
                        <m:ctrlPr>
                          <a:rPr lang="en-US" altLang="zh-CN" sz="1800" b="0" i="1" smtClean="0">
                            <a:latin typeface="Cambria Math" panose="02040503050406030204" pitchFamily="18" charset="0"/>
                          </a:rPr>
                        </m:ctrlPr>
                      </m:accPr>
                      <m:e>
                        <m:r>
                          <a:rPr lang="en-US" altLang="zh-CN" sz="1800" b="1" i="1" smtClean="0">
                            <a:latin typeface="Cambria Math" panose="02040503050406030204" pitchFamily="18" charset="0"/>
                          </a:rPr>
                          <m:t>𝒙</m:t>
                        </m:r>
                      </m:e>
                    </m:acc>
                    <m:r>
                      <a:rPr lang="en-US" altLang="zh-CN" sz="1800" b="0" i="1" dirty="0" smtClean="0">
                        <a:latin typeface="Cambria Math" panose="02040503050406030204" pitchFamily="18" charset="0"/>
                      </a:rPr>
                      <m:t>=</m:t>
                    </m:r>
                    <m:r>
                      <a:rPr lang="en-US" altLang="zh-CN" sz="1800" b="1" i="1" dirty="0" smtClean="0">
                        <a:latin typeface="Cambria Math" panose="02040503050406030204" pitchFamily="18" charset="0"/>
                      </a:rPr>
                      <m:t>𝒇</m:t>
                    </m:r>
                    <m:d>
                      <m:dPr>
                        <m:ctrlPr>
                          <a:rPr lang="en-US" altLang="zh-CN" sz="1800" b="0" i="1" dirty="0" smtClean="0">
                            <a:latin typeface="Cambria Math" panose="02040503050406030204" pitchFamily="18" charset="0"/>
                          </a:rPr>
                        </m:ctrlPr>
                      </m:dPr>
                      <m:e>
                        <m:r>
                          <a:rPr lang="en-US" altLang="zh-CN" sz="1800" b="1" i="1" dirty="0" smtClean="0">
                            <a:latin typeface="Cambria Math" panose="02040503050406030204" pitchFamily="18" charset="0"/>
                          </a:rPr>
                          <m:t>𝒙</m:t>
                        </m:r>
                      </m:e>
                    </m:d>
                  </m:oMath>
                </a14:m>
                <a:r>
                  <a:rPr lang="en-US" sz="1800" dirty="0"/>
                  <a:t>, and training </a:t>
                </a:r>
                <a:r>
                  <a:rPr lang="en-US" sz="1800" dirty="0" err="1"/>
                  <a:t>ResNets</a:t>
                </a:r>
                <a:r>
                  <a:rPr lang="en-US" sz="1800" dirty="0"/>
                  <a:t> can be viewed as an optimal control problem (E 2017).</a:t>
                </a:r>
              </a:p>
              <a:p>
                <a:pPr marL="285750" lvl="0" algn="l" rtl="0">
                  <a:spcBef>
                    <a:spcPts val="0"/>
                  </a:spcBef>
                  <a:spcAft>
                    <a:spcPts val="0"/>
                  </a:spcAft>
                  <a:buClr>
                    <a:schemeClr val="tx1"/>
                  </a:buClr>
                  <a:buFont typeface="Wingdings" panose="05000000000000000000" pitchFamily="2" charset="2"/>
                  <a:buChar char="l"/>
                </a:pPr>
                <a:r>
                  <a:rPr lang="en-US" sz="1800" dirty="0"/>
                  <a:t>More examples of deep networks that can be viewed as discrete form of ODEs or SDEs (Lu-Zhong-Li-Dong 2018): </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973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The success of residual networks (</a:t>
                </a:r>
                <a:r>
                  <a:rPr lang="en-US" sz="1800" dirty="0" err="1"/>
                  <a:t>ResNet</a:t>
                </a:r>
                <a:r>
                  <a:rPr lang="en-US" sz="1800" dirty="0"/>
                  <a:t>, He et al. 2015)</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0</m:t>
                          </m:r>
                        </m:sup>
                      </m:sSup>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𝒙</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err="1"/>
                  <a:t>ResNet</a:t>
                </a:r>
                <a:r>
                  <a:rPr lang="en-US" sz="1800" dirty="0"/>
                  <a:t> can be interpreted as forward-Euler discretization of the dynamic system </a:t>
                </a:r>
                <a14:m>
                  <m:oMath xmlns:m="http://schemas.openxmlformats.org/officeDocument/2006/math">
                    <m:acc>
                      <m:accPr>
                        <m:chr m:val="̇"/>
                        <m:ctrlPr>
                          <a:rPr lang="en-US" altLang="zh-CN" sz="1800" b="0" i="1" smtClean="0">
                            <a:latin typeface="Cambria Math" panose="02040503050406030204" pitchFamily="18" charset="0"/>
                          </a:rPr>
                        </m:ctrlPr>
                      </m:accPr>
                      <m:e>
                        <m:r>
                          <a:rPr lang="en-US" altLang="zh-CN" sz="1800" b="1" i="1" smtClean="0">
                            <a:latin typeface="Cambria Math" panose="02040503050406030204" pitchFamily="18" charset="0"/>
                          </a:rPr>
                          <m:t>𝒙</m:t>
                        </m:r>
                      </m:e>
                    </m:acc>
                    <m:r>
                      <a:rPr lang="en-US" altLang="zh-CN" sz="1800" b="0" i="1" dirty="0" smtClean="0">
                        <a:latin typeface="Cambria Math" panose="02040503050406030204" pitchFamily="18" charset="0"/>
                      </a:rPr>
                      <m:t>=</m:t>
                    </m:r>
                    <m:r>
                      <a:rPr lang="en-US" altLang="zh-CN" sz="1800" b="1" i="1" dirty="0" smtClean="0">
                        <a:latin typeface="Cambria Math" panose="02040503050406030204" pitchFamily="18" charset="0"/>
                      </a:rPr>
                      <m:t>𝒇</m:t>
                    </m:r>
                    <m:d>
                      <m:dPr>
                        <m:ctrlPr>
                          <a:rPr lang="en-US" altLang="zh-CN" sz="1800" b="0" i="1" dirty="0" smtClean="0">
                            <a:latin typeface="Cambria Math" panose="02040503050406030204" pitchFamily="18" charset="0"/>
                          </a:rPr>
                        </m:ctrlPr>
                      </m:dPr>
                      <m:e>
                        <m:r>
                          <a:rPr lang="en-US" altLang="zh-CN" sz="1800" b="1" i="1" dirty="0" smtClean="0">
                            <a:latin typeface="Cambria Math" panose="02040503050406030204" pitchFamily="18" charset="0"/>
                          </a:rPr>
                          <m:t>𝒙</m:t>
                        </m:r>
                      </m:e>
                    </m:d>
                  </m:oMath>
                </a14:m>
                <a:r>
                  <a:rPr lang="en-US" sz="1800" dirty="0"/>
                  <a:t>, and training </a:t>
                </a:r>
                <a:r>
                  <a:rPr lang="en-US" sz="1800" dirty="0" err="1"/>
                  <a:t>ResNets</a:t>
                </a:r>
                <a:r>
                  <a:rPr lang="en-US" sz="1800" dirty="0"/>
                  <a:t> can be viewed as an optimal control problem (E 2017).</a:t>
                </a:r>
              </a:p>
              <a:p>
                <a:pPr marL="285750" lvl="0" algn="l" rtl="0">
                  <a:spcBef>
                    <a:spcPts val="0"/>
                  </a:spcBef>
                  <a:spcAft>
                    <a:spcPts val="0"/>
                  </a:spcAft>
                  <a:buClr>
                    <a:schemeClr val="tx1"/>
                  </a:buClr>
                  <a:buFont typeface="Wingdings" panose="05000000000000000000" pitchFamily="2" charset="2"/>
                  <a:buChar char="l"/>
                </a:pPr>
                <a:r>
                  <a:rPr lang="en-US" sz="1800" dirty="0"/>
                  <a:t>More examples of deep networks that can be viewed as discrete form of ODEs or SDEs (Lu-Zhong-Li-Dong 2018): </a:t>
                </a:r>
              </a:p>
              <a:p>
                <a:pPr marL="742950" lvl="1">
                  <a:buClr>
                    <a:schemeClr val="tx1"/>
                  </a:buClr>
                  <a:buFont typeface="Wingdings" panose="05000000000000000000" pitchFamily="2" charset="2"/>
                  <a:buChar char="l"/>
                </a:pPr>
                <a:r>
                  <a:rPr lang="en-US" sz="1600" dirty="0"/>
                  <a:t>e.g., </a:t>
                </a:r>
                <a:r>
                  <a:rPr lang="en-US" sz="1600" dirty="0" err="1"/>
                  <a:t>PolyNet</a:t>
                </a:r>
                <a:r>
                  <a:rPr lang="en-US" sz="1600" dirty="0"/>
                  <a:t> (Zhang-Li-Loy-Lin 2017) can be viewed as approximation to backward-Euler with truncated Neumann series. </a:t>
                </a:r>
              </a:p>
              <a:p>
                <a:pPr marL="908050" lvl="2" indent="0">
                  <a:buClr>
                    <a:schemeClr val="tx1"/>
                  </a:buClr>
                  <a:buNone/>
                </a:pPr>
                <a:endParaRPr lang="en-US" sz="1200" dirty="0"/>
              </a:p>
              <a:p>
                <a:pPr marL="450850" lvl="1" indent="0">
                  <a:buClr>
                    <a:schemeClr val="tx1"/>
                  </a:buClr>
                  <a:buNone/>
                </a:pPr>
                <a:r>
                  <a:rPr lang="en-US" sz="1400" dirty="0">
                    <a:solidFill>
                      <a:srgbClr val="0070C0"/>
                    </a:solidFill>
                  </a:rPr>
                  <a:t>The </a:t>
                </a:r>
                <a:r>
                  <a:rPr lang="en-US" sz="1400" dirty="0" err="1">
                    <a:solidFill>
                      <a:srgbClr val="0070C0"/>
                    </a:solidFill>
                  </a:rPr>
                  <a:t>PolyInception</a:t>
                </a:r>
                <a:r>
                  <a:rPr lang="en-US" sz="1400" dirty="0">
                    <a:solidFill>
                      <a:srgbClr val="0070C0"/>
                    </a:solidFill>
                  </a:rPr>
                  <a:t> module </a:t>
                </a:r>
                <a14:m>
                  <m:oMath xmlns:m="http://schemas.openxmlformats.org/officeDocument/2006/math">
                    <m:d>
                      <m:dPr>
                        <m:ctrlPr>
                          <a:rPr lang="en-US" sz="1400" b="0" i="1" smtClean="0">
                            <a:solidFill>
                              <a:srgbClr val="0070C0"/>
                            </a:solidFill>
                            <a:latin typeface="Cambria Math" panose="02040503050406030204" pitchFamily="18" charset="0"/>
                          </a:rPr>
                        </m:ctrlPr>
                      </m:dPr>
                      <m:e>
                        <m:r>
                          <a:rPr lang="en-US" sz="1400" b="1" i="1" smtClean="0">
                            <a:solidFill>
                              <a:srgbClr val="0070C0"/>
                            </a:solidFill>
                            <a:latin typeface="Cambria Math" panose="02040503050406030204" pitchFamily="18" charset="0"/>
                          </a:rPr>
                          <m:t>𝑰</m:t>
                        </m:r>
                        <m:r>
                          <a:rPr lang="en-US" sz="1400" b="0"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𝒇</m:t>
                        </m:r>
                        <m:r>
                          <a:rPr lang="en-US" sz="1400" b="0" i="1" smtClean="0">
                            <a:solidFill>
                              <a:srgbClr val="0070C0"/>
                            </a:solidFill>
                            <a:latin typeface="Cambria Math" panose="02040503050406030204" pitchFamily="18" charset="0"/>
                          </a:rPr>
                          <m:t>+</m:t>
                        </m:r>
                        <m:sSup>
                          <m:sSupPr>
                            <m:ctrlPr>
                              <a:rPr lang="en-US" sz="1400" b="0" i="1" smtClean="0">
                                <a:solidFill>
                                  <a:srgbClr val="0070C0"/>
                                </a:solidFill>
                                <a:latin typeface="Cambria Math" panose="02040503050406030204" pitchFamily="18" charset="0"/>
                              </a:rPr>
                            </m:ctrlPr>
                          </m:sSupPr>
                          <m:e>
                            <m:r>
                              <a:rPr lang="en-US" sz="1400" b="1" i="1" smtClean="0">
                                <a:solidFill>
                                  <a:srgbClr val="0070C0"/>
                                </a:solidFill>
                                <a:latin typeface="Cambria Math" panose="02040503050406030204" pitchFamily="18" charset="0"/>
                              </a:rPr>
                              <m:t>𝒇</m:t>
                            </m:r>
                          </m:e>
                          <m:sup>
                            <m:r>
                              <a:rPr lang="en-US" sz="1400" b="0" i="1" smtClean="0">
                                <a:solidFill>
                                  <a:srgbClr val="0070C0"/>
                                </a:solidFill>
                                <a:latin typeface="Cambria Math" panose="02040503050406030204" pitchFamily="18" charset="0"/>
                              </a:rPr>
                              <m:t>2</m:t>
                            </m:r>
                          </m:sup>
                        </m:sSup>
                      </m:e>
                    </m:d>
                    <m:d>
                      <m:dPr>
                        <m:ctrlPr>
                          <a:rPr lang="en-US" sz="1400" b="0" i="1" smtClean="0">
                            <a:solidFill>
                              <a:srgbClr val="0070C0"/>
                            </a:solidFill>
                            <a:latin typeface="Cambria Math" panose="02040503050406030204" pitchFamily="18" charset="0"/>
                          </a:rPr>
                        </m:ctrlPr>
                      </m:dPr>
                      <m:e>
                        <m:r>
                          <a:rPr lang="en-US" sz="1400" b="1" i="1" smtClean="0">
                            <a:solidFill>
                              <a:srgbClr val="0070C0"/>
                            </a:solidFill>
                            <a:latin typeface="Cambria Math" panose="02040503050406030204" pitchFamily="18" charset="0"/>
                          </a:rPr>
                          <m:t>𝒙</m:t>
                        </m:r>
                      </m:e>
                    </m:d>
                    <m:r>
                      <a:rPr lang="en-US" sz="1400" b="0"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𝒙</m:t>
                    </m:r>
                    <m:r>
                      <a:rPr lang="en-US" sz="1400" b="0"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𝒇</m:t>
                    </m:r>
                    <m:d>
                      <m:dPr>
                        <m:ctrlPr>
                          <a:rPr lang="en-US" sz="1400" b="1" i="1" smtClean="0">
                            <a:solidFill>
                              <a:srgbClr val="0070C0"/>
                            </a:solidFill>
                            <a:latin typeface="Cambria Math" panose="02040503050406030204" pitchFamily="18" charset="0"/>
                          </a:rPr>
                        </m:ctrlPr>
                      </m:dPr>
                      <m:e>
                        <m:r>
                          <a:rPr lang="en-US" sz="1400" b="1" i="1" smtClean="0">
                            <a:solidFill>
                              <a:srgbClr val="0070C0"/>
                            </a:solidFill>
                            <a:latin typeface="Cambria Math" panose="02040503050406030204" pitchFamily="18" charset="0"/>
                          </a:rPr>
                          <m:t>𝒙</m:t>
                        </m:r>
                      </m:e>
                    </m:d>
                    <m:r>
                      <a:rPr lang="en-US" sz="1400" b="0" i="1" smtClean="0">
                        <a:solidFill>
                          <a:srgbClr val="0070C0"/>
                        </a:solidFill>
                        <a:latin typeface="Cambria Math" panose="02040503050406030204" pitchFamily="18" charset="0"/>
                      </a:rPr>
                      <m:t>+</m:t>
                    </m:r>
                    <m:r>
                      <a:rPr lang="en-US" sz="1400" b="1" i="1" smtClean="0">
                        <a:solidFill>
                          <a:srgbClr val="0070C0"/>
                        </a:solidFill>
                        <a:latin typeface="Cambria Math" panose="02040503050406030204" pitchFamily="18" charset="0"/>
                      </a:rPr>
                      <m:t>𝒇</m:t>
                    </m:r>
                    <m:d>
                      <m:dPr>
                        <m:ctrlPr>
                          <a:rPr lang="en-US" sz="1400" b="1" i="1" smtClean="0">
                            <a:solidFill>
                              <a:srgbClr val="0070C0"/>
                            </a:solidFill>
                            <a:latin typeface="Cambria Math" panose="02040503050406030204" pitchFamily="18" charset="0"/>
                          </a:rPr>
                        </m:ctrlPr>
                      </m:dPr>
                      <m:e>
                        <m:r>
                          <a:rPr lang="en-US" sz="1400" b="1" i="1" smtClean="0">
                            <a:solidFill>
                              <a:srgbClr val="0070C0"/>
                            </a:solidFill>
                            <a:latin typeface="Cambria Math" panose="02040503050406030204" pitchFamily="18" charset="0"/>
                          </a:rPr>
                          <m:t>𝒇</m:t>
                        </m:r>
                        <m:d>
                          <m:dPr>
                            <m:ctrlPr>
                              <a:rPr lang="en-US" sz="1400" b="1" i="1" smtClean="0">
                                <a:solidFill>
                                  <a:srgbClr val="0070C0"/>
                                </a:solidFill>
                                <a:latin typeface="Cambria Math" panose="02040503050406030204" pitchFamily="18" charset="0"/>
                              </a:rPr>
                            </m:ctrlPr>
                          </m:dPr>
                          <m:e>
                            <m:r>
                              <a:rPr lang="en-US" sz="1400" b="1" i="1" smtClean="0">
                                <a:solidFill>
                                  <a:srgbClr val="0070C0"/>
                                </a:solidFill>
                                <a:latin typeface="Cambria Math" panose="02040503050406030204" pitchFamily="18" charset="0"/>
                              </a:rPr>
                              <m:t>𝒙</m:t>
                            </m:r>
                          </m:e>
                        </m:d>
                      </m:e>
                    </m:d>
                  </m:oMath>
                </a14:m>
                <a:r>
                  <a:rPr lang="en-US" sz="1400" b="1" dirty="0">
                    <a:solidFill>
                      <a:srgbClr val="0070C0"/>
                    </a:solidFill>
                  </a:rPr>
                  <a:t> </a:t>
                </a:r>
                <a:r>
                  <a:rPr lang="en-US" sz="1400" dirty="0">
                    <a:solidFill>
                      <a:srgbClr val="0070C0"/>
                    </a:solidFill>
                  </a:rPr>
                  <a:t>can be viewed as an approximation to the backward Euler scheme </a:t>
                </a:r>
                <a14:m>
                  <m:oMath xmlns:m="http://schemas.openxmlformats.org/officeDocument/2006/math">
                    <m:sSup>
                      <m:sSupPr>
                        <m:ctrlPr>
                          <a:rPr lang="en-US" altLang="zh-CN" sz="1400" i="1">
                            <a:solidFill>
                              <a:srgbClr val="0070C0"/>
                            </a:solidFill>
                            <a:latin typeface="Cambria Math" panose="02040503050406030204" pitchFamily="18" charset="0"/>
                          </a:rPr>
                        </m:ctrlPr>
                      </m:sSupPr>
                      <m:e>
                        <m:r>
                          <a:rPr lang="en-US" altLang="zh-CN" sz="1400" b="1" i="1">
                            <a:solidFill>
                              <a:srgbClr val="0070C0"/>
                            </a:solidFill>
                            <a:latin typeface="Cambria Math" panose="02040503050406030204" pitchFamily="18" charset="0"/>
                          </a:rPr>
                          <m:t>𝒙</m:t>
                        </m:r>
                      </m:e>
                      <m:sup>
                        <m:r>
                          <a:rPr lang="en-US" altLang="zh-CN" sz="1400" i="1">
                            <a:solidFill>
                              <a:srgbClr val="0070C0"/>
                            </a:solidFill>
                            <a:latin typeface="Cambria Math" panose="02040503050406030204" pitchFamily="18" charset="0"/>
                          </a:rPr>
                          <m:t>𝑘</m:t>
                        </m:r>
                        <m:r>
                          <a:rPr lang="en-US" altLang="zh-CN" sz="1400" i="1">
                            <a:solidFill>
                              <a:srgbClr val="0070C0"/>
                            </a:solidFill>
                            <a:latin typeface="Cambria Math" panose="02040503050406030204" pitchFamily="18" charset="0"/>
                          </a:rPr>
                          <m:t>+1</m:t>
                        </m:r>
                      </m:sup>
                    </m:sSup>
                    <m:r>
                      <a:rPr lang="en-US" altLang="zh-CN" sz="1400" i="1">
                        <a:solidFill>
                          <a:srgbClr val="0070C0"/>
                        </a:solidFill>
                        <a:latin typeface="Cambria Math" panose="02040503050406030204" pitchFamily="18" charset="0"/>
                      </a:rPr>
                      <m:t>=</m:t>
                    </m:r>
                    <m:sSup>
                      <m:sSupPr>
                        <m:ctrlPr>
                          <a:rPr lang="en-US" altLang="zh-CN" sz="1400" b="0" i="1" smtClean="0">
                            <a:solidFill>
                              <a:srgbClr val="0070C0"/>
                            </a:solidFill>
                            <a:latin typeface="Cambria Math" panose="02040503050406030204" pitchFamily="18" charset="0"/>
                          </a:rPr>
                        </m:ctrlPr>
                      </m:sSupPr>
                      <m:e>
                        <m:d>
                          <m:dPr>
                            <m:ctrlPr>
                              <a:rPr lang="en-US" altLang="zh-CN" sz="1400" b="0" i="1" smtClean="0">
                                <a:solidFill>
                                  <a:srgbClr val="0070C0"/>
                                </a:solidFill>
                                <a:latin typeface="Cambria Math" panose="02040503050406030204" pitchFamily="18" charset="0"/>
                              </a:rPr>
                            </m:ctrlPr>
                          </m:dPr>
                          <m:e>
                            <m:r>
                              <a:rPr lang="en-US" altLang="zh-CN" sz="1400" b="0" i="1" smtClean="0">
                                <a:solidFill>
                                  <a:srgbClr val="0070C0"/>
                                </a:solidFill>
                                <a:latin typeface="Cambria Math" panose="02040503050406030204" pitchFamily="18" charset="0"/>
                              </a:rPr>
                              <m:t>𝐼</m:t>
                            </m:r>
                            <m:r>
                              <a:rPr lang="en-US" altLang="zh-CN" sz="1400" b="0" i="1" smtClean="0">
                                <a:solidFill>
                                  <a:srgbClr val="0070C0"/>
                                </a:solidFill>
                                <a:latin typeface="Cambria Math" panose="02040503050406030204" pitchFamily="18" charset="0"/>
                              </a:rPr>
                              <m:t>−</m:t>
                            </m:r>
                            <m:r>
                              <m:rPr>
                                <m:sty m:val="p"/>
                              </m:rPr>
                              <a:rPr lang="en-US" altLang="zh-CN" sz="1400" b="0" i="0" smtClean="0">
                                <a:solidFill>
                                  <a:srgbClr val="0070C0"/>
                                </a:solidFill>
                                <a:latin typeface="Cambria Math" panose="02040503050406030204" pitchFamily="18" charset="0"/>
                              </a:rPr>
                              <m:t>Δ</m:t>
                            </m:r>
                            <m:r>
                              <a:rPr lang="en-US" altLang="zh-CN" sz="1400" b="0" i="1" smtClean="0">
                                <a:solidFill>
                                  <a:srgbClr val="0070C0"/>
                                </a:solidFill>
                                <a:latin typeface="Cambria Math" panose="02040503050406030204" pitchFamily="18" charset="0"/>
                              </a:rPr>
                              <m:t>𝑡</m:t>
                            </m:r>
                            <m:r>
                              <a:rPr lang="en-US" altLang="zh-CN" sz="1400" b="0" i="1" smtClean="0">
                                <a:solidFill>
                                  <a:srgbClr val="0070C0"/>
                                </a:solidFill>
                                <a:latin typeface="Cambria Math" panose="02040503050406030204" pitchFamily="18" charset="0"/>
                              </a:rPr>
                              <m:t> </m:t>
                            </m:r>
                            <m:sSup>
                              <m:sSupPr>
                                <m:ctrlPr>
                                  <a:rPr lang="en-US" altLang="zh-CN" sz="1400" b="0" i="1" smtClean="0">
                                    <a:solidFill>
                                      <a:srgbClr val="0070C0"/>
                                    </a:solidFill>
                                    <a:latin typeface="Cambria Math" panose="02040503050406030204" pitchFamily="18" charset="0"/>
                                  </a:rPr>
                                </m:ctrlPr>
                              </m:sSupPr>
                              <m:e>
                                <m:r>
                                  <a:rPr lang="en-US" altLang="zh-CN" sz="1400" b="1" i="1" smtClean="0">
                                    <a:solidFill>
                                      <a:srgbClr val="0070C0"/>
                                    </a:solidFill>
                                    <a:latin typeface="Cambria Math" panose="02040503050406030204" pitchFamily="18" charset="0"/>
                                  </a:rPr>
                                  <m:t>𝒇</m:t>
                                </m:r>
                              </m:e>
                              <m:sup>
                                <m:r>
                                  <a:rPr lang="en-US" altLang="zh-CN" sz="1400" b="0" i="1" smtClean="0">
                                    <a:solidFill>
                                      <a:srgbClr val="0070C0"/>
                                    </a:solidFill>
                                    <a:latin typeface="Cambria Math" panose="02040503050406030204" pitchFamily="18" charset="0"/>
                                  </a:rPr>
                                  <m:t>𝑘</m:t>
                                </m:r>
                                <m:r>
                                  <a:rPr lang="en-US" altLang="zh-CN" sz="1400" b="0" i="1" smtClean="0">
                                    <a:solidFill>
                                      <a:srgbClr val="0070C0"/>
                                    </a:solidFill>
                                    <a:latin typeface="Cambria Math" panose="02040503050406030204" pitchFamily="18" charset="0"/>
                                  </a:rPr>
                                  <m:t>+1</m:t>
                                </m:r>
                              </m:sup>
                            </m:sSup>
                          </m:e>
                        </m:d>
                      </m:e>
                      <m:sup>
                        <m:r>
                          <a:rPr lang="en-US" altLang="zh-CN" sz="1400" b="0" i="1" smtClean="0">
                            <a:solidFill>
                              <a:srgbClr val="0070C0"/>
                            </a:solidFill>
                            <a:latin typeface="Cambria Math" panose="02040503050406030204" pitchFamily="18" charset="0"/>
                          </a:rPr>
                          <m:t>−1</m:t>
                        </m:r>
                      </m:sup>
                    </m:sSup>
                    <m:sSup>
                      <m:sSupPr>
                        <m:ctrlPr>
                          <a:rPr lang="en-US" altLang="zh-CN" sz="1400" i="1">
                            <a:solidFill>
                              <a:srgbClr val="0070C0"/>
                            </a:solidFill>
                            <a:latin typeface="Cambria Math" panose="02040503050406030204" pitchFamily="18" charset="0"/>
                          </a:rPr>
                        </m:ctrlPr>
                      </m:sSupPr>
                      <m:e>
                        <m:r>
                          <a:rPr lang="en-US" altLang="zh-CN" sz="1400" b="1" i="1">
                            <a:solidFill>
                              <a:srgbClr val="0070C0"/>
                            </a:solidFill>
                            <a:latin typeface="Cambria Math" panose="02040503050406030204" pitchFamily="18" charset="0"/>
                          </a:rPr>
                          <m:t>𝒙</m:t>
                        </m:r>
                      </m:e>
                      <m:sup>
                        <m:r>
                          <a:rPr lang="en-US" altLang="zh-CN" sz="1400" i="1">
                            <a:solidFill>
                              <a:srgbClr val="0070C0"/>
                            </a:solidFill>
                            <a:latin typeface="Cambria Math" panose="02040503050406030204" pitchFamily="18" charset="0"/>
                          </a:rPr>
                          <m:t>𝑘</m:t>
                        </m:r>
                      </m:sup>
                    </m:sSup>
                  </m:oMath>
                </a14:m>
                <a:endParaRPr lang="en-US" sz="1400" dirty="0">
                  <a:solidFill>
                    <a:srgbClr val="0070C0"/>
                  </a:solidFill>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7966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The success of residual networks (</a:t>
                </a:r>
                <a:r>
                  <a:rPr lang="en-US" sz="1800" dirty="0" err="1"/>
                  <a:t>ResNet</a:t>
                </a:r>
                <a:r>
                  <a:rPr lang="en-US" sz="1800" dirty="0"/>
                  <a:t>, He et al. 2015)</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0</m:t>
                          </m:r>
                        </m:sup>
                      </m:sSup>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𝒙</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err="1"/>
                  <a:t>ResNet</a:t>
                </a:r>
                <a:r>
                  <a:rPr lang="en-US" sz="1800" dirty="0"/>
                  <a:t> can be interpreted as forward-Euler discretization of the dynamic system </a:t>
                </a:r>
                <a14:m>
                  <m:oMath xmlns:m="http://schemas.openxmlformats.org/officeDocument/2006/math">
                    <m:acc>
                      <m:accPr>
                        <m:chr m:val="̇"/>
                        <m:ctrlPr>
                          <a:rPr lang="en-US" altLang="zh-CN" sz="1800" b="0" i="1" smtClean="0">
                            <a:latin typeface="Cambria Math" panose="02040503050406030204" pitchFamily="18" charset="0"/>
                          </a:rPr>
                        </m:ctrlPr>
                      </m:accPr>
                      <m:e>
                        <m:r>
                          <a:rPr lang="en-US" altLang="zh-CN" sz="1800" b="1" i="1" smtClean="0">
                            <a:latin typeface="Cambria Math" panose="02040503050406030204" pitchFamily="18" charset="0"/>
                          </a:rPr>
                          <m:t>𝒙</m:t>
                        </m:r>
                      </m:e>
                    </m:acc>
                    <m:r>
                      <a:rPr lang="en-US" altLang="zh-CN" sz="1800" b="0" i="1" dirty="0" smtClean="0">
                        <a:latin typeface="Cambria Math" panose="02040503050406030204" pitchFamily="18" charset="0"/>
                      </a:rPr>
                      <m:t>=</m:t>
                    </m:r>
                    <m:r>
                      <a:rPr lang="en-US" altLang="zh-CN" sz="1800" b="1" i="1" dirty="0" smtClean="0">
                        <a:latin typeface="Cambria Math" panose="02040503050406030204" pitchFamily="18" charset="0"/>
                      </a:rPr>
                      <m:t>𝒇</m:t>
                    </m:r>
                    <m:d>
                      <m:dPr>
                        <m:ctrlPr>
                          <a:rPr lang="en-US" altLang="zh-CN" sz="1800" b="0" i="1" dirty="0" smtClean="0">
                            <a:latin typeface="Cambria Math" panose="02040503050406030204" pitchFamily="18" charset="0"/>
                          </a:rPr>
                        </m:ctrlPr>
                      </m:dPr>
                      <m:e>
                        <m:r>
                          <a:rPr lang="en-US" altLang="zh-CN" sz="1800" b="1" i="1" dirty="0" smtClean="0">
                            <a:latin typeface="Cambria Math" panose="02040503050406030204" pitchFamily="18" charset="0"/>
                          </a:rPr>
                          <m:t>𝒙</m:t>
                        </m:r>
                      </m:e>
                    </m:d>
                  </m:oMath>
                </a14:m>
                <a:r>
                  <a:rPr lang="en-US" sz="1800" dirty="0"/>
                  <a:t>, and training </a:t>
                </a:r>
                <a:r>
                  <a:rPr lang="en-US" sz="1800" dirty="0" err="1"/>
                  <a:t>ResNets</a:t>
                </a:r>
                <a:r>
                  <a:rPr lang="en-US" sz="1800" dirty="0"/>
                  <a:t> can be viewed as an optimal control problem (E 2017).</a:t>
                </a:r>
              </a:p>
              <a:p>
                <a:pPr marL="285750" lvl="0" algn="l" rtl="0">
                  <a:spcBef>
                    <a:spcPts val="0"/>
                  </a:spcBef>
                  <a:spcAft>
                    <a:spcPts val="0"/>
                  </a:spcAft>
                  <a:buClr>
                    <a:schemeClr val="tx1"/>
                  </a:buClr>
                  <a:buFont typeface="Wingdings" panose="05000000000000000000" pitchFamily="2" charset="2"/>
                  <a:buChar char="l"/>
                </a:pPr>
                <a:r>
                  <a:rPr lang="en-US" sz="1800" dirty="0"/>
                  <a:t>More examples of deep networks that can be viewed as discrete form of ODEs or SDEs (Lu-Zhong-Li-Dong 2018): </a:t>
                </a:r>
              </a:p>
              <a:p>
                <a:pPr marL="742950" lvl="1">
                  <a:buClr>
                    <a:schemeClr val="tx1"/>
                  </a:buClr>
                  <a:buFont typeface="Wingdings" panose="05000000000000000000" pitchFamily="2" charset="2"/>
                  <a:buChar char="l"/>
                </a:pPr>
                <a:r>
                  <a:rPr lang="en-US" sz="1600" dirty="0"/>
                  <a:t>e.g., </a:t>
                </a:r>
                <a:r>
                  <a:rPr lang="en-US" sz="1600" dirty="0" err="1"/>
                  <a:t>PolyNet</a:t>
                </a:r>
                <a:r>
                  <a:rPr lang="en-US" sz="1600" dirty="0"/>
                  <a:t> (Zhang-Li-Loy-Lin 2017) can be viewed as approximation to backward-Euler with truncated Neumann series. </a:t>
                </a:r>
              </a:p>
              <a:p>
                <a:pPr marL="742950" lvl="1">
                  <a:buClr>
                    <a:schemeClr val="tx1"/>
                  </a:buClr>
                  <a:buFont typeface="Wingdings" panose="05000000000000000000" pitchFamily="2" charset="2"/>
                  <a:buChar char="l"/>
                </a:pPr>
                <a:r>
                  <a:rPr lang="en-US" sz="1600" dirty="0"/>
                  <a:t>e.g., </a:t>
                </a:r>
                <a:r>
                  <a:rPr lang="en-US" sz="1600" dirty="0" err="1"/>
                  <a:t>ResNets</a:t>
                </a:r>
                <a:r>
                  <a:rPr lang="en-US" sz="1600" dirty="0"/>
                  <a:t> with stochastic depth (Huang et al. 2016) strategy are discrete approximations of SDEs.</a:t>
                </a:r>
              </a:p>
              <a:p>
                <a:pPr marL="450850" lvl="1" indent="0" algn="ctr">
                  <a:buClr>
                    <a:schemeClr val="tx1"/>
                  </a:buClr>
                  <a:buNone/>
                </a:pPr>
                <a:r>
                  <a:rPr lang="en-US" sz="1400" dirty="0">
                    <a:solidFill>
                      <a:srgbClr val="0070C0"/>
                    </a:solidFill>
                  </a:rPr>
                  <a:t>Stochastic depth: </a:t>
                </a:r>
                <a14:m>
                  <m:oMath xmlns:m="http://schemas.openxmlformats.org/officeDocument/2006/math">
                    <m:sSup>
                      <m:sSupPr>
                        <m:ctrlPr>
                          <a:rPr lang="en-US" altLang="zh-CN" sz="1400" i="1">
                            <a:solidFill>
                              <a:srgbClr val="0070C0"/>
                            </a:solidFill>
                            <a:latin typeface="Cambria Math" panose="02040503050406030204" pitchFamily="18" charset="0"/>
                          </a:rPr>
                        </m:ctrlPr>
                      </m:sSupPr>
                      <m:e>
                        <m:r>
                          <a:rPr lang="en-US" altLang="zh-CN" sz="1400" b="1" i="1">
                            <a:solidFill>
                              <a:srgbClr val="0070C0"/>
                            </a:solidFill>
                            <a:latin typeface="Cambria Math" panose="02040503050406030204" pitchFamily="18" charset="0"/>
                          </a:rPr>
                          <m:t>𝒙</m:t>
                        </m:r>
                      </m:e>
                      <m:sup>
                        <m:r>
                          <a:rPr lang="en-US" altLang="zh-CN" sz="1400" i="1">
                            <a:solidFill>
                              <a:srgbClr val="0070C0"/>
                            </a:solidFill>
                            <a:latin typeface="Cambria Math" panose="02040503050406030204" pitchFamily="18" charset="0"/>
                          </a:rPr>
                          <m:t>𝑘</m:t>
                        </m:r>
                        <m:r>
                          <a:rPr lang="en-US" altLang="zh-CN" sz="1400" i="1">
                            <a:solidFill>
                              <a:srgbClr val="0070C0"/>
                            </a:solidFill>
                            <a:latin typeface="Cambria Math" panose="02040503050406030204" pitchFamily="18" charset="0"/>
                          </a:rPr>
                          <m:t>+1</m:t>
                        </m:r>
                      </m:sup>
                    </m:sSup>
                    <m:r>
                      <a:rPr lang="en-US" altLang="zh-CN" sz="1400" i="1">
                        <a:solidFill>
                          <a:srgbClr val="0070C0"/>
                        </a:solidFill>
                        <a:latin typeface="Cambria Math" panose="02040503050406030204" pitchFamily="18" charset="0"/>
                      </a:rPr>
                      <m:t>=</m:t>
                    </m:r>
                    <m:sSup>
                      <m:sSupPr>
                        <m:ctrlPr>
                          <a:rPr lang="en-US" altLang="zh-CN" sz="1400" i="1">
                            <a:solidFill>
                              <a:srgbClr val="0070C0"/>
                            </a:solidFill>
                            <a:latin typeface="Cambria Math" panose="02040503050406030204" pitchFamily="18" charset="0"/>
                          </a:rPr>
                        </m:ctrlPr>
                      </m:sSupPr>
                      <m:e>
                        <m:r>
                          <a:rPr lang="en-US" altLang="zh-CN" sz="1400" b="1" i="1">
                            <a:solidFill>
                              <a:srgbClr val="0070C0"/>
                            </a:solidFill>
                            <a:latin typeface="Cambria Math" panose="02040503050406030204" pitchFamily="18" charset="0"/>
                          </a:rPr>
                          <m:t>𝒙</m:t>
                        </m:r>
                      </m:e>
                      <m:sup>
                        <m:r>
                          <a:rPr lang="en-US" altLang="zh-CN" sz="1400" i="1">
                            <a:solidFill>
                              <a:srgbClr val="0070C0"/>
                            </a:solidFill>
                            <a:latin typeface="Cambria Math" panose="02040503050406030204" pitchFamily="18" charset="0"/>
                          </a:rPr>
                          <m:t>𝑘</m:t>
                        </m:r>
                      </m:sup>
                    </m:sSup>
                    <m:r>
                      <a:rPr lang="en-US" altLang="zh-CN" sz="1400" i="1">
                        <a:solidFill>
                          <a:srgbClr val="0070C0"/>
                        </a:solidFill>
                        <a:latin typeface="Cambria Math" panose="02040503050406030204" pitchFamily="18" charset="0"/>
                      </a:rPr>
                      <m:t>+</m:t>
                    </m:r>
                    <m:sSup>
                      <m:sSupPr>
                        <m:ctrlPr>
                          <a:rPr lang="en-US" altLang="zh-CN" sz="1400" i="1" smtClean="0">
                            <a:solidFill>
                              <a:srgbClr val="0070C0"/>
                            </a:solidFill>
                            <a:latin typeface="Cambria Math" panose="02040503050406030204" pitchFamily="18" charset="0"/>
                          </a:rPr>
                        </m:ctrlPr>
                      </m:sSupPr>
                      <m:e>
                        <m:r>
                          <a:rPr lang="en-US" altLang="zh-CN" sz="1400" b="0" i="1" smtClean="0">
                            <a:solidFill>
                              <a:srgbClr val="0070C0"/>
                            </a:solidFill>
                            <a:latin typeface="Cambria Math" panose="02040503050406030204" pitchFamily="18" charset="0"/>
                          </a:rPr>
                          <m:t>𝜂</m:t>
                        </m:r>
                      </m:e>
                      <m:sup>
                        <m:r>
                          <a:rPr lang="en-US" altLang="zh-CN" sz="1400" b="0" i="1" smtClean="0">
                            <a:solidFill>
                              <a:srgbClr val="0070C0"/>
                            </a:solidFill>
                            <a:latin typeface="Cambria Math" panose="02040503050406030204" pitchFamily="18" charset="0"/>
                          </a:rPr>
                          <m:t>𝑘</m:t>
                        </m:r>
                      </m:sup>
                    </m:sSup>
                    <m:r>
                      <a:rPr lang="en-US" altLang="zh-CN" sz="1400" b="1" i="1">
                        <a:solidFill>
                          <a:srgbClr val="0070C0"/>
                        </a:solidFill>
                        <a:latin typeface="Cambria Math" panose="02040503050406030204" pitchFamily="18" charset="0"/>
                      </a:rPr>
                      <m:t>𝒇</m:t>
                    </m:r>
                    <m:d>
                      <m:dPr>
                        <m:ctrlPr>
                          <a:rPr lang="en-US" altLang="zh-CN" sz="1400" b="1" i="1">
                            <a:solidFill>
                              <a:srgbClr val="0070C0"/>
                            </a:solidFill>
                            <a:latin typeface="Cambria Math" panose="02040503050406030204" pitchFamily="18" charset="0"/>
                          </a:rPr>
                        </m:ctrlPr>
                      </m:dPr>
                      <m:e>
                        <m:sSup>
                          <m:sSupPr>
                            <m:ctrlPr>
                              <a:rPr lang="en-US" altLang="zh-CN" sz="1400" i="1">
                                <a:solidFill>
                                  <a:srgbClr val="0070C0"/>
                                </a:solidFill>
                                <a:latin typeface="Cambria Math" panose="02040503050406030204" pitchFamily="18" charset="0"/>
                              </a:rPr>
                            </m:ctrlPr>
                          </m:sSupPr>
                          <m:e>
                            <m:r>
                              <a:rPr lang="en-US" altLang="zh-CN" sz="1400" b="1" i="1">
                                <a:solidFill>
                                  <a:srgbClr val="0070C0"/>
                                </a:solidFill>
                                <a:latin typeface="Cambria Math" panose="02040503050406030204" pitchFamily="18" charset="0"/>
                              </a:rPr>
                              <m:t>𝒙</m:t>
                            </m:r>
                          </m:e>
                          <m:sup>
                            <m:r>
                              <a:rPr lang="en-US" altLang="zh-CN" sz="1400" i="1">
                                <a:solidFill>
                                  <a:srgbClr val="0070C0"/>
                                </a:solidFill>
                                <a:latin typeface="Cambria Math" panose="02040503050406030204" pitchFamily="18" charset="0"/>
                              </a:rPr>
                              <m:t>𝑘</m:t>
                            </m:r>
                          </m:sup>
                        </m:sSup>
                        <m:r>
                          <a:rPr lang="en-US" altLang="zh-CN" sz="1400" i="1">
                            <a:solidFill>
                              <a:srgbClr val="0070C0"/>
                            </a:solidFill>
                            <a:latin typeface="Cambria Math" panose="02040503050406030204" pitchFamily="18" charset="0"/>
                          </a:rPr>
                          <m:t>,</m:t>
                        </m:r>
                        <m:sSub>
                          <m:sSubPr>
                            <m:ctrlPr>
                              <a:rPr lang="en-US" altLang="zh-CN" sz="1400" i="1">
                                <a:solidFill>
                                  <a:srgbClr val="0070C0"/>
                                </a:solidFill>
                                <a:latin typeface="Cambria Math" panose="02040503050406030204" pitchFamily="18" charset="0"/>
                              </a:rPr>
                            </m:ctrlPr>
                          </m:sSubPr>
                          <m:e>
                            <m:r>
                              <a:rPr lang="en-US" altLang="zh-CN" sz="1400" i="1">
                                <a:solidFill>
                                  <a:srgbClr val="0070C0"/>
                                </a:solidFill>
                                <a:latin typeface="Cambria Math" panose="02040503050406030204" pitchFamily="18" charset="0"/>
                              </a:rPr>
                              <m:t>𝑡</m:t>
                            </m:r>
                          </m:e>
                          <m:sub>
                            <m:r>
                              <a:rPr lang="en-US" altLang="zh-CN" sz="1400" i="1">
                                <a:solidFill>
                                  <a:srgbClr val="0070C0"/>
                                </a:solidFill>
                                <a:latin typeface="Cambria Math" panose="02040503050406030204" pitchFamily="18" charset="0"/>
                              </a:rPr>
                              <m:t>𝑘</m:t>
                            </m:r>
                          </m:sub>
                        </m:sSub>
                      </m:e>
                    </m:d>
                  </m:oMath>
                </a14:m>
                <a:r>
                  <a:rPr lang="en-US" sz="1400" dirty="0">
                    <a:solidFill>
                      <a:srgbClr val="0070C0"/>
                    </a:solidFill>
                  </a:rPr>
                  <a:t>, where </a:t>
                </a:r>
                <a14:m>
                  <m:oMath xmlns:m="http://schemas.openxmlformats.org/officeDocument/2006/math">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𝜂</m:t>
                        </m:r>
                      </m:e>
                      <m:sup>
                        <m:r>
                          <a:rPr lang="en-US" sz="1400" b="0" i="1" smtClean="0">
                            <a:solidFill>
                              <a:srgbClr val="0070C0"/>
                            </a:solidFill>
                            <a:latin typeface="Cambria Math" panose="02040503050406030204" pitchFamily="18" charset="0"/>
                          </a:rPr>
                          <m:t>𝑘</m:t>
                        </m:r>
                      </m:sup>
                    </m:sSup>
                    <m:r>
                      <a:rPr lang="en-US" sz="1400" i="1">
                        <a:solidFill>
                          <a:srgbClr val="0070C0"/>
                        </a:solidFill>
                        <a:latin typeface="Cambria Math" panose="02040503050406030204" pitchFamily="18" charset="0"/>
                      </a:rPr>
                      <m:t>∼</m:t>
                    </m:r>
                    <m:r>
                      <a:rPr lang="en-US" sz="1400" i="1">
                        <a:solidFill>
                          <a:srgbClr val="0070C0"/>
                        </a:solidFill>
                        <a:latin typeface="Cambria Math" panose="02040503050406030204" pitchFamily="18" charset="0"/>
                      </a:rPr>
                      <m:t>𝐵𝑒𝑟𝑛𝑜𝑢𝑙𝑙𝑖</m:t>
                    </m:r>
                  </m:oMath>
                </a14:m>
                <a:r>
                  <a:rPr lang="en-US" sz="1400" dirty="0">
                    <a:solidFill>
                      <a:srgbClr val="0070C0"/>
                    </a:solidFill>
                  </a:rPr>
                  <a:t>.</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65498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The success of residual networks (</a:t>
                </a:r>
                <a:r>
                  <a:rPr lang="en-US" sz="1800" dirty="0" err="1"/>
                  <a:t>ResNet</a:t>
                </a:r>
                <a:r>
                  <a:rPr lang="en-US" sz="1800" dirty="0"/>
                  <a:t>, He et al. 2015)</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0</m:t>
                          </m:r>
                        </m:sup>
                      </m:sSup>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𝒙</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err="1"/>
                  <a:t>ResNet</a:t>
                </a:r>
                <a:r>
                  <a:rPr lang="en-US" sz="1800" dirty="0"/>
                  <a:t> can be interpreted as forward-Euler discretization of the dynamic system </a:t>
                </a:r>
                <a14:m>
                  <m:oMath xmlns:m="http://schemas.openxmlformats.org/officeDocument/2006/math">
                    <m:acc>
                      <m:accPr>
                        <m:chr m:val="̇"/>
                        <m:ctrlPr>
                          <a:rPr lang="en-US" altLang="zh-CN" sz="1800" b="0" i="1" smtClean="0">
                            <a:latin typeface="Cambria Math" panose="02040503050406030204" pitchFamily="18" charset="0"/>
                          </a:rPr>
                        </m:ctrlPr>
                      </m:accPr>
                      <m:e>
                        <m:r>
                          <a:rPr lang="en-US" altLang="zh-CN" sz="1800" b="1" i="1" smtClean="0">
                            <a:latin typeface="Cambria Math" panose="02040503050406030204" pitchFamily="18" charset="0"/>
                          </a:rPr>
                          <m:t>𝒙</m:t>
                        </m:r>
                      </m:e>
                    </m:acc>
                    <m:r>
                      <a:rPr lang="en-US" altLang="zh-CN" sz="1800" b="0" i="1" dirty="0" smtClean="0">
                        <a:latin typeface="Cambria Math" panose="02040503050406030204" pitchFamily="18" charset="0"/>
                      </a:rPr>
                      <m:t>=</m:t>
                    </m:r>
                    <m:r>
                      <a:rPr lang="en-US" altLang="zh-CN" sz="1800" b="1" i="1" dirty="0" smtClean="0">
                        <a:latin typeface="Cambria Math" panose="02040503050406030204" pitchFamily="18" charset="0"/>
                      </a:rPr>
                      <m:t>𝒇</m:t>
                    </m:r>
                    <m:d>
                      <m:dPr>
                        <m:ctrlPr>
                          <a:rPr lang="en-US" altLang="zh-CN" sz="1800" b="0" i="1" dirty="0" smtClean="0">
                            <a:latin typeface="Cambria Math" panose="02040503050406030204" pitchFamily="18" charset="0"/>
                          </a:rPr>
                        </m:ctrlPr>
                      </m:dPr>
                      <m:e>
                        <m:r>
                          <a:rPr lang="en-US" altLang="zh-CN" sz="1800" b="1" i="1" dirty="0" smtClean="0">
                            <a:latin typeface="Cambria Math" panose="02040503050406030204" pitchFamily="18" charset="0"/>
                          </a:rPr>
                          <m:t>𝒙</m:t>
                        </m:r>
                      </m:e>
                    </m:d>
                  </m:oMath>
                </a14:m>
                <a:r>
                  <a:rPr lang="en-US" sz="1800" dirty="0"/>
                  <a:t>, and training </a:t>
                </a:r>
                <a:r>
                  <a:rPr lang="en-US" sz="1800" dirty="0" err="1"/>
                  <a:t>ResNets</a:t>
                </a:r>
                <a:r>
                  <a:rPr lang="en-US" sz="1800" dirty="0"/>
                  <a:t> can be viewed as an optimal control problem (E 2017).</a:t>
                </a:r>
              </a:p>
              <a:p>
                <a:pPr marL="285750" lvl="0" algn="l" rtl="0">
                  <a:spcBef>
                    <a:spcPts val="0"/>
                  </a:spcBef>
                  <a:spcAft>
                    <a:spcPts val="0"/>
                  </a:spcAft>
                  <a:buClr>
                    <a:schemeClr val="tx1"/>
                  </a:buClr>
                  <a:buFont typeface="Wingdings" panose="05000000000000000000" pitchFamily="2" charset="2"/>
                  <a:buChar char="l"/>
                </a:pPr>
                <a:r>
                  <a:rPr lang="en-US" sz="1800" dirty="0"/>
                  <a:t>More examples of deep networks that can be viewed as discrete form of ODEs or SDEs (Lu-Zhong-Li-Dong 2018): </a:t>
                </a:r>
              </a:p>
              <a:p>
                <a:pPr marL="742950" lvl="1">
                  <a:buClr>
                    <a:schemeClr val="tx1"/>
                  </a:buClr>
                  <a:buFont typeface="Wingdings" panose="05000000000000000000" pitchFamily="2" charset="2"/>
                  <a:buChar char="l"/>
                </a:pPr>
                <a:r>
                  <a:rPr lang="en-US" sz="1600" dirty="0"/>
                  <a:t>e.g., </a:t>
                </a:r>
                <a:r>
                  <a:rPr lang="en-US" sz="1600" dirty="0" err="1"/>
                  <a:t>PolyNet</a:t>
                </a:r>
                <a:r>
                  <a:rPr lang="en-US" sz="1600" dirty="0"/>
                  <a:t> (Zhang-Li-Loy-Lin 2017) can be viewed as approximation to backward-Euler with truncated Neumann series. </a:t>
                </a:r>
              </a:p>
              <a:p>
                <a:pPr marL="742950" lvl="1">
                  <a:buClr>
                    <a:schemeClr val="tx1"/>
                  </a:buClr>
                  <a:buFont typeface="Wingdings" panose="05000000000000000000" pitchFamily="2" charset="2"/>
                  <a:buChar char="l"/>
                </a:pPr>
                <a:r>
                  <a:rPr lang="en-US" sz="1600" dirty="0"/>
                  <a:t>e.g., </a:t>
                </a:r>
                <a:r>
                  <a:rPr lang="en-US" sz="1600" dirty="0" err="1"/>
                  <a:t>ResNets</a:t>
                </a:r>
                <a:r>
                  <a:rPr lang="en-US" sz="1600" dirty="0"/>
                  <a:t> with stochastic depth (Huang et al. 2016) strategy are discrete approximations of SDEs.</a:t>
                </a:r>
              </a:p>
              <a:p>
                <a:pPr marL="742950" lvl="1">
                  <a:buClr>
                    <a:schemeClr val="tx1"/>
                  </a:buClr>
                  <a:buFont typeface="Wingdings" panose="05000000000000000000" pitchFamily="2" charset="2"/>
                  <a:buChar char="l"/>
                </a:pPr>
                <a:r>
                  <a:rPr lang="en-US" sz="1600" dirty="0"/>
                  <a:t>we can use discrete schemes of ODEs/SDEs to generate novel deep networks!</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554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Using the linear two-step method (LM-</a:t>
                </a:r>
                <a:r>
                  <a:rPr lang="en-US" sz="1800" dirty="0" err="1"/>
                  <a:t>ResNet</a:t>
                </a:r>
                <a:r>
                  <a:rPr lang="en-US" sz="1800" dirty="0"/>
                  <a:t>):</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1−</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𝛼</m:t>
                              </m:r>
                            </m:e>
                            <m:sub>
                              <m:r>
                                <a:rPr lang="en-US" altLang="zh-CN" sz="1600" b="0" i="1" smtClean="0">
                                  <a:latin typeface="Cambria Math" panose="02040503050406030204" pitchFamily="18" charset="0"/>
                                </a:rPr>
                                <m:t>𝑘</m:t>
                              </m:r>
                            </m:sub>
                          </m:sSub>
                        </m:e>
                      </m:d>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𝛼</m:t>
                          </m:r>
                        </m:e>
                        <m:sub>
                          <m:r>
                            <a:rPr lang="en-US" altLang="zh-CN" sz="1600" b="0" i="1" smtClean="0">
                              <a:latin typeface="Cambria Math" panose="02040503050406030204" pitchFamily="18" charset="0"/>
                            </a:rPr>
                            <m:t>𝑘</m:t>
                          </m:r>
                        </m:sub>
                      </m:sSub>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i="1">
                          <a:latin typeface="Cambria Math" panose="02040503050406030204" pitchFamily="18" charset="0"/>
                        </a:rPr>
                        <m:t>,  </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0</m:t>
                          </m:r>
                        </m:sup>
                      </m:sSup>
                      <m:r>
                        <a:rPr lang="en-US" altLang="zh-CN" sz="1600" i="1">
                          <a:latin typeface="Cambria Math" panose="02040503050406030204" pitchFamily="18" charset="0"/>
                        </a:rPr>
                        <m:t>=</m:t>
                      </m:r>
                      <m:r>
                        <a:rPr lang="en-US" altLang="zh-CN" sz="1600" b="1" i="1">
                          <a:latin typeface="Cambria Math" panose="02040503050406030204" pitchFamily="18" charset="0"/>
                        </a:rPr>
                        <m:t>𝒙</m:t>
                      </m:r>
                      <m:r>
                        <a:rPr lang="en-US" altLang="zh-CN" sz="1600" i="1">
                          <a:latin typeface="Cambria Math" panose="02040503050406030204" pitchFamily="18" charset="0"/>
                        </a:rPr>
                        <m:t>,  </m:t>
                      </m:r>
                      <m:r>
                        <a:rPr lang="en-US" altLang="zh-CN" sz="1600" i="1">
                          <a:latin typeface="Cambria Math" panose="02040503050406030204" pitchFamily="18" charset="0"/>
                        </a:rPr>
                        <m:t>𝑘</m:t>
                      </m:r>
                      <m:r>
                        <a:rPr lang="en-US" altLang="zh-CN" sz="1600" i="1">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a:t>In comparison with </a:t>
                </a:r>
                <a:r>
                  <a:rPr lang="en-US" sz="1800" dirty="0" err="1"/>
                  <a:t>ResNet</a:t>
                </a:r>
                <a:r>
                  <a:rPr lang="en-US" sz="1800" dirty="0"/>
                  <a:t> via the modified equation analysis:</a:t>
                </a:r>
              </a:p>
              <a:p>
                <a:pPr marL="285750" lvl="0" algn="l" rtl="0">
                  <a:spcBef>
                    <a:spcPts val="0"/>
                  </a:spcBef>
                  <a:spcAft>
                    <a:spcPts val="0"/>
                  </a:spcAft>
                  <a:buClr>
                    <a:schemeClr val="tx1"/>
                  </a:buClr>
                  <a:buFont typeface="Wingdings" panose="05000000000000000000" pitchFamily="2" charset="2"/>
                  <a:buChar char="l"/>
                </a:pPr>
                <a:endParaRPr lang="en-US" sz="1800" dirty="0"/>
              </a:p>
              <a:p>
                <a:pPr marL="0" lvl="0" indent="0" algn="l" rtl="0">
                  <a:spcBef>
                    <a:spcPts val="0"/>
                  </a:spcBef>
                  <a:spcAft>
                    <a:spcPts val="0"/>
                  </a:spcAft>
                  <a:buClr>
                    <a:schemeClr val="tx1"/>
                  </a:buClr>
                  <a:buNone/>
                </a:pPr>
                <a:endParaRPr lang="en-US" sz="1800" dirty="0"/>
              </a:p>
              <a:p>
                <a:pPr marL="0" lvl="0" indent="0" algn="l" rtl="0">
                  <a:spcBef>
                    <a:spcPts val="0"/>
                  </a:spcBef>
                  <a:spcAft>
                    <a:spcPts val="0"/>
                  </a:spcAft>
                  <a:buClr>
                    <a:schemeClr val="tx1"/>
                  </a:buClr>
                  <a:buNone/>
                </a:pPr>
                <a:endParaRPr lang="en-US" sz="18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6"/>
                <a:stretch>
                  <a:fillRect/>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C2E188A1-748F-4F60-AC54-0C20BF8EF866}"/>
              </a:ext>
            </a:extLst>
          </p:cNvPr>
          <p:cNvPicPr>
            <a:picLocks noChangeAspect="1"/>
          </p:cNvPicPr>
          <p:nvPr/>
        </p:nvPicPr>
        <p:blipFill>
          <a:blip r:embed="rId7"/>
          <a:stretch>
            <a:fillRect/>
          </a:stretch>
        </p:blipFill>
        <p:spPr>
          <a:xfrm>
            <a:off x="1980920" y="2132546"/>
            <a:ext cx="4847447" cy="776184"/>
          </a:xfrm>
          <a:prstGeom prst="rect">
            <a:avLst/>
          </a:prstGeom>
          <a:effectLst>
            <a:outerShdw blurRad="63500" sx="102000" sy="102000" algn="ctr" rotWithShape="0">
              <a:prstClr val="black">
                <a:alpha val="40000"/>
              </a:prstClr>
            </a:outerShdw>
            <a:softEdge rad="0"/>
          </a:effectLst>
        </p:spPr>
      </p:pic>
    </p:spTree>
    <p:extLst>
      <p:ext uri="{BB962C8B-B14F-4D97-AF65-F5344CB8AC3E}">
        <p14:creationId xmlns:p14="http://schemas.microsoft.com/office/powerpoint/2010/main" val="3877898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Using the linear two-step method (LM-</a:t>
                </a:r>
                <a:r>
                  <a:rPr lang="en-US" sz="1800" dirty="0" err="1"/>
                  <a:t>ResNet</a:t>
                </a:r>
                <a:r>
                  <a:rPr lang="en-US" sz="1800" dirty="0"/>
                  <a:t>):</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1−</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𝛼</m:t>
                              </m:r>
                            </m:e>
                            <m:sub>
                              <m:r>
                                <a:rPr lang="en-US" altLang="zh-CN" sz="1600" b="0" i="1" smtClean="0">
                                  <a:latin typeface="Cambria Math" panose="02040503050406030204" pitchFamily="18" charset="0"/>
                                </a:rPr>
                                <m:t>𝑘</m:t>
                              </m:r>
                            </m:sub>
                          </m:sSub>
                        </m:e>
                      </m:d>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𝛼</m:t>
                          </m:r>
                        </m:e>
                        <m:sub>
                          <m:r>
                            <a:rPr lang="en-US" altLang="zh-CN" sz="1600" b="0" i="1" smtClean="0">
                              <a:latin typeface="Cambria Math" panose="02040503050406030204" pitchFamily="18" charset="0"/>
                            </a:rPr>
                            <m:t>𝑘</m:t>
                          </m:r>
                        </m:sub>
                      </m:sSub>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i="1">
                          <a:latin typeface="Cambria Math" panose="02040503050406030204" pitchFamily="18" charset="0"/>
                        </a:rPr>
                        <m:t>,  </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0</m:t>
                          </m:r>
                        </m:sup>
                      </m:sSup>
                      <m:r>
                        <a:rPr lang="en-US" altLang="zh-CN" sz="1600" i="1">
                          <a:latin typeface="Cambria Math" panose="02040503050406030204" pitchFamily="18" charset="0"/>
                        </a:rPr>
                        <m:t>=</m:t>
                      </m:r>
                      <m:r>
                        <a:rPr lang="en-US" altLang="zh-CN" sz="1600" b="1" i="1">
                          <a:latin typeface="Cambria Math" panose="02040503050406030204" pitchFamily="18" charset="0"/>
                        </a:rPr>
                        <m:t>𝒙</m:t>
                      </m:r>
                      <m:r>
                        <a:rPr lang="en-US" altLang="zh-CN" sz="1600" i="1">
                          <a:latin typeface="Cambria Math" panose="02040503050406030204" pitchFamily="18" charset="0"/>
                        </a:rPr>
                        <m:t>,  </m:t>
                      </m:r>
                      <m:r>
                        <a:rPr lang="en-US" altLang="zh-CN" sz="1600" i="1">
                          <a:latin typeface="Cambria Math" panose="02040503050406030204" pitchFamily="18" charset="0"/>
                        </a:rPr>
                        <m:t>𝑘</m:t>
                      </m:r>
                      <m:r>
                        <a:rPr lang="en-US" altLang="zh-CN" sz="1600" i="1">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a:t>In comparison with </a:t>
                </a:r>
                <a:r>
                  <a:rPr lang="en-US" sz="1800" dirty="0" err="1"/>
                  <a:t>ResNet</a:t>
                </a:r>
                <a:r>
                  <a:rPr lang="en-US" sz="1800" dirty="0"/>
                  <a:t> via the modified equation analysis:</a:t>
                </a:r>
              </a:p>
              <a:p>
                <a:pPr marL="285750" lvl="0" algn="l" rtl="0">
                  <a:spcBef>
                    <a:spcPts val="0"/>
                  </a:spcBef>
                  <a:spcAft>
                    <a:spcPts val="0"/>
                  </a:spcAft>
                  <a:buClr>
                    <a:schemeClr val="tx1"/>
                  </a:buClr>
                  <a:buFont typeface="Wingdings" panose="05000000000000000000" pitchFamily="2" charset="2"/>
                  <a:buChar char="l"/>
                </a:pPr>
                <a:endParaRPr lang="en-US" sz="1800" dirty="0"/>
              </a:p>
              <a:p>
                <a:pPr marL="0" lvl="0" indent="0" algn="l" rtl="0">
                  <a:spcBef>
                    <a:spcPts val="0"/>
                  </a:spcBef>
                  <a:spcAft>
                    <a:spcPts val="0"/>
                  </a:spcAft>
                  <a:buClr>
                    <a:schemeClr val="tx1"/>
                  </a:buClr>
                  <a:buNone/>
                </a:pPr>
                <a:endParaRPr lang="en-US" sz="1800" dirty="0"/>
              </a:p>
              <a:p>
                <a:pPr marL="0" lvl="0" indent="0" algn="l" rtl="0">
                  <a:spcBef>
                    <a:spcPts val="0"/>
                  </a:spcBef>
                  <a:spcAft>
                    <a:spcPts val="0"/>
                  </a:spcAft>
                  <a:buClr>
                    <a:schemeClr val="tx1"/>
                  </a:buClr>
                  <a:buNone/>
                </a:pPr>
                <a:endParaRPr lang="en-US" sz="1800" dirty="0"/>
              </a:p>
              <a:p>
                <a:pPr marL="285750" lvl="0" algn="l" rtl="0">
                  <a:spcBef>
                    <a:spcPts val="0"/>
                  </a:spcBef>
                  <a:spcAft>
                    <a:spcPts val="0"/>
                  </a:spcAft>
                  <a:buClr>
                    <a:schemeClr val="tx1"/>
                  </a:buClr>
                  <a:buFont typeface="Wingdings" panose="05000000000000000000" pitchFamily="2" charset="2"/>
                  <a:buChar char="l"/>
                </a:pPr>
                <a:r>
                  <a:rPr lang="en-US" sz="1800" dirty="0"/>
                  <a:t>Empirical results</a:t>
                </a:r>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C2E188A1-748F-4F60-AC54-0C20BF8EF866}"/>
              </a:ext>
            </a:extLst>
          </p:cNvPr>
          <p:cNvPicPr>
            <a:picLocks noChangeAspect="1"/>
          </p:cNvPicPr>
          <p:nvPr/>
        </p:nvPicPr>
        <p:blipFill>
          <a:blip r:embed="rId5"/>
          <a:stretch>
            <a:fillRect/>
          </a:stretch>
        </p:blipFill>
        <p:spPr>
          <a:xfrm>
            <a:off x="1980920" y="2132546"/>
            <a:ext cx="4847447" cy="776184"/>
          </a:xfrm>
          <a:prstGeom prst="rect">
            <a:avLst/>
          </a:prstGeom>
          <a:effectLst>
            <a:outerShdw blurRad="63500" sx="102000" sy="102000" algn="ctr" rotWithShape="0">
              <a:prstClr val="black">
                <a:alpha val="40000"/>
              </a:prstClr>
            </a:outerShdw>
            <a:softEdge rad="0"/>
          </a:effectLst>
        </p:spPr>
      </p:pic>
      <p:pic>
        <p:nvPicPr>
          <p:cNvPr id="4" name="图片 3">
            <a:extLst>
              <a:ext uri="{FF2B5EF4-FFF2-40B4-BE49-F238E27FC236}">
                <a16:creationId xmlns:a16="http://schemas.microsoft.com/office/drawing/2014/main" id="{AE89EC7D-425E-4EA7-8217-08CDB1C999AB}"/>
              </a:ext>
            </a:extLst>
          </p:cNvPr>
          <p:cNvPicPr>
            <a:picLocks noChangeAspect="1"/>
          </p:cNvPicPr>
          <p:nvPr/>
        </p:nvPicPr>
        <p:blipFill>
          <a:blip r:embed="rId6"/>
          <a:stretch>
            <a:fillRect/>
          </a:stretch>
        </p:blipFill>
        <p:spPr>
          <a:xfrm>
            <a:off x="985475" y="3243047"/>
            <a:ext cx="3882858" cy="1487536"/>
          </a:xfrm>
          <a:prstGeom prst="rect">
            <a:avLst/>
          </a:prstGeom>
          <a:effectLst>
            <a:outerShdw blurRad="50800" dist="38100" dir="2700000" algn="tl" rotWithShape="0">
              <a:prstClr val="black">
                <a:alpha val="40000"/>
              </a:prstClr>
            </a:outerShdw>
          </a:effectLst>
        </p:spPr>
      </p:pic>
      <p:sp>
        <p:nvSpPr>
          <p:cNvPr id="2" name="文本框 1">
            <a:extLst>
              <a:ext uri="{FF2B5EF4-FFF2-40B4-BE49-F238E27FC236}">
                <a16:creationId xmlns:a16="http://schemas.microsoft.com/office/drawing/2014/main" id="{F546E1E5-51B2-40B0-80FB-5FF4E8678C76}"/>
              </a:ext>
            </a:extLst>
          </p:cNvPr>
          <p:cNvSpPr txBox="1"/>
          <p:nvPr/>
        </p:nvSpPr>
        <p:spPr>
          <a:xfrm>
            <a:off x="1359176" y="4752727"/>
            <a:ext cx="3190297" cy="246221"/>
          </a:xfrm>
          <a:prstGeom prst="rect">
            <a:avLst/>
          </a:prstGeom>
          <a:noFill/>
        </p:spPr>
        <p:txBody>
          <a:bodyPr wrap="none" rtlCol="0">
            <a:spAutoFit/>
          </a:bodyPr>
          <a:lstStyle/>
          <a:p>
            <a:r>
              <a:rPr lang="en-US" altLang="zh-CN" sz="1000" b="1" dirty="0"/>
              <a:t>ImageNet (1.28m training, 50k testing, 1k classes)</a:t>
            </a:r>
            <a:endParaRPr lang="zh-CN" altLang="en-US" sz="1000" b="1" dirty="0"/>
          </a:p>
        </p:txBody>
      </p:sp>
    </p:spTree>
    <p:extLst>
      <p:ext uri="{BB962C8B-B14F-4D97-AF65-F5344CB8AC3E}">
        <p14:creationId xmlns:p14="http://schemas.microsoft.com/office/powerpoint/2010/main" val="255450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ODE-Nets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Using the linear two-step method (LM-</a:t>
                </a:r>
                <a:r>
                  <a:rPr lang="en-US" sz="1800" dirty="0" err="1"/>
                  <a:t>ResNet</a:t>
                </a:r>
                <a:r>
                  <a:rPr lang="en-US" sz="1800" dirty="0"/>
                  <a:t>):</a:t>
                </a:r>
              </a:p>
              <a:p>
                <a:pPr marL="0" lvl="0" indent="0">
                  <a:buClr>
                    <a:schemeClr val="tx1"/>
                  </a:buClr>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r>
                            <a:rPr lang="en-US" altLang="zh-CN" sz="1600" i="1">
                              <a:latin typeface="Cambria Math" panose="02040503050406030204" pitchFamily="18" charset="0"/>
                            </a:rPr>
                            <m:t>+1</m:t>
                          </m:r>
                        </m:sup>
                      </m:sSup>
                      <m:r>
                        <a:rPr lang="en-US" altLang="zh-CN" sz="1600" i="1">
                          <a:latin typeface="Cambria Math" panose="02040503050406030204" pitchFamily="18" charset="0"/>
                        </a:rPr>
                        <m:t>=</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1−</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𝛼</m:t>
                              </m:r>
                            </m:e>
                            <m:sub>
                              <m:r>
                                <a:rPr lang="en-US" altLang="zh-CN" sz="1600" b="0" i="1" smtClean="0">
                                  <a:latin typeface="Cambria Math" panose="02040503050406030204" pitchFamily="18" charset="0"/>
                                </a:rPr>
                                <m:t>𝑘</m:t>
                              </m:r>
                            </m:sub>
                          </m:sSub>
                        </m:e>
                      </m:d>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𝛼</m:t>
                          </m:r>
                        </m:e>
                        <m:sub>
                          <m:r>
                            <a:rPr lang="en-US" altLang="zh-CN" sz="1600" b="0" i="1" smtClean="0">
                              <a:latin typeface="Cambria Math" panose="02040503050406030204" pitchFamily="18" charset="0"/>
                            </a:rPr>
                            <m:t>𝑘</m:t>
                          </m:r>
                        </m:sub>
                      </m:sSub>
                      <m:sSup>
                        <m:sSupPr>
                          <m:ctrlPr>
                            <a:rPr lang="en-US" altLang="zh-CN" sz="1600" b="0"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sup>
                      </m:sSup>
                      <m:r>
                        <a:rPr lang="en-US" altLang="zh-CN" sz="1600" i="1">
                          <a:latin typeface="Cambria Math" panose="02040503050406030204" pitchFamily="18" charset="0"/>
                        </a:rPr>
                        <m:t>+</m:t>
                      </m:r>
                      <m:r>
                        <a:rPr lang="en-US" altLang="zh-CN" sz="1600" b="1" i="1" smtClean="0">
                          <a:latin typeface="Cambria Math" panose="02040503050406030204" pitchFamily="18" charset="0"/>
                        </a:rPr>
                        <m:t>𝒇</m:t>
                      </m:r>
                      <m:d>
                        <m:dPr>
                          <m:ctrlPr>
                            <a:rPr lang="en-US" altLang="zh-CN" sz="1600" b="1" i="1">
                              <a:latin typeface="Cambria Math" panose="02040503050406030204" pitchFamily="18" charset="0"/>
                            </a:rPr>
                          </m:ctrlPr>
                        </m:dPr>
                        <m:e>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𝑘</m:t>
                              </m:r>
                            </m:sup>
                          </m:sSup>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𝑡</m:t>
                              </m:r>
                            </m:e>
                            <m:sub>
                              <m:r>
                                <a:rPr lang="en-US" altLang="zh-CN" sz="1600" i="1">
                                  <a:latin typeface="Cambria Math" panose="02040503050406030204" pitchFamily="18" charset="0"/>
                                </a:rPr>
                                <m:t>𝑘</m:t>
                              </m:r>
                            </m:sub>
                          </m:sSub>
                        </m:e>
                      </m:d>
                      <m:r>
                        <a:rPr lang="en-US" altLang="zh-CN" sz="1600" i="1">
                          <a:latin typeface="Cambria Math" panose="02040503050406030204" pitchFamily="18" charset="0"/>
                        </a:rPr>
                        <m:t>,  </m:t>
                      </m:r>
                      <m:sSup>
                        <m:sSupPr>
                          <m:ctrlPr>
                            <a:rPr lang="en-US" altLang="zh-CN" sz="1600" i="1">
                              <a:latin typeface="Cambria Math" panose="02040503050406030204" pitchFamily="18" charset="0"/>
                            </a:rPr>
                          </m:ctrlPr>
                        </m:sSupPr>
                        <m:e>
                          <m:r>
                            <a:rPr lang="en-US" altLang="zh-CN" sz="1600" b="1" i="1">
                              <a:latin typeface="Cambria Math" panose="02040503050406030204" pitchFamily="18" charset="0"/>
                            </a:rPr>
                            <m:t>𝒙</m:t>
                          </m:r>
                        </m:e>
                        <m:sup>
                          <m:r>
                            <a:rPr lang="en-US" altLang="zh-CN" sz="1600" i="1">
                              <a:latin typeface="Cambria Math" panose="02040503050406030204" pitchFamily="18" charset="0"/>
                            </a:rPr>
                            <m:t>0</m:t>
                          </m:r>
                        </m:sup>
                      </m:sSup>
                      <m:r>
                        <a:rPr lang="en-US" altLang="zh-CN" sz="1600" i="1">
                          <a:latin typeface="Cambria Math" panose="02040503050406030204" pitchFamily="18" charset="0"/>
                        </a:rPr>
                        <m:t>=</m:t>
                      </m:r>
                      <m:r>
                        <a:rPr lang="en-US" altLang="zh-CN" sz="1600" b="1" i="1">
                          <a:latin typeface="Cambria Math" panose="02040503050406030204" pitchFamily="18" charset="0"/>
                        </a:rPr>
                        <m:t>𝒙</m:t>
                      </m:r>
                      <m:r>
                        <a:rPr lang="en-US" altLang="zh-CN" sz="1600" i="1">
                          <a:latin typeface="Cambria Math" panose="02040503050406030204" pitchFamily="18" charset="0"/>
                        </a:rPr>
                        <m:t>,  </m:t>
                      </m:r>
                      <m:r>
                        <a:rPr lang="en-US" altLang="zh-CN" sz="1600" i="1">
                          <a:latin typeface="Cambria Math" panose="02040503050406030204" pitchFamily="18" charset="0"/>
                        </a:rPr>
                        <m:t>𝑘</m:t>
                      </m:r>
                      <m:r>
                        <a:rPr lang="en-US" altLang="zh-CN" sz="1600" i="1">
                          <a:latin typeface="Cambria Math" panose="02040503050406030204" pitchFamily="18" charset="0"/>
                        </a:rPr>
                        <m:t>=0,1,…</m:t>
                      </m:r>
                    </m:oMath>
                  </m:oMathPara>
                </a14:m>
                <a:endParaRPr lang="en-US" sz="1600" dirty="0"/>
              </a:p>
              <a:p>
                <a:pPr marL="285750" lvl="0" algn="l" rtl="0">
                  <a:spcBef>
                    <a:spcPts val="0"/>
                  </a:spcBef>
                  <a:spcAft>
                    <a:spcPts val="0"/>
                  </a:spcAft>
                  <a:buClr>
                    <a:schemeClr val="tx1"/>
                  </a:buClr>
                  <a:buFont typeface="Wingdings" panose="05000000000000000000" pitchFamily="2" charset="2"/>
                  <a:buChar char="l"/>
                </a:pPr>
                <a:r>
                  <a:rPr lang="en-US" sz="1800" dirty="0"/>
                  <a:t>In comparison with </a:t>
                </a:r>
                <a:r>
                  <a:rPr lang="en-US" sz="1800" dirty="0" err="1"/>
                  <a:t>ResNet</a:t>
                </a:r>
                <a:r>
                  <a:rPr lang="en-US" sz="1800" dirty="0"/>
                  <a:t> via the modified equation analysis:</a:t>
                </a:r>
              </a:p>
              <a:p>
                <a:pPr marL="285750" lvl="0" algn="l" rtl="0">
                  <a:spcBef>
                    <a:spcPts val="0"/>
                  </a:spcBef>
                  <a:spcAft>
                    <a:spcPts val="0"/>
                  </a:spcAft>
                  <a:buClr>
                    <a:schemeClr val="tx1"/>
                  </a:buClr>
                  <a:buFont typeface="Wingdings" panose="05000000000000000000" pitchFamily="2" charset="2"/>
                  <a:buChar char="l"/>
                </a:pPr>
                <a:endParaRPr lang="en-US" sz="1800" dirty="0"/>
              </a:p>
              <a:p>
                <a:pPr marL="0" lvl="0" indent="0" algn="l" rtl="0">
                  <a:spcBef>
                    <a:spcPts val="0"/>
                  </a:spcBef>
                  <a:spcAft>
                    <a:spcPts val="0"/>
                  </a:spcAft>
                  <a:buClr>
                    <a:schemeClr val="tx1"/>
                  </a:buClr>
                  <a:buNone/>
                </a:pPr>
                <a:endParaRPr lang="en-US" sz="1800" dirty="0"/>
              </a:p>
              <a:p>
                <a:pPr marL="0" lvl="0" indent="0" algn="l" rtl="0">
                  <a:spcBef>
                    <a:spcPts val="0"/>
                  </a:spcBef>
                  <a:spcAft>
                    <a:spcPts val="0"/>
                  </a:spcAft>
                  <a:buClr>
                    <a:schemeClr val="tx1"/>
                  </a:buClr>
                  <a:buNone/>
                </a:pPr>
                <a:endParaRPr lang="en-US" sz="1800" dirty="0"/>
              </a:p>
              <a:p>
                <a:pPr marL="285750" lvl="0" algn="l" rtl="0">
                  <a:spcBef>
                    <a:spcPts val="0"/>
                  </a:spcBef>
                  <a:spcAft>
                    <a:spcPts val="0"/>
                  </a:spcAft>
                  <a:buClr>
                    <a:schemeClr val="tx1"/>
                  </a:buClr>
                  <a:buFont typeface="Wingdings" panose="05000000000000000000" pitchFamily="2" charset="2"/>
                  <a:buChar char="l"/>
                </a:pPr>
                <a:r>
                  <a:rPr lang="en-US" sz="1800" dirty="0"/>
                  <a:t>Empirical results</a:t>
                </a:r>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6"/>
                <a:stretch>
                  <a:fillRect/>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C2E188A1-748F-4F60-AC54-0C20BF8EF866}"/>
              </a:ext>
            </a:extLst>
          </p:cNvPr>
          <p:cNvPicPr>
            <a:picLocks noChangeAspect="1"/>
          </p:cNvPicPr>
          <p:nvPr/>
        </p:nvPicPr>
        <p:blipFill>
          <a:blip r:embed="rId7"/>
          <a:stretch>
            <a:fillRect/>
          </a:stretch>
        </p:blipFill>
        <p:spPr>
          <a:xfrm>
            <a:off x="1980920" y="2132546"/>
            <a:ext cx="4847447" cy="776184"/>
          </a:xfrm>
          <a:prstGeom prst="rect">
            <a:avLst/>
          </a:prstGeom>
          <a:effectLst>
            <a:outerShdw blurRad="63500" sx="102000" sy="102000" algn="ctr" rotWithShape="0">
              <a:prstClr val="black">
                <a:alpha val="40000"/>
              </a:prstClr>
            </a:outerShdw>
            <a:softEdge rad="0"/>
          </a:effectLst>
        </p:spPr>
      </p:pic>
      <p:pic>
        <p:nvPicPr>
          <p:cNvPr id="4" name="图片 3">
            <a:extLst>
              <a:ext uri="{FF2B5EF4-FFF2-40B4-BE49-F238E27FC236}">
                <a16:creationId xmlns:a16="http://schemas.microsoft.com/office/drawing/2014/main" id="{AE89EC7D-425E-4EA7-8217-08CDB1C999AB}"/>
              </a:ext>
            </a:extLst>
          </p:cNvPr>
          <p:cNvPicPr>
            <a:picLocks noChangeAspect="1"/>
          </p:cNvPicPr>
          <p:nvPr/>
        </p:nvPicPr>
        <p:blipFill>
          <a:blip r:embed="rId8"/>
          <a:stretch>
            <a:fillRect/>
          </a:stretch>
        </p:blipFill>
        <p:spPr>
          <a:xfrm>
            <a:off x="985475" y="3243047"/>
            <a:ext cx="3882858" cy="1487536"/>
          </a:xfrm>
          <a:prstGeom prst="rect">
            <a:avLst/>
          </a:prstGeom>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A1D7DFDA-0490-441C-867D-E219E80E7915}"/>
              </a:ext>
            </a:extLst>
          </p:cNvPr>
          <p:cNvPicPr>
            <a:picLocks noChangeAspect="1"/>
          </p:cNvPicPr>
          <p:nvPr/>
        </p:nvPicPr>
        <p:blipFill>
          <a:blip r:embed="rId9"/>
          <a:stretch>
            <a:fillRect/>
          </a:stretch>
        </p:blipFill>
        <p:spPr>
          <a:xfrm>
            <a:off x="5404169" y="3036872"/>
            <a:ext cx="2243946" cy="1938704"/>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773CCB7-0FA3-4C39-8129-609FAD99D190}"/>
                  </a:ext>
                </a:extLst>
              </p:cNvPr>
              <p:cNvSpPr txBox="1"/>
              <p:nvPr/>
            </p:nvSpPr>
            <p:spPr>
              <a:xfrm>
                <a:off x="5058437" y="3852335"/>
                <a:ext cx="43159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m:t>
                          </m:r>
                        </m:sub>
                      </m:sSub>
                    </m:oMath>
                  </m:oMathPara>
                </a14:m>
                <a:endParaRPr lang="zh-CN" altLang="en-US" dirty="0"/>
              </a:p>
            </p:txBody>
          </p:sp>
        </mc:Choice>
        <mc:Fallback xmlns="">
          <p:sp>
            <p:nvSpPr>
              <p:cNvPr id="6" name="文本框 5">
                <a:extLst>
                  <a:ext uri="{FF2B5EF4-FFF2-40B4-BE49-F238E27FC236}">
                    <a16:creationId xmlns:a16="http://schemas.microsoft.com/office/drawing/2014/main" id="{1773CCB7-0FA3-4C39-8129-609FAD99D190}"/>
                  </a:ext>
                </a:extLst>
              </p:cNvPr>
              <p:cNvSpPr txBox="1">
                <a:spLocks noRot="1" noChangeAspect="1" noMove="1" noResize="1" noEditPoints="1" noAdjustHandles="1" noChangeArrowheads="1" noChangeShapeType="1" noTextEdit="1"/>
              </p:cNvSpPr>
              <p:nvPr/>
            </p:nvSpPr>
            <p:spPr>
              <a:xfrm>
                <a:off x="5058437" y="3852335"/>
                <a:ext cx="431592" cy="307777"/>
              </a:xfrm>
              <a:prstGeom prst="rect">
                <a:avLst/>
              </a:prstGeom>
              <a:blipFill>
                <a:blip r:embed="rId10"/>
                <a:stretch>
                  <a:fillRect/>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F546E1E5-51B2-40B0-80FB-5FF4E8678C76}"/>
              </a:ext>
            </a:extLst>
          </p:cNvPr>
          <p:cNvSpPr txBox="1"/>
          <p:nvPr/>
        </p:nvSpPr>
        <p:spPr>
          <a:xfrm>
            <a:off x="1359176" y="4752727"/>
            <a:ext cx="3190297" cy="246221"/>
          </a:xfrm>
          <a:prstGeom prst="rect">
            <a:avLst/>
          </a:prstGeom>
          <a:noFill/>
        </p:spPr>
        <p:txBody>
          <a:bodyPr wrap="none" rtlCol="0">
            <a:spAutoFit/>
          </a:bodyPr>
          <a:lstStyle/>
          <a:p>
            <a:r>
              <a:rPr lang="en-US" altLang="zh-CN" sz="1000" b="1" dirty="0"/>
              <a:t>ImageNet (1.28m training, 50k testing, 1k classes)</a:t>
            </a:r>
            <a:endParaRPr lang="zh-CN" altLang="en-US" sz="1000" b="1" dirty="0"/>
          </a:p>
        </p:txBody>
      </p:sp>
    </p:spTree>
    <p:extLst>
      <p:ext uri="{BB962C8B-B14F-4D97-AF65-F5344CB8AC3E}">
        <p14:creationId xmlns:p14="http://schemas.microsoft.com/office/powerpoint/2010/main" val="3701833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p:sp>
        <p:nvSpPr>
          <p:cNvPr id="256" name="Google Shape;256;p42"/>
          <p:cNvSpPr txBox="1">
            <a:spLocks noGrp="1"/>
          </p:cNvSpPr>
          <p:nvPr>
            <p:ph type="body" idx="1"/>
          </p:nvPr>
        </p:nvSpPr>
        <p:spPr>
          <a:xfrm>
            <a:off x="713225" y="1188674"/>
            <a:ext cx="7496100" cy="3861307"/>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Motivation of PDE-Nets: given a sequence of observed dynamics</a:t>
            </a:r>
          </a:p>
          <a:p>
            <a:pPr marL="742950" lvl="1">
              <a:buClr>
                <a:schemeClr val="tx1"/>
              </a:buClr>
              <a:buFont typeface="Wingdings" panose="05000000000000000000" pitchFamily="2" charset="2"/>
              <a:buChar char="l"/>
            </a:pPr>
            <a:r>
              <a:rPr lang="en-US" sz="1600" dirty="0"/>
              <a:t>Find a PDE that best describes the observed data.</a:t>
            </a:r>
          </a:p>
          <a:p>
            <a:pPr marL="742950" lvl="1">
              <a:buClr>
                <a:schemeClr val="tx1"/>
              </a:buClr>
              <a:buFont typeface="Wingdings" panose="05000000000000000000" pitchFamily="2" charset="2"/>
              <a:buChar char="l"/>
            </a:pPr>
            <a:r>
              <a:rPr lang="en-US" sz="1600" dirty="0"/>
              <a:t>Enable fast simulations with the learned PDE.</a:t>
            </a:r>
          </a:p>
          <a:p>
            <a:pPr marL="742950" lvl="1">
              <a:buClr>
                <a:schemeClr val="tx1"/>
              </a:buClr>
              <a:buFont typeface="Wingdings" panose="05000000000000000000" pitchFamily="2" charset="2"/>
              <a:buChar char="l"/>
            </a:pPr>
            <a:endParaRPr lang="en-US" sz="17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r>
              <a:rPr lang="en-US" sz="1800" dirty="0"/>
              <a:t>Key to PDE-Nets:</a:t>
            </a:r>
          </a:p>
          <a:p>
            <a:pPr marL="742950" lvl="1">
              <a:buClr>
                <a:schemeClr val="tx1"/>
              </a:buClr>
              <a:buFont typeface="Wingdings" panose="05000000000000000000" pitchFamily="2" charset="2"/>
              <a:buChar char="l"/>
            </a:pPr>
            <a:r>
              <a:rPr lang="en-US" sz="1600" dirty="0"/>
              <a:t>Exploiting the structural similarity between deep convolutional neural networks (CNNs) and discrete schemes of PDEs.</a:t>
            </a:r>
          </a:p>
        </p:txBody>
      </p:sp>
      <p:pic>
        <p:nvPicPr>
          <p:cNvPr id="10" name="Picture 7" descr="C:\Users\Bin Dong\Desktop\e7d0dd646bae2cf19ba98665d4978f5b--world-weather-weather-forecast.jpg">
            <a:extLst>
              <a:ext uri="{FF2B5EF4-FFF2-40B4-BE49-F238E27FC236}">
                <a16:creationId xmlns:a16="http://schemas.microsoft.com/office/drawing/2014/main" id="{CAA4A000-6EAE-486A-86DB-C6E2D2091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252" y="2073791"/>
            <a:ext cx="1287417" cy="12874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4BFD0CBA-5389-4DC3-97AC-8D8DDE0E48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2230" y="2069843"/>
            <a:ext cx="3007198" cy="12874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3">
            <a:extLst>
              <a:ext uri="{FF2B5EF4-FFF2-40B4-BE49-F238E27FC236}">
                <a16:creationId xmlns:a16="http://schemas.microsoft.com/office/drawing/2014/main" id="{0D98D6BE-38E7-4D0A-B8A9-4410B0A067F6}"/>
              </a:ext>
            </a:extLst>
          </p:cNvPr>
          <p:cNvSpPr txBox="1"/>
          <p:nvPr/>
        </p:nvSpPr>
        <p:spPr>
          <a:xfrm>
            <a:off x="5750247" y="3346984"/>
            <a:ext cx="1449436" cy="276999"/>
          </a:xfrm>
          <a:prstGeom prst="rect">
            <a:avLst/>
          </a:prstGeom>
          <a:noFill/>
        </p:spPr>
        <p:txBody>
          <a:bodyPr wrap="none" rtlCol="0">
            <a:spAutoFit/>
          </a:bodyPr>
          <a:lstStyle/>
          <a:p>
            <a:r>
              <a:rPr lang="en-US" altLang="zh-CN" sz="1200" dirty="0"/>
              <a:t>S. Sato et al. 2018</a:t>
            </a:r>
            <a:endParaRPr lang="zh-CN" altLang="en-US" sz="1200" dirty="0"/>
          </a:p>
        </p:txBody>
      </p:sp>
      <p:pic>
        <p:nvPicPr>
          <p:cNvPr id="13" name="Picture 2">
            <a:extLst>
              <a:ext uri="{FF2B5EF4-FFF2-40B4-BE49-F238E27FC236}">
                <a16:creationId xmlns:a16="http://schemas.microsoft.com/office/drawing/2014/main" id="{45CC5F9E-69B7-4AC6-970E-BFE8CC5FED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1383" y="2070705"/>
            <a:ext cx="1301467" cy="12909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56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p:sp>
        <p:nvSpPr>
          <p:cNvPr id="256" name="Google Shape;256;p42"/>
          <p:cNvSpPr txBox="1">
            <a:spLocks noGrp="1"/>
          </p:cNvSpPr>
          <p:nvPr>
            <p:ph type="body" idx="1"/>
          </p:nvPr>
        </p:nvSpPr>
        <p:spPr>
          <a:xfrm>
            <a:off x="713225" y="1188674"/>
            <a:ext cx="7496100" cy="3861307"/>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Motivation of PDE-Nets: given a sequence of observed dynamics</a:t>
            </a:r>
          </a:p>
          <a:p>
            <a:pPr marL="742950" lvl="1">
              <a:buClr>
                <a:schemeClr val="tx1"/>
              </a:buClr>
              <a:buFont typeface="Wingdings" panose="05000000000000000000" pitchFamily="2" charset="2"/>
              <a:buChar char="l"/>
            </a:pPr>
            <a:r>
              <a:rPr lang="en-US" sz="1600" dirty="0"/>
              <a:t>Find a PDE that best describes the observed data.</a:t>
            </a:r>
          </a:p>
          <a:p>
            <a:pPr marL="742950" lvl="1">
              <a:buClr>
                <a:schemeClr val="tx1"/>
              </a:buClr>
              <a:buFont typeface="Wingdings" panose="05000000000000000000" pitchFamily="2" charset="2"/>
              <a:buChar char="l"/>
            </a:pPr>
            <a:r>
              <a:rPr lang="en-US" sz="1600" dirty="0"/>
              <a:t>Enable fast simulations with the learned PDE.</a:t>
            </a:r>
          </a:p>
          <a:p>
            <a:pPr marL="742950" lvl="1">
              <a:buClr>
                <a:schemeClr val="tx1"/>
              </a:buClr>
              <a:buFont typeface="Wingdings" panose="05000000000000000000" pitchFamily="2" charset="2"/>
              <a:buChar char="l"/>
            </a:pPr>
            <a:endParaRPr lang="en-US" sz="17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r>
              <a:rPr lang="en-US" sz="1800" dirty="0"/>
              <a:t>Key to PDE-Nets:</a:t>
            </a:r>
          </a:p>
          <a:p>
            <a:pPr marL="742950" lvl="1">
              <a:buClr>
                <a:schemeClr val="tx1"/>
              </a:buClr>
              <a:buFont typeface="Wingdings" panose="05000000000000000000" pitchFamily="2" charset="2"/>
              <a:buChar char="l"/>
            </a:pPr>
            <a:r>
              <a:rPr lang="en-US" sz="1600" dirty="0"/>
              <a:t>Exploiting the structural similarity between deep convolutional neural networks (CNNs) and discrete schemes of PDEs.</a:t>
            </a:r>
          </a:p>
          <a:p>
            <a:pPr marL="285750">
              <a:buClr>
                <a:schemeClr val="tx1"/>
              </a:buClr>
              <a:buFont typeface="Wingdings" panose="05000000000000000000" pitchFamily="2" charset="2"/>
              <a:buChar char="l"/>
            </a:pPr>
            <a:r>
              <a:rPr lang="en-US" sz="1800" dirty="0"/>
              <a:t>Related works on system identification: </a:t>
            </a:r>
          </a:p>
          <a:p>
            <a:pPr marL="742950" lvl="1">
              <a:buClr>
                <a:schemeClr val="tx1"/>
              </a:buClr>
              <a:buFont typeface="Wingdings" panose="05000000000000000000" pitchFamily="2" charset="2"/>
              <a:buChar char="l"/>
            </a:pPr>
            <a:r>
              <a:rPr lang="en-US" sz="1600" dirty="0"/>
              <a:t>Schmidt-Lipson 2009, Brunton-Proctor-</a:t>
            </a:r>
            <a:r>
              <a:rPr lang="en-US" sz="1600" dirty="0" err="1"/>
              <a:t>Kutz</a:t>
            </a:r>
            <a:r>
              <a:rPr lang="en-US" sz="1600" dirty="0"/>
              <a:t> 2016 (</a:t>
            </a:r>
            <a:r>
              <a:rPr lang="en-US" sz="1600" dirty="0" err="1"/>
              <a:t>SINDy</a:t>
            </a:r>
            <a:r>
              <a:rPr lang="en-US" sz="1600" dirty="0"/>
              <a:t>), </a:t>
            </a:r>
            <a:r>
              <a:rPr lang="en-US" sz="1600" dirty="0" err="1"/>
              <a:t>Raissi-Perdikaris-Karniadakis</a:t>
            </a:r>
            <a:r>
              <a:rPr lang="en-US" sz="1600" dirty="0"/>
              <a:t> 2019 (PINNs).</a:t>
            </a:r>
          </a:p>
        </p:txBody>
      </p:sp>
      <p:pic>
        <p:nvPicPr>
          <p:cNvPr id="10" name="Picture 7" descr="C:\Users\Bin Dong\Desktop\e7d0dd646bae2cf19ba98665d4978f5b--world-weather-weather-forecast.jpg">
            <a:extLst>
              <a:ext uri="{FF2B5EF4-FFF2-40B4-BE49-F238E27FC236}">
                <a16:creationId xmlns:a16="http://schemas.microsoft.com/office/drawing/2014/main" id="{CAA4A000-6EAE-486A-86DB-C6E2D2091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252" y="2073791"/>
            <a:ext cx="1287417" cy="12874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4BFD0CBA-5389-4DC3-97AC-8D8DDE0E48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2230" y="2069843"/>
            <a:ext cx="3007198" cy="12874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3">
            <a:extLst>
              <a:ext uri="{FF2B5EF4-FFF2-40B4-BE49-F238E27FC236}">
                <a16:creationId xmlns:a16="http://schemas.microsoft.com/office/drawing/2014/main" id="{0D98D6BE-38E7-4D0A-B8A9-4410B0A067F6}"/>
              </a:ext>
            </a:extLst>
          </p:cNvPr>
          <p:cNvSpPr txBox="1"/>
          <p:nvPr/>
        </p:nvSpPr>
        <p:spPr>
          <a:xfrm>
            <a:off x="5750247" y="3346984"/>
            <a:ext cx="1449436" cy="276999"/>
          </a:xfrm>
          <a:prstGeom prst="rect">
            <a:avLst/>
          </a:prstGeom>
          <a:noFill/>
        </p:spPr>
        <p:txBody>
          <a:bodyPr wrap="none" rtlCol="0">
            <a:spAutoFit/>
          </a:bodyPr>
          <a:lstStyle/>
          <a:p>
            <a:r>
              <a:rPr lang="en-US" altLang="zh-CN" sz="1200" dirty="0"/>
              <a:t>S. Sato et al. 2018</a:t>
            </a:r>
            <a:endParaRPr lang="zh-CN" altLang="en-US" sz="1200" dirty="0"/>
          </a:p>
        </p:txBody>
      </p:sp>
      <p:pic>
        <p:nvPicPr>
          <p:cNvPr id="13" name="Picture 2">
            <a:extLst>
              <a:ext uri="{FF2B5EF4-FFF2-40B4-BE49-F238E27FC236}">
                <a16:creationId xmlns:a16="http://schemas.microsoft.com/office/drawing/2014/main" id="{45CC5F9E-69B7-4AC6-970E-BFE8CC5FED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1383" y="2070705"/>
            <a:ext cx="1301467" cy="12909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37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3180150" y="2360871"/>
            <a:ext cx="2783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Background</a:t>
            </a:r>
            <a:endParaRPr sz="3600" dirty="0"/>
          </a:p>
        </p:txBody>
      </p:sp>
      <p:sp>
        <p:nvSpPr>
          <p:cNvPr id="307" name="Google Shape;307;p45"/>
          <p:cNvSpPr txBox="1">
            <a:spLocks noGrp="1"/>
          </p:cNvSpPr>
          <p:nvPr>
            <p:ph type="title" idx="2"/>
          </p:nvPr>
        </p:nvSpPr>
        <p:spPr>
          <a:xfrm>
            <a:off x="3803850" y="1412463"/>
            <a:ext cx="1536300"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dirty="0"/>
              <a:t>01</a:t>
            </a:r>
            <a:endParaRPr sz="6400" dirty="0"/>
          </a:p>
        </p:txBody>
      </p:sp>
      <p:sp>
        <p:nvSpPr>
          <p:cNvPr id="308" name="Google Shape;308;p45"/>
          <p:cNvSpPr txBox="1">
            <a:spLocks noGrp="1"/>
          </p:cNvSpPr>
          <p:nvPr>
            <p:ph type="subTitle" idx="1"/>
          </p:nvPr>
        </p:nvSpPr>
        <p:spPr>
          <a:xfrm>
            <a:off x="3355949" y="3227325"/>
            <a:ext cx="2712475" cy="503700"/>
          </a:xfrm>
          <a:prstGeom prst="rect">
            <a:avLst/>
          </a:prstGeom>
        </p:spPr>
        <p:txBody>
          <a:bodyPr spcFirstLastPara="1" wrap="square" lIns="91425" tIns="91425" rIns="91425" bIns="91425" anchor="ctr" anchorCtr="0">
            <a:noAutofit/>
          </a:bodyPr>
          <a:lstStyle/>
          <a:p>
            <a:pPr marL="0" lvl="0" indent="0"/>
            <a:r>
              <a:rPr lang="en-US" altLang="zh-CN" sz="1200" dirty="0"/>
              <a:t>Image-based scientific discovery and computational imaging (sensing, reconstruction and analysis ).</a:t>
            </a:r>
          </a:p>
        </p:txBody>
      </p:sp>
      <p:pic>
        <p:nvPicPr>
          <p:cNvPr id="309" name="Google Shape;309;p45"/>
          <p:cNvPicPr preferRelativeResize="0"/>
          <p:nvPr/>
        </p:nvPicPr>
        <p:blipFill>
          <a:blip r:embed="rId3">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3">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3">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3">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3">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3">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We first assume</a:t>
                </a:r>
              </a:p>
              <a:p>
                <a:pPr marL="742950" lvl="1">
                  <a:buClr>
                    <a:schemeClr val="tx1"/>
                  </a:buClr>
                  <a:buFont typeface="Wingdings" panose="05000000000000000000" pitchFamily="2" charset="2"/>
                  <a:buChar char="l"/>
                </a:pPr>
                <a14:m>
                  <m:oMath xmlns:m="http://schemas.openxmlformats.org/officeDocument/2006/math">
                    <m:f>
                      <m:fPr>
                        <m:ctrlPr>
                          <a:rPr lang="en-US" altLang="zh-CN" sz="1800" i="1">
                            <a:latin typeface="Cambria Math" panose="02040503050406030204" pitchFamily="18" charset="0"/>
                          </a:rPr>
                        </m:ctrlPr>
                      </m:fPr>
                      <m:num>
                        <m:r>
                          <a:rPr lang="en-US" altLang="zh-CN" sz="1800" i="1">
                            <a:latin typeface="Cambria Math" panose="02040503050406030204" pitchFamily="18" charset="0"/>
                          </a:rPr>
                          <m:t>𝜕</m:t>
                        </m:r>
                        <m:r>
                          <a:rPr lang="en-US" altLang="zh-CN" sz="1800" i="1">
                            <a:latin typeface="Cambria Math" panose="02040503050406030204" pitchFamily="18" charset="0"/>
                          </a:rPr>
                          <m:t>𝑢</m:t>
                        </m:r>
                      </m:num>
                      <m:den>
                        <m:r>
                          <a:rPr lang="en-US" altLang="zh-CN" sz="1800" i="1">
                            <a:latin typeface="Cambria Math" panose="02040503050406030204" pitchFamily="18" charset="0"/>
                          </a:rPr>
                          <m:t>𝜕</m:t>
                        </m:r>
                        <m:r>
                          <a:rPr lang="en-US" altLang="zh-CN" sz="1800" i="1">
                            <a:latin typeface="Cambria Math" panose="02040503050406030204" pitchFamily="18" charset="0"/>
                          </a:rPr>
                          <m:t>𝑡</m:t>
                        </m:r>
                      </m:den>
                    </m:f>
                    <m:r>
                      <a:rPr lang="en-US" altLang="zh-CN" sz="1800" i="1">
                        <a:latin typeface="Cambria Math" panose="02040503050406030204" pitchFamily="18" charset="0"/>
                      </a:rPr>
                      <m:t>=</m:t>
                    </m:r>
                    <m:r>
                      <a:rPr lang="en-US" altLang="zh-CN" sz="1800" i="1">
                        <a:latin typeface="Cambria Math" panose="02040503050406030204" pitchFamily="18" charset="0"/>
                      </a:rPr>
                      <m:t>𝐹</m:t>
                    </m:r>
                    <m:d>
                      <m:dPr>
                        <m:ctrlPr>
                          <a:rPr lang="en-US" altLang="zh-CN" sz="1800" i="1">
                            <a:latin typeface="Cambria Math" panose="02040503050406030204" pitchFamily="18" charset="0"/>
                          </a:rPr>
                        </m:ctrlPr>
                      </m:dPr>
                      <m:e>
                        <m:r>
                          <a:rPr lang="en-US" altLang="zh-CN" sz="1800" i="1">
                            <a:latin typeface="Cambria Math"/>
                          </a:rPr>
                          <m:t>𝑢</m:t>
                        </m:r>
                        <m:r>
                          <a:rPr lang="en-US" altLang="zh-CN" sz="1800" i="1">
                            <a:latin typeface="Cambria Math" panose="02040503050406030204" pitchFamily="18" charset="0"/>
                          </a:rPr>
                          <m:t>,</m:t>
                        </m:r>
                        <m:r>
                          <a:rPr lang="en-US" altLang="zh-CN" sz="1800">
                            <a:latin typeface="Cambria Math" panose="02040503050406030204" pitchFamily="18" charset="0"/>
                          </a:rPr>
                          <m:t>𝛻</m:t>
                        </m:r>
                        <m:r>
                          <a:rPr lang="en-US" altLang="zh-CN" sz="1800" i="1">
                            <a:latin typeface="Cambria Math" panose="02040503050406030204" pitchFamily="18" charset="0"/>
                          </a:rPr>
                          <m:t>𝑢</m:t>
                        </m:r>
                        <m:r>
                          <a:rPr lang="en-US" altLang="zh-CN" sz="1800" i="1">
                            <a:latin typeface="Cambria Math" panose="02040503050406030204" pitchFamily="18" charset="0"/>
                          </a:rPr>
                          <m:t>,</m:t>
                        </m:r>
                        <m:sSup>
                          <m:sSupPr>
                            <m:ctrlPr>
                              <a:rPr lang="en-US" altLang="zh-CN" sz="1800" i="1">
                                <a:latin typeface="Cambria Math" panose="02040503050406030204" pitchFamily="18" charset="0"/>
                              </a:rPr>
                            </m:ctrlPr>
                          </m:sSupPr>
                          <m:e>
                            <m:r>
                              <a:rPr lang="en-US" altLang="zh-CN" sz="1800">
                                <a:latin typeface="Cambria Math" panose="02040503050406030204" pitchFamily="18" charset="0"/>
                              </a:rPr>
                              <m:t>𝛻</m:t>
                            </m:r>
                          </m:e>
                          <m:sup>
                            <m:r>
                              <a:rPr lang="en-US" altLang="zh-CN" sz="1800" i="1">
                                <a:latin typeface="Cambria Math" panose="02040503050406030204" pitchFamily="18" charset="0"/>
                              </a:rPr>
                              <m:t>2</m:t>
                            </m:r>
                          </m:sup>
                        </m:sSup>
                        <m:r>
                          <a:rPr lang="en-US" altLang="zh-CN" sz="1800" i="1">
                            <a:latin typeface="Cambria Math" panose="02040503050406030204" pitchFamily="18" charset="0"/>
                          </a:rPr>
                          <m:t>𝑢</m:t>
                        </m:r>
                        <m:r>
                          <a:rPr lang="en-US" altLang="zh-CN" sz="1800" i="1">
                            <a:latin typeface="Cambria Math" panose="02040503050406030204" pitchFamily="18" charset="0"/>
                          </a:rPr>
                          <m:t>,…</m:t>
                        </m:r>
                      </m:e>
                    </m:d>
                    <m:r>
                      <a:rPr lang="en-US" altLang="zh-CN" sz="1800" i="1">
                        <a:latin typeface="Cambria Math"/>
                      </a:rPr>
                      <m:t>,  </m:t>
                    </m:r>
                    <m:r>
                      <a:rPr lang="en-US" altLang="zh-CN" sz="1800" i="1">
                        <a:latin typeface="Cambria Math"/>
                      </a:rPr>
                      <m:t>𝑢</m:t>
                    </m:r>
                    <m:r>
                      <a:rPr lang="en-US" altLang="zh-CN" sz="1800" i="1">
                        <a:latin typeface="Cambria Math"/>
                      </a:rPr>
                      <m:t>∈</m:t>
                    </m:r>
                    <m:sSup>
                      <m:sSupPr>
                        <m:ctrlPr>
                          <a:rPr lang="en-US" altLang="zh-CN" sz="1800" i="1">
                            <a:latin typeface="Cambria Math" panose="02040503050406030204" pitchFamily="18" charset="0"/>
                            <a:ea typeface="Cambria Math"/>
                          </a:rPr>
                        </m:ctrlPr>
                      </m:sSupPr>
                      <m:e>
                        <m:r>
                          <a:rPr lang="en-US" altLang="zh-CN" sz="1800" i="1">
                            <a:latin typeface="Cambria Math"/>
                            <a:ea typeface="Cambria Math"/>
                          </a:rPr>
                          <m:t>ℝ</m:t>
                        </m:r>
                      </m:e>
                      <m:sup>
                        <m:r>
                          <a:rPr lang="en-US" altLang="zh-CN" sz="1800" i="1">
                            <a:latin typeface="Cambria Math" panose="02040503050406030204" pitchFamily="18" charset="0"/>
                            <a:ea typeface="Cambria Math"/>
                          </a:rPr>
                          <m:t>𝑚</m:t>
                        </m:r>
                      </m:sup>
                    </m:sSup>
                    <m:r>
                      <a:rPr lang="en-US" altLang="zh-CN" sz="1800" b="0" i="0" smtClean="0">
                        <a:latin typeface="Cambria Math" panose="02040503050406030204" pitchFamily="18" charset="0"/>
                        <a:ea typeface="Cambria Math"/>
                      </a:rPr>
                      <m:t>;</m:t>
                    </m:r>
                  </m:oMath>
                </a14:m>
                <a:endParaRPr lang="en-US" sz="1800" dirty="0"/>
              </a:p>
              <a:p>
                <a:pPr marL="742950" lvl="1">
                  <a:buClr>
                    <a:schemeClr val="tx1"/>
                  </a:buClr>
                  <a:buFont typeface="Wingdings" panose="05000000000000000000" pitchFamily="2" charset="2"/>
                  <a:buChar char="l"/>
                </a:pPr>
                <a:r>
                  <a:rPr lang="en-US" altLang="zh-CN" sz="1600" dirty="0"/>
                  <a:t>Maximum order of the PDE is known;</a:t>
                </a:r>
                <a:endParaRPr lang="en-US" sz="1600" i="1" dirty="0">
                  <a:latin typeface="Cambria Math" panose="02040503050406030204" pitchFamily="18" charset="0"/>
                </a:endParaRPr>
              </a:p>
              <a:p>
                <a:pPr marL="742950" lvl="1">
                  <a:buClr>
                    <a:schemeClr val="tx1"/>
                  </a:buClr>
                  <a:buFont typeface="Wingdings" panose="05000000000000000000" pitchFamily="2" charset="2"/>
                  <a:buChar char="l"/>
                </a:pPr>
                <a14:m>
                  <m:oMath xmlns:m="http://schemas.openxmlformats.org/officeDocument/2006/math">
                    <m:r>
                      <a:rPr lang="en-US" sz="1600" i="1" dirty="0" smtClean="0">
                        <a:latin typeface="Cambria Math" panose="02040503050406030204" pitchFamily="18" charset="0"/>
                      </a:rPr>
                      <m:t>𝐹</m:t>
                    </m:r>
                  </m:oMath>
                </a14:m>
                <a:r>
                  <a:rPr lang="en-US" sz="1600" dirty="0"/>
                  <a:t> is a multivariate function with simple operations (e.g., a polynomial).</a:t>
                </a:r>
              </a:p>
              <a:p>
                <a:pPr marL="742950" lvl="1">
                  <a:buClr>
                    <a:schemeClr val="tx1"/>
                  </a:buClr>
                  <a:buFont typeface="Wingdings" panose="05000000000000000000" pitchFamily="2" charset="2"/>
                  <a:buChar char="l"/>
                </a:pPr>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30393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667326" y="4251532"/>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altLang="zh-CN" sz="1800" dirty="0"/>
                  <a:t>We first assume</a:t>
                </a:r>
              </a:p>
              <a:p>
                <a:pPr marL="742950" lvl="1">
                  <a:buClr>
                    <a:schemeClr val="tx1"/>
                  </a:buClr>
                  <a:buFont typeface="Wingdings" panose="05000000000000000000" pitchFamily="2" charset="2"/>
                  <a:buChar char="l"/>
                </a:pPr>
                <a14:m>
                  <m:oMath xmlns:m="http://schemas.openxmlformats.org/officeDocument/2006/math">
                    <m:f>
                      <m:fPr>
                        <m:ctrlPr>
                          <a:rPr lang="en-US" altLang="zh-CN" sz="1800" i="1">
                            <a:latin typeface="Cambria Math" panose="02040503050406030204" pitchFamily="18" charset="0"/>
                          </a:rPr>
                        </m:ctrlPr>
                      </m:fPr>
                      <m:num>
                        <m:r>
                          <a:rPr lang="en-US" altLang="zh-CN" sz="1800" i="1">
                            <a:latin typeface="Cambria Math" panose="02040503050406030204" pitchFamily="18" charset="0"/>
                          </a:rPr>
                          <m:t>𝜕</m:t>
                        </m:r>
                        <m:r>
                          <a:rPr lang="en-US" altLang="zh-CN" sz="1800" i="1">
                            <a:latin typeface="Cambria Math" panose="02040503050406030204" pitchFamily="18" charset="0"/>
                          </a:rPr>
                          <m:t>𝑢</m:t>
                        </m:r>
                      </m:num>
                      <m:den>
                        <m:r>
                          <a:rPr lang="en-US" altLang="zh-CN" sz="1800" i="1">
                            <a:latin typeface="Cambria Math" panose="02040503050406030204" pitchFamily="18" charset="0"/>
                          </a:rPr>
                          <m:t>𝜕</m:t>
                        </m:r>
                        <m:r>
                          <a:rPr lang="en-US" altLang="zh-CN" sz="1800" i="1">
                            <a:latin typeface="Cambria Math" panose="02040503050406030204" pitchFamily="18" charset="0"/>
                          </a:rPr>
                          <m:t>𝑡</m:t>
                        </m:r>
                      </m:den>
                    </m:f>
                    <m:r>
                      <a:rPr lang="en-US" altLang="zh-CN" sz="1800" i="1">
                        <a:latin typeface="Cambria Math" panose="02040503050406030204" pitchFamily="18" charset="0"/>
                      </a:rPr>
                      <m:t>=</m:t>
                    </m:r>
                    <m:r>
                      <a:rPr lang="en-US" altLang="zh-CN" sz="1800" i="1">
                        <a:latin typeface="Cambria Math" panose="02040503050406030204" pitchFamily="18" charset="0"/>
                      </a:rPr>
                      <m:t>𝐹</m:t>
                    </m:r>
                    <m:d>
                      <m:dPr>
                        <m:ctrlPr>
                          <a:rPr lang="en-US" altLang="zh-CN" sz="1800" i="1">
                            <a:latin typeface="Cambria Math" panose="02040503050406030204" pitchFamily="18" charset="0"/>
                          </a:rPr>
                        </m:ctrlPr>
                      </m:dPr>
                      <m:e>
                        <m:r>
                          <a:rPr lang="en-US" altLang="zh-CN" sz="1800" i="1">
                            <a:latin typeface="Cambria Math"/>
                          </a:rPr>
                          <m:t>𝑢</m:t>
                        </m:r>
                        <m:r>
                          <a:rPr lang="en-US" altLang="zh-CN" sz="1800" i="1">
                            <a:latin typeface="Cambria Math" panose="02040503050406030204" pitchFamily="18" charset="0"/>
                          </a:rPr>
                          <m:t>,</m:t>
                        </m:r>
                        <m:r>
                          <a:rPr lang="en-US" altLang="zh-CN" sz="1800">
                            <a:latin typeface="Cambria Math" panose="02040503050406030204" pitchFamily="18" charset="0"/>
                          </a:rPr>
                          <m:t>𝛻</m:t>
                        </m:r>
                        <m:r>
                          <a:rPr lang="en-US" altLang="zh-CN" sz="1800" i="1">
                            <a:latin typeface="Cambria Math" panose="02040503050406030204" pitchFamily="18" charset="0"/>
                          </a:rPr>
                          <m:t>𝑢</m:t>
                        </m:r>
                        <m:r>
                          <a:rPr lang="en-US" altLang="zh-CN" sz="1800" i="1">
                            <a:latin typeface="Cambria Math" panose="02040503050406030204" pitchFamily="18" charset="0"/>
                          </a:rPr>
                          <m:t>,</m:t>
                        </m:r>
                        <m:sSup>
                          <m:sSupPr>
                            <m:ctrlPr>
                              <a:rPr lang="en-US" altLang="zh-CN" sz="1800" i="1">
                                <a:latin typeface="Cambria Math" panose="02040503050406030204" pitchFamily="18" charset="0"/>
                              </a:rPr>
                            </m:ctrlPr>
                          </m:sSupPr>
                          <m:e>
                            <m:r>
                              <a:rPr lang="en-US" altLang="zh-CN" sz="1800">
                                <a:latin typeface="Cambria Math" panose="02040503050406030204" pitchFamily="18" charset="0"/>
                              </a:rPr>
                              <m:t>𝛻</m:t>
                            </m:r>
                          </m:e>
                          <m:sup>
                            <m:r>
                              <a:rPr lang="en-US" altLang="zh-CN" sz="1800" i="1">
                                <a:latin typeface="Cambria Math" panose="02040503050406030204" pitchFamily="18" charset="0"/>
                              </a:rPr>
                              <m:t>2</m:t>
                            </m:r>
                          </m:sup>
                        </m:sSup>
                        <m:r>
                          <a:rPr lang="en-US" altLang="zh-CN" sz="1800" i="1">
                            <a:latin typeface="Cambria Math" panose="02040503050406030204" pitchFamily="18" charset="0"/>
                          </a:rPr>
                          <m:t>𝑢</m:t>
                        </m:r>
                        <m:r>
                          <a:rPr lang="en-US" altLang="zh-CN" sz="1800" i="1">
                            <a:latin typeface="Cambria Math" panose="02040503050406030204" pitchFamily="18" charset="0"/>
                          </a:rPr>
                          <m:t>,…</m:t>
                        </m:r>
                      </m:e>
                    </m:d>
                    <m:r>
                      <a:rPr lang="en-US" altLang="zh-CN" sz="1800" i="1">
                        <a:latin typeface="Cambria Math"/>
                      </a:rPr>
                      <m:t>,  </m:t>
                    </m:r>
                    <m:r>
                      <a:rPr lang="en-US" altLang="zh-CN" sz="1800" i="1">
                        <a:latin typeface="Cambria Math"/>
                      </a:rPr>
                      <m:t>𝑢</m:t>
                    </m:r>
                    <m:r>
                      <a:rPr lang="en-US" altLang="zh-CN" sz="1800" i="1">
                        <a:latin typeface="Cambria Math"/>
                      </a:rPr>
                      <m:t>∈</m:t>
                    </m:r>
                    <m:sSup>
                      <m:sSupPr>
                        <m:ctrlPr>
                          <a:rPr lang="en-US" altLang="zh-CN" sz="1800" i="1">
                            <a:latin typeface="Cambria Math" panose="02040503050406030204" pitchFamily="18" charset="0"/>
                            <a:ea typeface="Cambria Math"/>
                          </a:rPr>
                        </m:ctrlPr>
                      </m:sSupPr>
                      <m:e>
                        <m:r>
                          <a:rPr lang="en-US" altLang="zh-CN" sz="1800" i="1">
                            <a:latin typeface="Cambria Math"/>
                            <a:ea typeface="Cambria Math"/>
                          </a:rPr>
                          <m:t>ℝ</m:t>
                        </m:r>
                      </m:e>
                      <m:sup>
                        <m:r>
                          <a:rPr lang="en-US" altLang="zh-CN" sz="1800" i="1">
                            <a:latin typeface="Cambria Math" panose="02040503050406030204" pitchFamily="18" charset="0"/>
                            <a:ea typeface="Cambria Math"/>
                          </a:rPr>
                          <m:t>𝑚</m:t>
                        </m:r>
                      </m:sup>
                    </m:sSup>
                    <m:r>
                      <a:rPr lang="en-US" altLang="zh-CN" sz="1800">
                        <a:latin typeface="Cambria Math" panose="02040503050406030204" pitchFamily="18" charset="0"/>
                        <a:ea typeface="Cambria Math"/>
                      </a:rPr>
                      <m:t>;</m:t>
                    </m:r>
                  </m:oMath>
                </a14:m>
                <a:endParaRPr lang="en-US" altLang="zh-CN" sz="1800" dirty="0"/>
              </a:p>
              <a:p>
                <a:pPr marL="742950" lvl="1">
                  <a:buClr>
                    <a:schemeClr val="tx1"/>
                  </a:buClr>
                  <a:buFont typeface="Wingdings" panose="05000000000000000000" pitchFamily="2" charset="2"/>
                  <a:buChar char="l"/>
                </a:pPr>
                <a:r>
                  <a:rPr lang="en-US" altLang="zh-CN" sz="1600" dirty="0"/>
                  <a:t>Maximum order of the PDE is known;</a:t>
                </a:r>
                <a:endParaRPr lang="en-US" altLang="zh-CN" sz="1600" i="1" dirty="0">
                  <a:latin typeface="Cambria Math" panose="02040503050406030204" pitchFamily="18" charset="0"/>
                </a:endParaRPr>
              </a:p>
              <a:p>
                <a:pPr marL="742950" lvl="1">
                  <a:buClr>
                    <a:schemeClr val="tx1"/>
                  </a:buClr>
                  <a:buFont typeface="Wingdings" panose="05000000000000000000" pitchFamily="2" charset="2"/>
                  <a:buChar char="l"/>
                </a:pPr>
                <a14:m>
                  <m:oMath xmlns:m="http://schemas.openxmlformats.org/officeDocument/2006/math">
                    <m:r>
                      <a:rPr lang="en-US" altLang="zh-CN" sz="1600" i="1" dirty="0">
                        <a:latin typeface="Cambria Math" panose="02040503050406030204" pitchFamily="18" charset="0"/>
                      </a:rPr>
                      <m:t>𝐹</m:t>
                    </m:r>
                  </m:oMath>
                </a14:m>
                <a:r>
                  <a:rPr lang="en-US" altLang="zh-CN" sz="1600" dirty="0"/>
                  <a:t> is a multivariate function with simple operations (e.g., a polynomial).</a:t>
                </a:r>
                <a:endParaRPr lang="en-US" sz="1800" dirty="0"/>
              </a:p>
              <a:p>
                <a:pPr marL="285750" lvl="0">
                  <a:buClr>
                    <a:schemeClr val="tx1"/>
                  </a:buClr>
                  <a:buFont typeface="Wingdings" panose="05000000000000000000" pitchFamily="2" charset="2"/>
                  <a:buChar char="l"/>
                </a:pPr>
                <a:r>
                  <a:rPr lang="en-US" sz="1800" dirty="0"/>
                  <a:t>The PDE-Nets </a:t>
                </a:r>
                <a:r>
                  <a:rPr lang="en-US" altLang="zh-CN" sz="1800" dirty="0"/>
                  <a:t>(Long-Lu-Ma-Dong 2018, Long-Lu-Dong 2019)</a:t>
                </a:r>
                <a:r>
                  <a:rPr lang="en-US" sz="1800" dirty="0"/>
                  <a:t>: </a:t>
                </a:r>
              </a:p>
              <a:p>
                <a:pPr marL="742950" lvl="1">
                  <a:buClr>
                    <a:schemeClr val="tx1"/>
                  </a:buClr>
                  <a:buFont typeface="Wingdings" panose="05000000000000000000" pitchFamily="2" charset="2"/>
                  <a:buChar char="l"/>
                </a:pPr>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6"/>
                <a:stretch>
                  <a:fillRect/>
                </a:stretch>
              </a:blipFill>
            </p:spPr>
            <p:txBody>
              <a:bodyPr/>
              <a:lstStyle/>
              <a:p>
                <a:r>
                  <a:rPr lang="zh-CN" altLang="en-US">
                    <a:noFill/>
                  </a:rPr>
                  <a:t> </a:t>
                </a:r>
              </a:p>
            </p:txBody>
          </p:sp>
        </mc:Fallback>
      </mc:AlternateContent>
      <p:pic>
        <p:nvPicPr>
          <p:cNvPr id="7" name="Google Shape;257;p42">
            <a:extLst>
              <a:ext uri="{FF2B5EF4-FFF2-40B4-BE49-F238E27FC236}">
                <a16:creationId xmlns:a16="http://schemas.microsoft.com/office/drawing/2014/main" id="{1C848E55-98F0-4F6F-82F6-4352CAB6D5C2}"/>
              </a:ext>
            </a:extLst>
          </p:cNvPr>
          <p:cNvPicPr preferRelativeResize="0"/>
          <p:nvPr/>
        </p:nvPicPr>
        <p:blipFill>
          <a:blip r:embed="rId3">
            <a:alphaModFix/>
          </a:blip>
          <a:stretch>
            <a:fillRect/>
          </a:stretch>
        </p:blipFill>
        <p:spPr>
          <a:xfrm>
            <a:off x="637692" y="4048332"/>
            <a:ext cx="548700" cy="891968"/>
          </a:xfrm>
          <a:prstGeom prst="rect">
            <a:avLst/>
          </a:prstGeom>
          <a:noFill/>
          <a:ln>
            <a:noFill/>
          </a:ln>
        </p:spPr>
      </p:pic>
      <p:pic>
        <p:nvPicPr>
          <p:cNvPr id="8" name="Picture 2">
            <a:extLst>
              <a:ext uri="{FF2B5EF4-FFF2-40B4-BE49-F238E27FC236}">
                <a16:creationId xmlns:a16="http://schemas.microsoft.com/office/drawing/2014/main" id="{4F136228-E4F5-4CCC-A1D2-C355C7CBF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5938" y="3392926"/>
            <a:ext cx="4086356" cy="15346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a:extLst>
              <a:ext uri="{FF2B5EF4-FFF2-40B4-BE49-F238E27FC236}">
                <a16:creationId xmlns:a16="http://schemas.microsoft.com/office/drawing/2014/main" id="{254BF24B-F459-4377-A19A-D7953785CEF0}"/>
              </a:ext>
            </a:extLst>
          </p:cNvPr>
          <p:cNvPicPr>
            <a:picLocks noChangeAspect="1"/>
          </p:cNvPicPr>
          <p:nvPr/>
        </p:nvPicPr>
        <p:blipFill>
          <a:blip r:embed="rId8"/>
          <a:stretch>
            <a:fillRect/>
          </a:stretch>
        </p:blipFill>
        <p:spPr>
          <a:xfrm>
            <a:off x="1151057" y="2811168"/>
            <a:ext cx="6502733" cy="415729"/>
          </a:xfrm>
          <a:prstGeom prst="rect">
            <a:avLst/>
          </a:prstGeom>
          <a:ln>
            <a:solidFill>
              <a:srgbClr val="00B0F0"/>
            </a:solidFill>
          </a:ln>
          <a:effectLst>
            <a:outerShdw blurRad="63500" sx="102000" sy="102000" algn="ctr" rotWithShape="0">
              <a:prstClr val="black">
                <a:alpha val="40000"/>
              </a:prstClr>
            </a:outerShdw>
            <a:softEdge rad="0"/>
          </a:effectLst>
        </p:spPr>
      </p:pic>
      <p:pic>
        <p:nvPicPr>
          <p:cNvPr id="12" name="图片 11">
            <a:extLst>
              <a:ext uri="{FF2B5EF4-FFF2-40B4-BE49-F238E27FC236}">
                <a16:creationId xmlns:a16="http://schemas.microsoft.com/office/drawing/2014/main" id="{9D9EE8D8-6D9C-48DF-94F4-20CFAD85E730}"/>
              </a:ext>
            </a:extLst>
          </p:cNvPr>
          <p:cNvPicPr>
            <a:picLocks noChangeAspect="1"/>
          </p:cNvPicPr>
          <p:nvPr/>
        </p:nvPicPr>
        <p:blipFill>
          <a:blip r:embed="rId9"/>
          <a:stretch>
            <a:fillRect/>
          </a:stretch>
        </p:blipFill>
        <p:spPr>
          <a:xfrm>
            <a:off x="4172587" y="3706054"/>
            <a:ext cx="769506" cy="317756"/>
          </a:xfrm>
          <a:prstGeom prst="rect">
            <a:avLst/>
          </a:prstGeom>
          <a:ln w="25400">
            <a:solidFill>
              <a:srgbClr val="C00000"/>
            </a:solidFill>
          </a:ln>
          <a:effectLst>
            <a:softEdge rad="0"/>
          </a:effectLst>
        </p:spPr>
      </p:pic>
      <p:pic>
        <p:nvPicPr>
          <p:cNvPr id="20" name="图片 19">
            <a:extLst>
              <a:ext uri="{FF2B5EF4-FFF2-40B4-BE49-F238E27FC236}">
                <a16:creationId xmlns:a16="http://schemas.microsoft.com/office/drawing/2014/main" id="{07702A27-7859-43C1-A37B-E487B56020C3}"/>
              </a:ext>
            </a:extLst>
          </p:cNvPr>
          <p:cNvPicPr>
            <a:picLocks noChangeAspect="1"/>
          </p:cNvPicPr>
          <p:nvPr/>
        </p:nvPicPr>
        <p:blipFill>
          <a:blip r:embed="rId10"/>
          <a:stretch>
            <a:fillRect/>
          </a:stretch>
        </p:blipFill>
        <p:spPr>
          <a:xfrm>
            <a:off x="367802" y="3433782"/>
            <a:ext cx="2972235" cy="1333091"/>
          </a:xfrm>
          <a:prstGeom prst="rect">
            <a:avLst/>
          </a:prstGeom>
          <a:effectLst>
            <a:outerShdw blurRad="50800" dist="38100" dir="2700000" algn="tl" rotWithShape="0">
              <a:prstClr val="black">
                <a:alpha val="40000"/>
              </a:prstClr>
            </a:outerShdw>
          </a:effectLst>
        </p:spPr>
      </p:pic>
      <p:sp>
        <p:nvSpPr>
          <p:cNvPr id="14" name="Rounded Rectangle 3">
            <a:extLst>
              <a:ext uri="{FF2B5EF4-FFF2-40B4-BE49-F238E27FC236}">
                <a16:creationId xmlns:a16="http://schemas.microsoft.com/office/drawing/2014/main" id="{1EB682FF-3824-4576-B5B4-AB1049064367}"/>
              </a:ext>
            </a:extLst>
          </p:cNvPr>
          <p:cNvSpPr/>
          <p:nvPr/>
        </p:nvSpPr>
        <p:spPr>
          <a:xfrm>
            <a:off x="1473203" y="3628118"/>
            <a:ext cx="1176867" cy="745066"/>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A465A828-B867-443D-8A9D-C2F12A1FB356}"/>
              </a:ext>
            </a:extLst>
          </p:cNvPr>
          <p:cNvCxnSpPr>
            <a:cxnSpLocks/>
          </p:cNvCxnSpPr>
          <p:nvPr/>
        </p:nvCxnSpPr>
        <p:spPr>
          <a:xfrm>
            <a:off x="2755900" y="3746653"/>
            <a:ext cx="764208" cy="0"/>
          </a:xfrm>
          <a:prstGeom prst="straightConnector1">
            <a:avLst/>
          </a:prstGeom>
          <a:ln w="3810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24C96547-9FE9-41D9-B588-6C7F2422B0BB}"/>
              </a:ext>
            </a:extLst>
          </p:cNvPr>
          <p:cNvCxnSpPr>
            <a:cxnSpLocks/>
          </p:cNvCxnSpPr>
          <p:nvPr/>
        </p:nvCxnSpPr>
        <p:spPr>
          <a:xfrm>
            <a:off x="2264833" y="3262880"/>
            <a:ext cx="0" cy="261589"/>
          </a:xfrm>
          <a:prstGeom prst="straightConnector1">
            <a:avLst/>
          </a:prstGeom>
          <a:ln w="3810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545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4"/>
                <a:ext cx="7496100" cy="3861307"/>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Enforcing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𝑖𝑗</m:t>
                        </m:r>
                      </m:sub>
                    </m:sSub>
                    <m:r>
                      <a:rPr lang="en-US" sz="1800" b="0" i="1" smtClean="0">
                        <a:latin typeface="Cambria Math" panose="02040503050406030204" pitchFamily="18" charset="0"/>
                      </a:rPr>
                      <m:t>𝑢</m:t>
                    </m:r>
                    <m:r>
                      <a:rPr lang="en-US"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m:t>
                            </m:r>
                          </m:e>
                          <m:sup>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𝑗</m:t>
                            </m:r>
                          </m:sup>
                        </m:sSup>
                        <m:r>
                          <a:rPr lang="en-US" altLang="zh-CN" sz="1800" b="0" i="1" smtClean="0">
                            <a:latin typeface="Cambria Math" panose="02040503050406030204" pitchFamily="18" charset="0"/>
                          </a:rPr>
                          <m:t>𝑢</m:t>
                        </m:r>
                      </m:num>
                      <m:den>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𝑥</m:t>
                            </m:r>
                          </m:e>
                          <m:sup>
                            <m:r>
                              <a:rPr lang="en-US" altLang="zh-CN" sz="1800" b="0" i="1" smtClean="0">
                                <a:latin typeface="Cambria Math" panose="02040503050406030204" pitchFamily="18" charset="0"/>
                              </a:rPr>
                              <m:t>𝑖</m:t>
                            </m:r>
                          </m:sup>
                        </m:sSup>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𝑦</m:t>
                            </m:r>
                          </m:e>
                          <m:sup>
                            <m:r>
                              <a:rPr lang="en-US" altLang="zh-CN" sz="1800" b="0" i="1" smtClean="0">
                                <a:latin typeface="Cambria Math" panose="02040503050406030204" pitchFamily="18" charset="0"/>
                              </a:rPr>
                              <m:t>𝑗</m:t>
                            </m:r>
                          </m:sup>
                        </m:sSup>
                      </m:den>
                    </m:f>
                  </m:oMath>
                </a14:m>
                <a:r>
                  <a:rPr lang="en-US" sz="1800" dirty="0"/>
                  <a:t> by applying the </a:t>
                </a:r>
                <a:r>
                  <a:rPr lang="en-US" sz="1800" b="1" dirty="0"/>
                  <a:t>Proposition</a:t>
                </a:r>
                <a:r>
                  <a:rPr lang="en-US" sz="1800" dirty="0"/>
                  <a:t>. </a:t>
                </a:r>
              </a:p>
              <a:p>
                <a:pPr marL="742950" lvl="1">
                  <a:buClr>
                    <a:schemeClr val="tx1"/>
                  </a:buClr>
                  <a:buFont typeface="Wingdings" panose="05000000000000000000" pitchFamily="2" charset="2"/>
                  <a:buChar char="l"/>
                </a:pPr>
                <a:r>
                  <a:rPr lang="en-US" sz="1600" dirty="0"/>
                  <a:t>Define the moment matrix</a:t>
                </a:r>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4"/>
                <a:ext cx="7496100" cy="3861307"/>
              </a:xfrm>
              <a:prstGeom prst="rect">
                <a:avLst/>
              </a:prstGeom>
              <a:blipFill>
                <a:blip r:embed="rId4"/>
                <a:stretch>
                  <a:fillRect/>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7FF4AE4C-7D62-4D24-9DB3-51ABAB1450C0}"/>
              </a:ext>
            </a:extLst>
          </p:cNvPr>
          <p:cNvPicPr>
            <a:picLocks noChangeAspect="1"/>
          </p:cNvPicPr>
          <p:nvPr/>
        </p:nvPicPr>
        <p:blipFill>
          <a:blip r:embed="rId5"/>
          <a:stretch>
            <a:fillRect/>
          </a:stretch>
        </p:blipFill>
        <p:spPr>
          <a:xfrm>
            <a:off x="2010066" y="2018226"/>
            <a:ext cx="4955308" cy="654724"/>
          </a:xfrm>
          <a:prstGeom prst="rect">
            <a:avLst/>
          </a:prstGeom>
          <a:effectLst>
            <a:outerShdw blurRad="63500" sx="102000" sy="102000" algn="ctr" rotWithShape="0">
              <a:prstClr val="black">
                <a:alpha val="40000"/>
              </a:prstClr>
            </a:outerShdw>
          </a:effectLst>
        </p:spPr>
      </p:pic>
      <p:pic>
        <p:nvPicPr>
          <p:cNvPr id="18" name="图片 17">
            <a:extLst>
              <a:ext uri="{FF2B5EF4-FFF2-40B4-BE49-F238E27FC236}">
                <a16:creationId xmlns:a16="http://schemas.microsoft.com/office/drawing/2014/main" id="{6CB8D34B-5080-4FCD-AD0F-4920A412BE6B}"/>
              </a:ext>
            </a:extLst>
          </p:cNvPr>
          <p:cNvPicPr>
            <a:picLocks noChangeAspect="1"/>
          </p:cNvPicPr>
          <p:nvPr/>
        </p:nvPicPr>
        <p:blipFill>
          <a:blip r:embed="rId6"/>
          <a:stretch>
            <a:fillRect/>
          </a:stretch>
        </p:blipFill>
        <p:spPr>
          <a:xfrm>
            <a:off x="2039881" y="2843899"/>
            <a:ext cx="4928704" cy="2168889"/>
          </a:xfrm>
          <a:prstGeom prst="rect">
            <a:avLst/>
          </a:prstGeom>
          <a:ln w="50800">
            <a:solidFill>
              <a:srgbClr val="0070C0"/>
            </a:solidFill>
            <a:prstDash val="sysDash"/>
          </a:ln>
          <a:effectLst>
            <a:outerShdw blurRad="50800" dist="38100" dir="2700000" algn="tl" rotWithShape="0">
              <a:prstClr val="black">
                <a:alpha val="40000"/>
              </a:prstClr>
            </a:outerShdw>
            <a:softEdge rad="0"/>
          </a:effectLst>
        </p:spPr>
      </p:pic>
      <p:pic>
        <p:nvPicPr>
          <p:cNvPr id="4" name="图片 3">
            <a:extLst>
              <a:ext uri="{FF2B5EF4-FFF2-40B4-BE49-F238E27FC236}">
                <a16:creationId xmlns:a16="http://schemas.microsoft.com/office/drawing/2014/main" id="{B5D6BA91-74CE-43DB-9FA8-FA7A9265DE21}"/>
              </a:ext>
            </a:extLst>
          </p:cNvPr>
          <p:cNvPicPr>
            <a:picLocks noChangeAspect="1"/>
          </p:cNvPicPr>
          <p:nvPr/>
        </p:nvPicPr>
        <p:blipFill>
          <a:blip r:embed="rId7"/>
          <a:stretch>
            <a:fillRect/>
          </a:stretch>
        </p:blipFill>
        <p:spPr>
          <a:xfrm>
            <a:off x="2747301" y="2871675"/>
            <a:ext cx="171067" cy="141292"/>
          </a:xfrm>
          <a:prstGeom prst="rect">
            <a:avLst/>
          </a:prstGeom>
        </p:spPr>
      </p:pic>
    </p:spTree>
    <p:extLst>
      <p:ext uri="{BB962C8B-B14F-4D97-AF65-F5344CB8AC3E}">
        <p14:creationId xmlns:p14="http://schemas.microsoft.com/office/powerpoint/2010/main" val="204787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4"/>
                <a:ext cx="7496100" cy="3861307"/>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Enforcing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𝑖𝑗</m:t>
                        </m:r>
                      </m:sub>
                    </m:sSub>
                    <m:r>
                      <a:rPr lang="en-US" sz="1800" b="0" i="1" smtClean="0">
                        <a:latin typeface="Cambria Math" panose="02040503050406030204" pitchFamily="18" charset="0"/>
                      </a:rPr>
                      <m:t>𝑢</m:t>
                    </m:r>
                    <m:r>
                      <a:rPr lang="en-US"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m:t>
                            </m:r>
                          </m:e>
                          <m:sup>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𝑗</m:t>
                            </m:r>
                          </m:sup>
                        </m:sSup>
                        <m:r>
                          <a:rPr lang="en-US" altLang="zh-CN" sz="1800" b="0" i="1" smtClean="0">
                            <a:latin typeface="Cambria Math" panose="02040503050406030204" pitchFamily="18" charset="0"/>
                          </a:rPr>
                          <m:t>𝑢</m:t>
                        </m:r>
                      </m:num>
                      <m:den>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𝑥</m:t>
                            </m:r>
                          </m:e>
                          <m:sup>
                            <m:r>
                              <a:rPr lang="en-US" altLang="zh-CN" sz="1800" b="0" i="1" smtClean="0">
                                <a:latin typeface="Cambria Math" panose="02040503050406030204" pitchFamily="18" charset="0"/>
                              </a:rPr>
                              <m:t>𝑖</m:t>
                            </m:r>
                          </m:sup>
                        </m:sSup>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𝑦</m:t>
                            </m:r>
                          </m:e>
                          <m:sup>
                            <m:r>
                              <a:rPr lang="en-US" altLang="zh-CN" sz="1800" b="0" i="1" smtClean="0">
                                <a:latin typeface="Cambria Math" panose="02040503050406030204" pitchFamily="18" charset="0"/>
                              </a:rPr>
                              <m:t>𝑗</m:t>
                            </m:r>
                          </m:sup>
                        </m:sSup>
                      </m:den>
                    </m:f>
                  </m:oMath>
                </a14:m>
                <a:r>
                  <a:rPr lang="en-US" sz="1800" dirty="0"/>
                  <a:t> by applying the </a:t>
                </a:r>
                <a:r>
                  <a:rPr lang="en-US" sz="1800" b="1" dirty="0"/>
                  <a:t>Proposition</a:t>
                </a:r>
                <a:r>
                  <a:rPr lang="en-US" sz="1800" dirty="0"/>
                  <a:t>. </a:t>
                </a:r>
              </a:p>
              <a:p>
                <a:pPr marL="742950" lvl="1">
                  <a:buClr>
                    <a:schemeClr val="tx1"/>
                  </a:buClr>
                  <a:buFont typeface="Wingdings" panose="05000000000000000000" pitchFamily="2" charset="2"/>
                  <a:buChar char="l"/>
                </a:pPr>
                <a:r>
                  <a:rPr lang="en-US" sz="1600" dirty="0"/>
                  <a:t>Define the moment matrix</a:t>
                </a:r>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r>
                  <a:rPr lang="en-US" sz="1600" dirty="0"/>
                  <a:t>We can approximate any differential operator at any prescribed order by constraining </a:t>
                </a:r>
                <a14:m>
                  <m:oMath xmlns:m="http://schemas.openxmlformats.org/officeDocument/2006/math">
                    <m:r>
                      <a:rPr lang="en-US" sz="1600" i="1" dirty="0" smtClean="0">
                        <a:latin typeface="Cambria Math" panose="02040503050406030204" pitchFamily="18" charset="0"/>
                      </a:rPr>
                      <m:t>𝑀</m:t>
                    </m:r>
                    <m:r>
                      <a:rPr lang="en-US" sz="1600" i="1" dirty="0" smtClean="0">
                        <a:latin typeface="Cambria Math" panose="02040503050406030204" pitchFamily="18" charset="0"/>
                      </a:rPr>
                      <m:t>(</m:t>
                    </m:r>
                    <m:r>
                      <a:rPr lang="en-US" sz="1600" b="1" i="1" dirty="0" smtClean="0">
                        <a:latin typeface="Cambria Math" panose="02040503050406030204" pitchFamily="18" charset="0"/>
                      </a:rPr>
                      <m:t>𝒒</m:t>
                    </m:r>
                    <m:r>
                      <a:rPr lang="en-US" sz="1600" i="1" dirty="0" smtClean="0">
                        <a:latin typeface="Cambria Math" panose="02040503050406030204" pitchFamily="18" charset="0"/>
                      </a:rPr>
                      <m:t>)</m:t>
                    </m:r>
                  </m:oMath>
                </a14:m>
                <a:r>
                  <a:rPr lang="en-US" sz="1600" dirty="0"/>
                  <a:t>!</a:t>
                </a:r>
              </a:p>
              <a:p>
                <a:pPr marL="742950" lvl="1">
                  <a:buClr>
                    <a:schemeClr val="tx1"/>
                  </a:buClr>
                  <a:buFont typeface="Wingdings" panose="05000000000000000000" pitchFamily="2" charset="2"/>
                  <a:buChar char="l"/>
                </a:pPr>
                <a:r>
                  <a:rPr lang="en-US" sz="1600" dirty="0"/>
                  <a:t>For example: approximation of  </a:t>
                </a:r>
                <a14:m>
                  <m:oMath xmlns:m="http://schemas.openxmlformats.org/officeDocument/2006/math">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𝑢</m:t>
                        </m:r>
                      </m:num>
                      <m:den>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𝑥</m:t>
                        </m:r>
                      </m:den>
                    </m:f>
                  </m:oMath>
                </a14:m>
                <a:r>
                  <a:rPr lang="en-US" sz="1600" dirty="0"/>
                  <a:t>  by  </a:t>
                </a:r>
                <a14:m>
                  <m:oMath xmlns:m="http://schemas.openxmlformats.org/officeDocument/2006/math">
                    <m:r>
                      <a:rPr lang="en-US" sz="1600" b="1" i="1" smtClean="0">
                        <a:latin typeface="Cambria Math" panose="02040503050406030204" pitchFamily="18" charset="0"/>
                      </a:rPr>
                      <m:t>𝒒</m:t>
                    </m:r>
                    <m:r>
                      <a:rPr lang="en-US" sz="1600" b="0"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𝒖</m:t>
                    </m:r>
                  </m:oMath>
                </a14:m>
                <a:r>
                  <a:rPr lang="en-US" sz="1600" dirty="0"/>
                  <a:t>  with a </a:t>
                </a:r>
                <a14:m>
                  <m:oMath xmlns:m="http://schemas.openxmlformats.org/officeDocument/2006/math">
                    <m:r>
                      <a:rPr lang="en-US" sz="1600" i="1" dirty="0" smtClean="0">
                        <a:latin typeface="Cambria Math" panose="02040503050406030204" pitchFamily="18" charset="0"/>
                      </a:rPr>
                      <m:t>3×3</m:t>
                    </m:r>
                  </m:oMath>
                </a14:m>
                <a:r>
                  <a:rPr lang="en-US" sz="1600" dirty="0"/>
                  <a:t> kernel </a:t>
                </a:r>
                <a14:m>
                  <m:oMath xmlns:m="http://schemas.openxmlformats.org/officeDocument/2006/math">
                    <m:r>
                      <a:rPr lang="en-US" sz="1600" b="1" i="1" smtClean="0">
                        <a:latin typeface="Cambria Math" panose="02040503050406030204" pitchFamily="18" charset="0"/>
                      </a:rPr>
                      <m:t>𝒒</m:t>
                    </m:r>
                  </m:oMath>
                </a14:m>
                <a:endParaRPr lang="en-US" sz="1600" b="1" dirty="0"/>
              </a:p>
              <a:p>
                <a:pPr marL="742950" lvl="1">
                  <a:buClr>
                    <a:schemeClr val="tx1"/>
                  </a:buClr>
                  <a:buFont typeface="Wingdings" panose="05000000000000000000" pitchFamily="2" charset="2"/>
                  <a:buChar char="l"/>
                </a:pPr>
                <a:endParaRPr lang="en-US" sz="1600" b="1" dirty="0"/>
              </a:p>
              <a:p>
                <a:pPr marL="742950" lvl="1">
                  <a:buClr>
                    <a:schemeClr val="tx1"/>
                  </a:buClr>
                  <a:buFont typeface="Wingdings" panose="05000000000000000000" pitchFamily="2" charset="2"/>
                  <a:buChar char="l"/>
                </a:pPr>
                <a:endParaRPr lang="en-US" sz="1600" b="1" dirty="0"/>
              </a:p>
              <a:p>
                <a:pPr marL="450850" lvl="1" indent="0">
                  <a:buClr>
                    <a:schemeClr val="tx1"/>
                  </a:buClr>
                  <a:buNone/>
                </a:pPr>
                <a:endParaRPr lang="en-US" sz="16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4"/>
                <a:ext cx="7496100" cy="3861307"/>
              </a:xfrm>
              <a:prstGeom prst="rect">
                <a:avLst/>
              </a:prstGeom>
              <a:blipFill>
                <a:blip r:embed="rId4"/>
                <a:stretch>
                  <a:fillRect/>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7FF4AE4C-7D62-4D24-9DB3-51ABAB1450C0}"/>
              </a:ext>
            </a:extLst>
          </p:cNvPr>
          <p:cNvPicPr>
            <a:picLocks noChangeAspect="1"/>
          </p:cNvPicPr>
          <p:nvPr/>
        </p:nvPicPr>
        <p:blipFill>
          <a:blip r:embed="rId5"/>
          <a:stretch>
            <a:fillRect/>
          </a:stretch>
        </p:blipFill>
        <p:spPr>
          <a:xfrm>
            <a:off x="2010066" y="2018226"/>
            <a:ext cx="4955308" cy="654724"/>
          </a:xfrm>
          <a:prstGeom prst="rect">
            <a:avLst/>
          </a:prstGeom>
          <a:effectLst>
            <a:outerShdw blurRad="63500" sx="102000" sy="102000" algn="ctr" rotWithShape="0">
              <a:prstClr val="black">
                <a:alpha val="40000"/>
              </a:prstClr>
            </a:outerShdw>
          </a:effectLst>
        </p:spPr>
      </p:pic>
      <p:pic>
        <p:nvPicPr>
          <p:cNvPr id="4" name="图片 3">
            <a:extLst>
              <a:ext uri="{FF2B5EF4-FFF2-40B4-BE49-F238E27FC236}">
                <a16:creationId xmlns:a16="http://schemas.microsoft.com/office/drawing/2014/main" id="{BFA8CD10-E422-4F3F-B5AB-7F44AB419F12}"/>
              </a:ext>
            </a:extLst>
          </p:cNvPr>
          <p:cNvPicPr>
            <a:picLocks noChangeAspect="1"/>
          </p:cNvPicPr>
          <p:nvPr/>
        </p:nvPicPr>
        <p:blipFill>
          <a:blip r:embed="rId6"/>
          <a:stretch>
            <a:fillRect/>
          </a:stretch>
        </p:blipFill>
        <p:spPr>
          <a:xfrm>
            <a:off x="2655899" y="3685930"/>
            <a:ext cx="3395374" cy="537791"/>
          </a:xfrm>
          <a:prstGeom prst="rect">
            <a:avLst/>
          </a:prstGeom>
        </p:spPr>
      </p:pic>
    </p:spTree>
    <p:extLst>
      <p:ext uri="{BB962C8B-B14F-4D97-AF65-F5344CB8AC3E}">
        <p14:creationId xmlns:p14="http://schemas.microsoft.com/office/powerpoint/2010/main" val="3196214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4"/>
                <a:ext cx="7496100" cy="3861307"/>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Enforcing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𝑖𝑗</m:t>
                        </m:r>
                      </m:sub>
                    </m:sSub>
                    <m:r>
                      <a:rPr lang="en-US" sz="1800" b="0" i="1" smtClean="0">
                        <a:latin typeface="Cambria Math" panose="02040503050406030204" pitchFamily="18" charset="0"/>
                      </a:rPr>
                      <m:t>𝑢</m:t>
                    </m:r>
                    <m:r>
                      <a:rPr lang="en-US"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m:t>
                            </m:r>
                          </m:e>
                          <m:sup>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𝑗</m:t>
                            </m:r>
                          </m:sup>
                        </m:sSup>
                        <m:r>
                          <a:rPr lang="en-US" altLang="zh-CN" sz="1800" b="0" i="1" smtClean="0">
                            <a:latin typeface="Cambria Math" panose="02040503050406030204" pitchFamily="18" charset="0"/>
                          </a:rPr>
                          <m:t>𝑢</m:t>
                        </m:r>
                      </m:num>
                      <m:den>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𝑥</m:t>
                            </m:r>
                          </m:e>
                          <m:sup>
                            <m:r>
                              <a:rPr lang="en-US" altLang="zh-CN" sz="1800" b="0" i="1" smtClean="0">
                                <a:latin typeface="Cambria Math" panose="02040503050406030204" pitchFamily="18" charset="0"/>
                              </a:rPr>
                              <m:t>𝑖</m:t>
                            </m:r>
                          </m:sup>
                        </m:sSup>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𝑦</m:t>
                            </m:r>
                          </m:e>
                          <m:sup>
                            <m:r>
                              <a:rPr lang="en-US" altLang="zh-CN" sz="1800" b="0" i="1" smtClean="0">
                                <a:latin typeface="Cambria Math" panose="02040503050406030204" pitchFamily="18" charset="0"/>
                              </a:rPr>
                              <m:t>𝑗</m:t>
                            </m:r>
                          </m:sup>
                        </m:sSup>
                      </m:den>
                    </m:f>
                  </m:oMath>
                </a14:m>
                <a:r>
                  <a:rPr lang="en-US" sz="1800" dirty="0"/>
                  <a:t> by applying the </a:t>
                </a:r>
                <a:r>
                  <a:rPr lang="en-US" sz="1800" b="1" dirty="0"/>
                  <a:t>Proposition</a:t>
                </a:r>
                <a:r>
                  <a:rPr lang="en-US" sz="1800" dirty="0"/>
                  <a:t>. </a:t>
                </a:r>
              </a:p>
              <a:p>
                <a:pPr marL="742950" lvl="1">
                  <a:buClr>
                    <a:schemeClr val="tx1"/>
                  </a:buClr>
                  <a:buFont typeface="Wingdings" panose="05000000000000000000" pitchFamily="2" charset="2"/>
                  <a:buChar char="l"/>
                </a:pPr>
                <a:r>
                  <a:rPr lang="en-US" sz="1600" dirty="0"/>
                  <a:t>Define the moment matrix</a:t>
                </a:r>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endParaRPr lang="en-US" sz="1600" dirty="0"/>
              </a:p>
              <a:p>
                <a:pPr marL="742950" lvl="1">
                  <a:buClr>
                    <a:schemeClr val="tx1"/>
                  </a:buClr>
                  <a:buFont typeface="Wingdings" panose="05000000000000000000" pitchFamily="2" charset="2"/>
                  <a:buChar char="l"/>
                </a:pPr>
                <a:r>
                  <a:rPr lang="en-US" sz="1600" dirty="0"/>
                  <a:t>We can approximate any differential operator at any prescribed order by constraining </a:t>
                </a:r>
                <a14:m>
                  <m:oMath xmlns:m="http://schemas.openxmlformats.org/officeDocument/2006/math">
                    <m:r>
                      <a:rPr lang="en-US" sz="1600" i="1" dirty="0" smtClean="0">
                        <a:latin typeface="Cambria Math" panose="02040503050406030204" pitchFamily="18" charset="0"/>
                      </a:rPr>
                      <m:t>𝑀</m:t>
                    </m:r>
                    <m:r>
                      <a:rPr lang="en-US" sz="1600" i="1" dirty="0" smtClean="0">
                        <a:latin typeface="Cambria Math" panose="02040503050406030204" pitchFamily="18" charset="0"/>
                      </a:rPr>
                      <m:t>(</m:t>
                    </m:r>
                    <m:r>
                      <a:rPr lang="en-US" sz="1600" b="1" i="1" dirty="0" smtClean="0">
                        <a:latin typeface="Cambria Math" panose="02040503050406030204" pitchFamily="18" charset="0"/>
                      </a:rPr>
                      <m:t>𝒒</m:t>
                    </m:r>
                    <m:r>
                      <a:rPr lang="en-US" sz="1600" i="1" dirty="0" smtClean="0">
                        <a:latin typeface="Cambria Math" panose="02040503050406030204" pitchFamily="18" charset="0"/>
                      </a:rPr>
                      <m:t>)</m:t>
                    </m:r>
                  </m:oMath>
                </a14:m>
                <a:r>
                  <a:rPr lang="en-US" sz="1600" dirty="0"/>
                  <a:t>!</a:t>
                </a:r>
              </a:p>
              <a:p>
                <a:pPr marL="742950" lvl="1">
                  <a:buClr>
                    <a:schemeClr val="tx1"/>
                  </a:buClr>
                  <a:buFont typeface="Wingdings" panose="05000000000000000000" pitchFamily="2" charset="2"/>
                  <a:buChar char="l"/>
                </a:pPr>
                <a:r>
                  <a:rPr lang="en-US" sz="1600" dirty="0"/>
                  <a:t>For example: approximation of  </a:t>
                </a:r>
                <a14:m>
                  <m:oMath xmlns:m="http://schemas.openxmlformats.org/officeDocument/2006/math">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𝑢</m:t>
                        </m:r>
                      </m:num>
                      <m:den>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𝑥</m:t>
                        </m:r>
                      </m:den>
                    </m:f>
                  </m:oMath>
                </a14:m>
                <a:r>
                  <a:rPr lang="en-US" sz="1600" dirty="0"/>
                  <a:t>  by  </a:t>
                </a:r>
                <a14:m>
                  <m:oMath xmlns:m="http://schemas.openxmlformats.org/officeDocument/2006/math">
                    <m:r>
                      <a:rPr lang="en-US" sz="1600" b="1" i="1" smtClean="0">
                        <a:latin typeface="Cambria Math" panose="02040503050406030204" pitchFamily="18" charset="0"/>
                      </a:rPr>
                      <m:t>𝒒</m:t>
                    </m:r>
                    <m:r>
                      <a:rPr lang="en-US" sz="1600" b="0"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𝒖</m:t>
                    </m:r>
                  </m:oMath>
                </a14:m>
                <a:r>
                  <a:rPr lang="en-US" sz="1600" dirty="0"/>
                  <a:t>  with a </a:t>
                </a:r>
                <a14:m>
                  <m:oMath xmlns:m="http://schemas.openxmlformats.org/officeDocument/2006/math">
                    <m:r>
                      <a:rPr lang="en-US" sz="1600" i="1" dirty="0" smtClean="0">
                        <a:latin typeface="Cambria Math" panose="02040503050406030204" pitchFamily="18" charset="0"/>
                      </a:rPr>
                      <m:t>3×3</m:t>
                    </m:r>
                  </m:oMath>
                </a14:m>
                <a:r>
                  <a:rPr lang="en-US" sz="1600" dirty="0"/>
                  <a:t> kernel </a:t>
                </a:r>
                <a14:m>
                  <m:oMath xmlns:m="http://schemas.openxmlformats.org/officeDocument/2006/math">
                    <m:r>
                      <a:rPr lang="en-US" sz="1600" b="1" i="1" smtClean="0">
                        <a:latin typeface="Cambria Math" panose="02040503050406030204" pitchFamily="18" charset="0"/>
                      </a:rPr>
                      <m:t>𝒒</m:t>
                    </m:r>
                  </m:oMath>
                </a14:m>
                <a:endParaRPr lang="en-US" sz="1600" b="1" dirty="0"/>
              </a:p>
              <a:p>
                <a:pPr marL="742950" lvl="1">
                  <a:buClr>
                    <a:schemeClr val="tx1"/>
                  </a:buClr>
                  <a:buFont typeface="Wingdings" panose="05000000000000000000" pitchFamily="2" charset="2"/>
                  <a:buChar char="l"/>
                </a:pPr>
                <a:endParaRPr lang="en-US" sz="1600" b="1" dirty="0"/>
              </a:p>
              <a:p>
                <a:pPr marL="742950" lvl="1">
                  <a:buClr>
                    <a:schemeClr val="tx1"/>
                  </a:buClr>
                  <a:buFont typeface="Wingdings" panose="05000000000000000000" pitchFamily="2" charset="2"/>
                  <a:buChar char="l"/>
                </a:pPr>
                <a:endParaRPr lang="en-US" sz="1600" b="1" dirty="0"/>
              </a:p>
              <a:p>
                <a:pPr marL="450850" lvl="1" indent="0">
                  <a:buClr>
                    <a:schemeClr val="tx1"/>
                  </a:buClr>
                  <a:buNone/>
                </a:pPr>
                <a:endParaRPr lang="en-US" sz="1600" dirty="0"/>
              </a:p>
              <a:p>
                <a:pPr marL="742950" lvl="1">
                  <a:buClr>
                    <a:schemeClr val="tx1"/>
                  </a:buClr>
                  <a:buFont typeface="Wingdings" panose="05000000000000000000" pitchFamily="2" charset="2"/>
                  <a:buChar char="l"/>
                </a:pPr>
                <a:r>
                  <a:rPr lang="en-US" sz="1600" dirty="0"/>
                  <a:t>Similar idea was also adopted by (</a:t>
                </a:r>
                <a:r>
                  <a:rPr lang="en-US" altLang="zh-CN" sz="1600" dirty="0"/>
                  <a:t>Bar-Sinai-Hoyer-Hickey-Brenner 2019, </a:t>
                </a:r>
                <a:r>
                  <a:rPr lang="en-US" sz="1600" dirty="0" err="1"/>
                  <a:t>Chambolle</a:t>
                </a:r>
                <a:r>
                  <a:rPr lang="en-US" sz="1600" dirty="0"/>
                  <a:t>-Pock 2021, Alt et al. 2021).</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4"/>
                <a:ext cx="7496100" cy="3861307"/>
              </a:xfrm>
              <a:prstGeom prst="rect">
                <a:avLst/>
              </a:prstGeom>
              <a:blipFill>
                <a:blip r:embed="rId4"/>
                <a:stretch>
                  <a:fillRect/>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7FF4AE4C-7D62-4D24-9DB3-51ABAB1450C0}"/>
              </a:ext>
            </a:extLst>
          </p:cNvPr>
          <p:cNvPicPr>
            <a:picLocks noChangeAspect="1"/>
          </p:cNvPicPr>
          <p:nvPr/>
        </p:nvPicPr>
        <p:blipFill>
          <a:blip r:embed="rId5"/>
          <a:stretch>
            <a:fillRect/>
          </a:stretch>
        </p:blipFill>
        <p:spPr>
          <a:xfrm>
            <a:off x="2010066" y="2018226"/>
            <a:ext cx="4955308" cy="654724"/>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8C42AAEC-C82A-410F-9D0B-1DA01EA91310}"/>
              </a:ext>
            </a:extLst>
          </p:cNvPr>
          <p:cNvPicPr>
            <a:picLocks noChangeAspect="1"/>
          </p:cNvPicPr>
          <p:nvPr/>
        </p:nvPicPr>
        <p:blipFill>
          <a:blip r:embed="rId6"/>
          <a:stretch>
            <a:fillRect/>
          </a:stretch>
        </p:blipFill>
        <p:spPr>
          <a:xfrm>
            <a:off x="2655899" y="3685930"/>
            <a:ext cx="3395374" cy="537791"/>
          </a:xfrm>
          <a:prstGeom prst="rect">
            <a:avLst/>
          </a:prstGeom>
        </p:spPr>
      </p:pic>
    </p:spTree>
    <p:extLst>
      <p:ext uri="{BB962C8B-B14F-4D97-AF65-F5344CB8AC3E}">
        <p14:creationId xmlns:p14="http://schemas.microsoft.com/office/powerpoint/2010/main" val="1014833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Empirical results: learning Burgers’ equation </a:t>
                </a:r>
              </a:p>
              <a:p>
                <a:pPr marL="0"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b="1" i="1">
                              <a:solidFill>
                                <a:schemeClr val="tx1"/>
                              </a:solidFill>
                              <a:latin typeface="Cambria Math" panose="02040503050406030204" pitchFamily="18" charset="0"/>
                            </a:rPr>
                            <m:t>𝒖</m:t>
                          </m:r>
                        </m:e>
                        <m:sub>
                          <m:r>
                            <a:rPr lang="en-US" altLang="zh-CN" sz="1800" i="1">
                              <a:solidFill>
                                <a:schemeClr val="tx1"/>
                              </a:solidFill>
                              <a:latin typeface="Cambria Math" panose="02040503050406030204" pitchFamily="18" charset="0"/>
                            </a:rPr>
                            <m:t>𝑡</m:t>
                          </m:r>
                        </m:sub>
                      </m:sSub>
                      <m:r>
                        <a:rPr lang="en-US" altLang="zh-CN" sz="1800" i="1">
                          <a:solidFill>
                            <a:schemeClr val="tx1"/>
                          </a:solidFill>
                          <a:latin typeface="Cambria Math" panose="02040503050406030204" pitchFamily="18" charset="0"/>
                        </a:rPr>
                        <m:t>+</m:t>
                      </m:r>
                      <m:d>
                        <m:dPr>
                          <m:ctrlPr>
                            <a:rPr lang="en-US" altLang="zh-CN" sz="1800" i="1">
                              <a:solidFill>
                                <a:schemeClr val="tx1"/>
                              </a:solidFill>
                              <a:latin typeface="Cambria Math" panose="02040503050406030204" pitchFamily="18" charset="0"/>
                            </a:rPr>
                          </m:ctrlPr>
                        </m:dPr>
                        <m:e>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m:rPr>
                              <m:sty m:val="p"/>
                            </m:rPr>
                            <a:rPr lang="en-US" altLang="zh-CN" sz="1800">
                              <a:solidFill>
                                <a:schemeClr val="tx1"/>
                              </a:solidFill>
                              <a:latin typeface="Cambria Math" panose="02040503050406030204" pitchFamily="18" charset="0"/>
                            </a:rPr>
                            <m:t>∇</m:t>
                          </m:r>
                        </m:e>
                      </m:d>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 </m:t>
                      </m:r>
                      <m:sSup>
                        <m:sSupPr>
                          <m:ctrlPr>
                            <a:rPr lang="en-US" altLang="zh-CN" sz="1800" i="1">
                              <a:solidFill>
                                <a:schemeClr val="tx1"/>
                              </a:solidFill>
                              <a:latin typeface="Cambria Math" panose="02040503050406030204" pitchFamily="18" charset="0"/>
                            </a:rPr>
                          </m:ctrlPr>
                        </m:sSupPr>
                        <m:e>
                          <m:r>
                            <m:rPr>
                              <m:sty m:val="p"/>
                            </m:rPr>
                            <a:rPr lang="en-US" altLang="zh-CN" sz="1800">
                              <a:solidFill>
                                <a:schemeClr val="tx1"/>
                              </a:solidFill>
                              <a:latin typeface="Cambria Math" panose="02040503050406030204" pitchFamily="18" charset="0"/>
                            </a:rPr>
                            <m:t>∇</m:t>
                          </m:r>
                        </m:e>
                        <m:sup>
                          <m:r>
                            <a:rPr lang="en-US" altLang="zh-CN" sz="1800" i="1">
                              <a:solidFill>
                                <a:schemeClr val="tx1"/>
                              </a:solidFill>
                              <a:latin typeface="Cambria Math" panose="02040503050406030204" pitchFamily="18" charset="0"/>
                            </a:rPr>
                            <m:t>2</m:t>
                          </m:r>
                        </m:sup>
                      </m:sSup>
                      <m:r>
                        <a:rPr lang="en-US" altLang="zh-CN" sz="1800" b="1" i="1">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  </m:t>
                      </m:r>
                      <m:r>
                        <a:rPr lang="en-US" altLang="zh-CN" sz="1800" b="1" i="1" smtClean="0">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m:t>
                      </m:r>
                      <m:d>
                        <m:dPr>
                          <m:ctrlPr>
                            <a:rPr lang="en-US" altLang="zh-CN" sz="1800" i="1" smtClean="0">
                              <a:solidFill>
                                <a:schemeClr val="tx1"/>
                              </a:solidFill>
                              <a:latin typeface="Cambria Math" panose="02040503050406030204" pitchFamily="18" charset="0"/>
                            </a:rPr>
                          </m:ctrlPr>
                        </m:dPr>
                        <m:e>
                          <m:r>
                            <a:rPr lang="en-US" altLang="zh-CN" sz="1800" b="0" i="1" smtClean="0">
                              <a:solidFill>
                                <a:schemeClr val="tx1"/>
                              </a:solidFill>
                              <a:latin typeface="Cambria Math" panose="02040503050406030204" pitchFamily="18" charset="0"/>
                            </a:rPr>
                            <m:t>𝑢</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𝑣</m:t>
                          </m:r>
                        </m:e>
                      </m:d>
                      <m:r>
                        <a:rPr lang="en-US" altLang="zh-CN" sz="1800" b="0" i="1" smtClean="0">
                          <a:solidFill>
                            <a:schemeClr val="tx1"/>
                          </a:solidFill>
                          <a:latin typeface="Cambria Math" panose="02040503050406030204" pitchFamily="18" charset="0"/>
                        </a:rPr>
                        <m:t>, </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=0.05.</m:t>
                      </m:r>
                    </m:oMath>
                  </m:oMathPara>
                </a14:m>
                <a:endParaRPr lang="zh-CN" altLang="en-US" sz="1800" dirty="0">
                  <a:solidFill>
                    <a:schemeClr val="tx1"/>
                  </a:solidFill>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228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Empirical results: learning Burgers’ equation </a:t>
                </a:r>
              </a:p>
              <a:p>
                <a:pPr marL="0"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b="1" i="1">
                              <a:solidFill>
                                <a:schemeClr val="tx1"/>
                              </a:solidFill>
                              <a:latin typeface="Cambria Math" panose="02040503050406030204" pitchFamily="18" charset="0"/>
                            </a:rPr>
                            <m:t>𝒖</m:t>
                          </m:r>
                        </m:e>
                        <m:sub>
                          <m:r>
                            <a:rPr lang="en-US" altLang="zh-CN" sz="1800" i="1">
                              <a:solidFill>
                                <a:schemeClr val="tx1"/>
                              </a:solidFill>
                              <a:latin typeface="Cambria Math" panose="02040503050406030204" pitchFamily="18" charset="0"/>
                            </a:rPr>
                            <m:t>𝑡</m:t>
                          </m:r>
                        </m:sub>
                      </m:sSub>
                      <m:r>
                        <a:rPr lang="en-US" altLang="zh-CN" sz="1800" i="1">
                          <a:solidFill>
                            <a:schemeClr val="tx1"/>
                          </a:solidFill>
                          <a:latin typeface="Cambria Math" panose="02040503050406030204" pitchFamily="18" charset="0"/>
                        </a:rPr>
                        <m:t>+</m:t>
                      </m:r>
                      <m:d>
                        <m:dPr>
                          <m:ctrlPr>
                            <a:rPr lang="en-US" altLang="zh-CN" sz="1800" i="1">
                              <a:solidFill>
                                <a:schemeClr val="tx1"/>
                              </a:solidFill>
                              <a:latin typeface="Cambria Math" panose="02040503050406030204" pitchFamily="18" charset="0"/>
                            </a:rPr>
                          </m:ctrlPr>
                        </m:dPr>
                        <m:e>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m:rPr>
                              <m:sty m:val="p"/>
                            </m:rPr>
                            <a:rPr lang="en-US" altLang="zh-CN" sz="1800">
                              <a:solidFill>
                                <a:schemeClr val="tx1"/>
                              </a:solidFill>
                              <a:latin typeface="Cambria Math" panose="02040503050406030204" pitchFamily="18" charset="0"/>
                            </a:rPr>
                            <m:t>∇</m:t>
                          </m:r>
                        </m:e>
                      </m:d>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 </m:t>
                      </m:r>
                      <m:sSup>
                        <m:sSupPr>
                          <m:ctrlPr>
                            <a:rPr lang="en-US" altLang="zh-CN" sz="1800" i="1">
                              <a:solidFill>
                                <a:schemeClr val="tx1"/>
                              </a:solidFill>
                              <a:latin typeface="Cambria Math" panose="02040503050406030204" pitchFamily="18" charset="0"/>
                            </a:rPr>
                          </m:ctrlPr>
                        </m:sSupPr>
                        <m:e>
                          <m:r>
                            <m:rPr>
                              <m:sty m:val="p"/>
                            </m:rPr>
                            <a:rPr lang="en-US" altLang="zh-CN" sz="1800">
                              <a:solidFill>
                                <a:schemeClr val="tx1"/>
                              </a:solidFill>
                              <a:latin typeface="Cambria Math" panose="02040503050406030204" pitchFamily="18" charset="0"/>
                            </a:rPr>
                            <m:t>∇</m:t>
                          </m:r>
                        </m:e>
                        <m:sup>
                          <m:r>
                            <a:rPr lang="en-US" altLang="zh-CN" sz="1800" i="1">
                              <a:solidFill>
                                <a:schemeClr val="tx1"/>
                              </a:solidFill>
                              <a:latin typeface="Cambria Math" panose="02040503050406030204" pitchFamily="18" charset="0"/>
                            </a:rPr>
                            <m:t>2</m:t>
                          </m:r>
                        </m:sup>
                      </m:sSup>
                      <m:r>
                        <a:rPr lang="en-US" altLang="zh-CN" sz="1800" b="1" i="1">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  </m:t>
                      </m:r>
                      <m:r>
                        <a:rPr lang="en-US" altLang="zh-CN" sz="1800" b="1" i="1" smtClean="0">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m:t>
                      </m:r>
                      <m:d>
                        <m:dPr>
                          <m:ctrlPr>
                            <a:rPr lang="en-US" altLang="zh-CN" sz="1800" i="1" smtClean="0">
                              <a:solidFill>
                                <a:schemeClr val="tx1"/>
                              </a:solidFill>
                              <a:latin typeface="Cambria Math" panose="02040503050406030204" pitchFamily="18" charset="0"/>
                            </a:rPr>
                          </m:ctrlPr>
                        </m:dPr>
                        <m:e>
                          <m:r>
                            <a:rPr lang="en-US" altLang="zh-CN" sz="1800" b="0" i="1" smtClean="0">
                              <a:solidFill>
                                <a:schemeClr val="tx1"/>
                              </a:solidFill>
                              <a:latin typeface="Cambria Math" panose="02040503050406030204" pitchFamily="18" charset="0"/>
                            </a:rPr>
                            <m:t>𝑢</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𝑣</m:t>
                          </m:r>
                        </m:e>
                      </m:d>
                      <m:r>
                        <a:rPr lang="en-US" altLang="zh-CN" sz="1800" b="0" i="1" smtClean="0">
                          <a:solidFill>
                            <a:schemeClr val="tx1"/>
                          </a:solidFill>
                          <a:latin typeface="Cambria Math" panose="02040503050406030204" pitchFamily="18" charset="0"/>
                        </a:rPr>
                        <m:t>, </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=0.05.</m:t>
                      </m:r>
                    </m:oMath>
                  </m:oMathPara>
                </a14:m>
                <a:endParaRPr lang="zh-CN" altLang="en-US" sz="1800" dirty="0">
                  <a:solidFill>
                    <a:schemeClr val="tx1"/>
                  </a:solidFill>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p:sp>
        <p:nvSpPr>
          <p:cNvPr id="20" name="TextBox 18">
            <a:extLst>
              <a:ext uri="{FF2B5EF4-FFF2-40B4-BE49-F238E27FC236}">
                <a16:creationId xmlns:a16="http://schemas.microsoft.com/office/drawing/2014/main" id="{89484C64-ED1E-459E-97EA-81CAD7D2C94F}"/>
              </a:ext>
            </a:extLst>
          </p:cNvPr>
          <p:cNvSpPr txBox="1"/>
          <p:nvPr/>
        </p:nvSpPr>
        <p:spPr>
          <a:xfrm>
            <a:off x="2287536" y="2907081"/>
            <a:ext cx="1233030" cy="276999"/>
          </a:xfrm>
          <a:prstGeom prst="rect">
            <a:avLst/>
          </a:prstGeom>
          <a:noFill/>
        </p:spPr>
        <p:txBody>
          <a:bodyPr wrap="none" rtlCol="0">
            <a:spAutoFit/>
          </a:bodyPr>
          <a:lstStyle/>
          <a:p>
            <a:r>
              <a:rPr lang="en-US" altLang="zh-CN" sz="1200" dirty="0"/>
              <a:t>Model recovery</a:t>
            </a:r>
            <a:endParaRPr lang="zh-CN" altLang="en-US" sz="1200" dirty="0"/>
          </a:p>
        </p:txBody>
      </p:sp>
      <p:pic>
        <p:nvPicPr>
          <p:cNvPr id="21" name="Picture 2">
            <a:extLst>
              <a:ext uri="{FF2B5EF4-FFF2-40B4-BE49-F238E27FC236}">
                <a16:creationId xmlns:a16="http://schemas.microsoft.com/office/drawing/2014/main" id="{E97403AE-A8E8-41E1-9332-509B6312CA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541" y="1893264"/>
            <a:ext cx="4324102" cy="9709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a:extLst>
              <a:ext uri="{FF2B5EF4-FFF2-40B4-BE49-F238E27FC236}">
                <a16:creationId xmlns:a16="http://schemas.microsoft.com/office/drawing/2014/main" id="{8C81949C-1D3F-4468-998B-F22200EA2CF5}"/>
              </a:ext>
            </a:extLst>
          </p:cNvPr>
          <p:cNvSpPr txBox="1"/>
          <p:nvPr/>
        </p:nvSpPr>
        <p:spPr>
          <a:xfrm>
            <a:off x="888558" y="1941681"/>
            <a:ext cx="973343" cy="261610"/>
          </a:xfrm>
          <a:prstGeom prst="rect">
            <a:avLst/>
          </a:prstGeom>
          <a:solidFill>
            <a:schemeClr val="accent6"/>
          </a:solidFill>
        </p:spPr>
        <p:txBody>
          <a:bodyPr wrap="none" rtlCol="0">
            <a:spAutoFit/>
          </a:bodyPr>
          <a:lstStyle/>
          <a:p>
            <a:pPr algn="ctr"/>
            <a:r>
              <a:rPr lang="en-US" altLang="zh-CN" sz="1100" dirty="0"/>
              <a:t>Ground truth</a:t>
            </a:r>
            <a:endParaRPr lang="zh-CN" altLang="en-US" sz="1100" dirty="0"/>
          </a:p>
        </p:txBody>
      </p:sp>
      <p:sp>
        <p:nvSpPr>
          <p:cNvPr id="28" name="文本框 27">
            <a:extLst>
              <a:ext uri="{FF2B5EF4-FFF2-40B4-BE49-F238E27FC236}">
                <a16:creationId xmlns:a16="http://schemas.microsoft.com/office/drawing/2014/main" id="{9F223E89-D75F-4A97-85A4-B3AB7D66C0B7}"/>
              </a:ext>
            </a:extLst>
          </p:cNvPr>
          <p:cNvSpPr txBox="1"/>
          <p:nvPr/>
        </p:nvSpPr>
        <p:spPr>
          <a:xfrm>
            <a:off x="820825" y="2254378"/>
            <a:ext cx="1130741" cy="246221"/>
          </a:xfrm>
          <a:prstGeom prst="rect">
            <a:avLst/>
          </a:prstGeom>
          <a:solidFill>
            <a:schemeClr val="accent6"/>
          </a:solidFill>
        </p:spPr>
        <p:txBody>
          <a:bodyPr wrap="square" rtlCol="0">
            <a:spAutoFit/>
          </a:bodyPr>
          <a:lstStyle/>
          <a:p>
            <a:pPr algn="ctr"/>
            <a:r>
              <a:rPr lang="en-US" altLang="zh-CN" sz="1000" dirty="0"/>
              <a:t>Frozen PDE-Net</a:t>
            </a:r>
            <a:endParaRPr lang="zh-CN" altLang="en-US" sz="1000" dirty="0"/>
          </a:p>
        </p:txBody>
      </p:sp>
      <p:sp>
        <p:nvSpPr>
          <p:cNvPr id="29" name="文本框 28">
            <a:extLst>
              <a:ext uri="{FF2B5EF4-FFF2-40B4-BE49-F238E27FC236}">
                <a16:creationId xmlns:a16="http://schemas.microsoft.com/office/drawing/2014/main" id="{E4A6ABAE-6200-47B1-8F1C-008F0664CA6C}"/>
              </a:ext>
            </a:extLst>
          </p:cNvPr>
          <p:cNvSpPr txBox="1"/>
          <p:nvPr/>
        </p:nvSpPr>
        <p:spPr>
          <a:xfrm>
            <a:off x="820825" y="2568736"/>
            <a:ext cx="1130741" cy="246221"/>
          </a:xfrm>
          <a:prstGeom prst="rect">
            <a:avLst/>
          </a:prstGeom>
          <a:solidFill>
            <a:schemeClr val="accent6"/>
          </a:solidFill>
        </p:spPr>
        <p:txBody>
          <a:bodyPr wrap="square" rtlCol="0">
            <a:spAutoFit/>
          </a:bodyPr>
          <a:lstStyle/>
          <a:p>
            <a:pPr algn="ctr"/>
            <a:r>
              <a:rPr lang="en-US" altLang="zh-CN" sz="1000" dirty="0"/>
              <a:t>PDE-Net</a:t>
            </a:r>
            <a:endParaRPr lang="zh-CN" altLang="en-US" sz="1000" dirty="0"/>
          </a:p>
        </p:txBody>
      </p:sp>
    </p:spTree>
    <p:extLst>
      <p:ext uri="{BB962C8B-B14F-4D97-AF65-F5344CB8AC3E}">
        <p14:creationId xmlns:p14="http://schemas.microsoft.com/office/powerpoint/2010/main" val="4231851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Empirical results: learning Burgers’ equation </a:t>
                </a:r>
              </a:p>
              <a:p>
                <a:pPr marL="0"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b="1" i="1">
                              <a:solidFill>
                                <a:schemeClr val="tx1"/>
                              </a:solidFill>
                              <a:latin typeface="Cambria Math" panose="02040503050406030204" pitchFamily="18" charset="0"/>
                            </a:rPr>
                            <m:t>𝒖</m:t>
                          </m:r>
                        </m:e>
                        <m:sub>
                          <m:r>
                            <a:rPr lang="en-US" altLang="zh-CN" sz="1800" i="1">
                              <a:solidFill>
                                <a:schemeClr val="tx1"/>
                              </a:solidFill>
                              <a:latin typeface="Cambria Math" panose="02040503050406030204" pitchFamily="18" charset="0"/>
                            </a:rPr>
                            <m:t>𝑡</m:t>
                          </m:r>
                        </m:sub>
                      </m:sSub>
                      <m:r>
                        <a:rPr lang="en-US" altLang="zh-CN" sz="1800" i="1">
                          <a:solidFill>
                            <a:schemeClr val="tx1"/>
                          </a:solidFill>
                          <a:latin typeface="Cambria Math" panose="02040503050406030204" pitchFamily="18" charset="0"/>
                        </a:rPr>
                        <m:t>+</m:t>
                      </m:r>
                      <m:d>
                        <m:dPr>
                          <m:ctrlPr>
                            <a:rPr lang="en-US" altLang="zh-CN" sz="1800" i="1">
                              <a:solidFill>
                                <a:schemeClr val="tx1"/>
                              </a:solidFill>
                              <a:latin typeface="Cambria Math" panose="02040503050406030204" pitchFamily="18" charset="0"/>
                            </a:rPr>
                          </m:ctrlPr>
                        </m:dPr>
                        <m:e>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m:rPr>
                              <m:sty m:val="p"/>
                            </m:rPr>
                            <a:rPr lang="en-US" altLang="zh-CN" sz="1800">
                              <a:solidFill>
                                <a:schemeClr val="tx1"/>
                              </a:solidFill>
                              <a:latin typeface="Cambria Math" panose="02040503050406030204" pitchFamily="18" charset="0"/>
                            </a:rPr>
                            <m:t>∇</m:t>
                          </m:r>
                        </m:e>
                      </m:d>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 </m:t>
                      </m:r>
                      <m:sSup>
                        <m:sSupPr>
                          <m:ctrlPr>
                            <a:rPr lang="en-US" altLang="zh-CN" sz="1800" i="1">
                              <a:solidFill>
                                <a:schemeClr val="tx1"/>
                              </a:solidFill>
                              <a:latin typeface="Cambria Math" panose="02040503050406030204" pitchFamily="18" charset="0"/>
                            </a:rPr>
                          </m:ctrlPr>
                        </m:sSupPr>
                        <m:e>
                          <m:r>
                            <m:rPr>
                              <m:sty m:val="p"/>
                            </m:rPr>
                            <a:rPr lang="en-US" altLang="zh-CN" sz="1800">
                              <a:solidFill>
                                <a:schemeClr val="tx1"/>
                              </a:solidFill>
                              <a:latin typeface="Cambria Math" panose="02040503050406030204" pitchFamily="18" charset="0"/>
                            </a:rPr>
                            <m:t>∇</m:t>
                          </m:r>
                        </m:e>
                        <m:sup>
                          <m:r>
                            <a:rPr lang="en-US" altLang="zh-CN" sz="1800" i="1">
                              <a:solidFill>
                                <a:schemeClr val="tx1"/>
                              </a:solidFill>
                              <a:latin typeface="Cambria Math" panose="02040503050406030204" pitchFamily="18" charset="0"/>
                            </a:rPr>
                            <m:t>2</m:t>
                          </m:r>
                        </m:sup>
                      </m:sSup>
                      <m:r>
                        <a:rPr lang="en-US" altLang="zh-CN" sz="1800" b="1" i="1">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  </m:t>
                      </m:r>
                      <m:r>
                        <a:rPr lang="en-US" altLang="zh-CN" sz="1800" b="1" i="1" smtClean="0">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m:t>
                      </m:r>
                      <m:d>
                        <m:dPr>
                          <m:ctrlPr>
                            <a:rPr lang="en-US" altLang="zh-CN" sz="1800" i="1" smtClean="0">
                              <a:solidFill>
                                <a:schemeClr val="tx1"/>
                              </a:solidFill>
                              <a:latin typeface="Cambria Math" panose="02040503050406030204" pitchFamily="18" charset="0"/>
                            </a:rPr>
                          </m:ctrlPr>
                        </m:dPr>
                        <m:e>
                          <m:r>
                            <a:rPr lang="en-US" altLang="zh-CN" sz="1800" b="0" i="1" smtClean="0">
                              <a:solidFill>
                                <a:schemeClr val="tx1"/>
                              </a:solidFill>
                              <a:latin typeface="Cambria Math" panose="02040503050406030204" pitchFamily="18" charset="0"/>
                            </a:rPr>
                            <m:t>𝑢</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𝑣</m:t>
                          </m:r>
                        </m:e>
                      </m:d>
                      <m:r>
                        <a:rPr lang="en-US" altLang="zh-CN" sz="1800" b="0" i="1" smtClean="0">
                          <a:solidFill>
                            <a:schemeClr val="tx1"/>
                          </a:solidFill>
                          <a:latin typeface="Cambria Math" panose="02040503050406030204" pitchFamily="18" charset="0"/>
                        </a:rPr>
                        <m:t>, </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=0.05.</m:t>
                      </m:r>
                    </m:oMath>
                  </m:oMathPara>
                </a14:m>
                <a:endParaRPr lang="zh-CN" altLang="en-US" sz="1800" dirty="0">
                  <a:solidFill>
                    <a:schemeClr val="tx1"/>
                  </a:solidFill>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5">
                <a:extLst>
                  <a:ext uri="{FF2B5EF4-FFF2-40B4-BE49-F238E27FC236}">
                    <a16:creationId xmlns:a16="http://schemas.microsoft.com/office/drawing/2014/main" id="{BC4E0F1C-FAA2-48C3-BDE9-22D90CD410A8}"/>
                  </a:ext>
                </a:extLst>
              </p:cNvPr>
              <p:cNvSpPr txBox="1"/>
              <p:nvPr/>
            </p:nvSpPr>
            <p:spPr>
              <a:xfrm>
                <a:off x="5624362" y="2907081"/>
                <a:ext cx="1863395" cy="276999"/>
              </a:xfrm>
              <a:prstGeom prst="rect">
                <a:avLst/>
              </a:prstGeom>
              <a:noFill/>
            </p:spPr>
            <p:txBody>
              <a:bodyPr wrap="none" rtlCol="0">
                <a:spAutoFit/>
              </a:bodyPr>
              <a:lstStyle/>
              <a:p>
                <a:r>
                  <a:rPr lang="en-US" altLang="zh-CN" sz="1200" dirty="0"/>
                  <a:t>Remainer weights of </a:t>
                </a:r>
                <a14:m>
                  <m:oMath xmlns:m="http://schemas.openxmlformats.org/officeDocument/2006/math">
                    <m:r>
                      <a:rPr lang="en-US" altLang="zh-CN" sz="1200" b="0" i="1" smtClean="0">
                        <a:latin typeface="Cambria Math"/>
                      </a:rPr>
                      <m:t>𝑢</m:t>
                    </m:r>
                    <m:r>
                      <a:rPr lang="en-US" altLang="zh-CN" sz="1200" b="0" i="1" smtClean="0">
                        <a:latin typeface="Cambria Math"/>
                      </a:rPr>
                      <m:t>, </m:t>
                    </m:r>
                    <m:r>
                      <a:rPr lang="en-US" altLang="zh-CN" sz="1200" b="0" i="1" smtClean="0">
                        <a:latin typeface="Cambria Math"/>
                      </a:rPr>
                      <m:t>𝑣</m:t>
                    </m:r>
                  </m:oMath>
                </a14:m>
                <a:endParaRPr lang="zh-CN" altLang="en-US" sz="1200" dirty="0"/>
              </a:p>
            </p:txBody>
          </p:sp>
        </mc:Choice>
        <mc:Fallback xmlns="">
          <p:sp>
            <p:nvSpPr>
              <p:cNvPr id="18" name="TextBox 5">
                <a:extLst>
                  <a:ext uri="{FF2B5EF4-FFF2-40B4-BE49-F238E27FC236}">
                    <a16:creationId xmlns:a16="http://schemas.microsoft.com/office/drawing/2014/main" id="{BC4E0F1C-FAA2-48C3-BDE9-22D90CD410A8}"/>
                  </a:ext>
                </a:extLst>
              </p:cNvPr>
              <p:cNvSpPr txBox="1">
                <a:spLocks noRot="1" noChangeAspect="1" noMove="1" noResize="1" noEditPoints="1" noAdjustHandles="1" noChangeArrowheads="1" noChangeShapeType="1" noTextEdit="1"/>
              </p:cNvSpPr>
              <p:nvPr/>
            </p:nvSpPr>
            <p:spPr>
              <a:xfrm>
                <a:off x="5624362" y="2907081"/>
                <a:ext cx="1863395" cy="276999"/>
              </a:xfrm>
              <a:prstGeom prst="rect">
                <a:avLst/>
              </a:prstGeom>
              <a:blipFill>
                <a:blip r:embed="rId7"/>
                <a:stretch>
                  <a:fillRect l="-328" t="-4444" b="-15556"/>
                </a:stretch>
              </a:blipFill>
            </p:spPr>
            <p:txBody>
              <a:bodyPr/>
              <a:lstStyle/>
              <a:p>
                <a:r>
                  <a:rPr lang="zh-CN" altLang="en-US">
                    <a:noFill/>
                  </a:rPr>
                  <a:t> </a:t>
                </a:r>
              </a:p>
            </p:txBody>
          </p:sp>
        </mc:Fallback>
      </mc:AlternateContent>
      <p:sp>
        <p:nvSpPr>
          <p:cNvPr id="20" name="TextBox 18">
            <a:extLst>
              <a:ext uri="{FF2B5EF4-FFF2-40B4-BE49-F238E27FC236}">
                <a16:creationId xmlns:a16="http://schemas.microsoft.com/office/drawing/2014/main" id="{89484C64-ED1E-459E-97EA-81CAD7D2C94F}"/>
              </a:ext>
            </a:extLst>
          </p:cNvPr>
          <p:cNvSpPr txBox="1"/>
          <p:nvPr/>
        </p:nvSpPr>
        <p:spPr>
          <a:xfrm>
            <a:off x="2287536" y="2907081"/>
            <a:ext cx="1233030" cy="276999"/>
          </a:xfrm>
          <a:prstGeom prst="rect">
            <a:avLst/>
          </a:prstGeom>
          <a:noFill/>
        </p:spPr>
        <p:txBody>
          <a:bodyPr wrap="none" rtlCol="0">
            <a:spAutoFit/>
          </a:bodyPr>
          <a:lstStyle/>
          <a:p>
            <a:r>
              <a:rPr lang="en-US" altLang="zh-CN" sz="1200" dirty="0"/>
              <a:t>Model recovery</a:t>
            </a:r>
            <a:endParaRPr lang="zh-CN" altLang="en-US" sz="1200" dirty="0"/>
          </a:p>
        </p:txBody>
      </p:sp>
      <p:pic>
        <p:nvPicPr>
          <p:cNvPr id="21" name="Picture 2">
            <a:extLst>
              <a:ext uri="{FF2B5EF4-FFF2-40B4-BE49-F238E27FC236}">
                <a16:creationId xmlns:a16="http://schemas.microsoft.com/office/drawing/2014/main" id="{E97403AE-A8E8-41E1-9332-509B6312CA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541" y="1893264"/>
            <a:ext cx="4324102" cy="9709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extLst>
              <a:ext uri="{FF2B5EF4-FFF2-40B4-BE49-F238E27FC236}">
                <a16:creationId xmlns:a16="http://schemas.microsoft.com/office/drawing/2014/main" id="{39637875-18CF-4659-BC0C-108376AC7B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9487" y="1887664"/>
            <a:ext cx="2635471" cy="9765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Slide Number Placeholder 22">
            <a:extLst>
              <a:ext uri="{FF2B5EF4-FFF2-40B4-BE49-F238E27FC236}">
                <a16:creationId xmlns:a16="http://schemas.microsoft.com/office/drawing/2014/main" id="{68AEA766-AE16-4A97-9089-E00AF412A367}"/>
              </a:ext>
            </a:extLst>
          </p:cNvPr>
          <p:cNvSpPr txBox="1">
            <a:spLocks/>
          </p:cNvSpPr>
          <p:nvPr/>
        </p:nvSpPr>
        <p:spPr>
          <a:xfrm>
            <a:off x="8430600" y="4729272"/>
            <a:ext cx="571500" cy="3207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latin typeface="Algerian" panose="04020705040A02060702" pitchFamily="82" charset="0"/>
              </a:rPr>
              <a:t>28</a:t>
            </a:r>
          </a:p>
        </p:txBody>
      </p:sp>
      <p:sp>
        <p:nvSpPr>
          <p:cNvPr id="4" name="文本框 3">
            <a:extLst>
              <a:ext uri="{FF2B5EF4-FFF2-40B4-BE49-F238E27FC236}">
                <a16:creationId xmlns:a16="http://schemas.microsoft.com/office/drawing/2014/main" id="{8C81949C-1D3F-4468-998B-F22200EA2CF5}"/>
              </a:ext>
            </a:extLst>
          </p:cNvPr>
          <p:cNvSpPr txBox="1"/>
          <p:nvPr/>
        </p:nvSpPr>
        <p:spPr>
          <a:xfrm>
            <a:off x="888558" y="1941681"/>
            <a:ext cx="973343" cy="261610"/>
          </a:xfrm>
          <a:prstGeom prst="rect">
            <a:avLst/>
          </a:prstGeom>
          <a:solidFill>
            <a:schemeClr val="accent6"/>
          </a:solidFill>
        </p:spPr>
        <p:txBody>
          <a:bodyPr wrap="none" rtlCol="0">
            <a:spAutoFit/>
          </a:bodyPr>
          <a:lstStyle/>
          <a:p>
            <a:pPr algn="ctr"/>
            <a:r>
              <a:rPr lang="en-US" altLang="zh-CN" sz="1100" dirty="0"/>
              <a:t>Ground truth</a:t>
            </a:r>
            <a:endParaRPr lang="zh-CN" altLang="en-US" sz="1100" dirty="0"/>
          </a:p>
        </p:txBody>
      </p:sp>
      <p:sp>
        <p:nvSpPr>
          <p:cNvPr id="28" name="文本框 27">
            <a:extLst>
              <a:ext uri="{FF2B5EF4-FFF2-40B4-BE49-F238E27FC236}">
                <a16:creationId xmlns:a16="http://schemas.microsoft.com/office/drawing/2014/main" id="{9F223E89-D75F-4A97-85A4-B3AB7D66C0B7}"/>
              </a:ext>
            </a:extLst>
          </p:cNvPr>
          <p:cNvSpPr txBox="1"/>
          <p:nvPr/>
        </p:nvSpPr>
        <p:spPr>
          <a:xfrm>
            <a:off x="820825" y="2254378"/>
            <a:ext cx="1130741" cy="246221"/>
          </a:xfrm>
          <a:prstGeom prst="rect">
            <a:avLst/>
          </a:prstGeom>
          <a:solidFill>
            <a:schemeClr val="accent6"/>
          </a:solidFill>
        </p:spPr>
        <p:txBody>
          <a:bodyPr wrap="square" rtlCol="0">
            <a:spAutoFit/>
          </a:bodyPr>
          <a:lstStyle/>
          <a:p>
            <a:pPr algn="ctr"/>
            <a:r>
              <a:rPr lang="en-US" altLang="zh-CN" sz="1000" dirty="0"/>
              <a:t>Frozen PDE-Net</a:t>
            </a:r>
            <a:endParaRPr lang="zh-CN" altLang="en-US" sz="1000" dirty="0"/>
          </a:p>
        </p:txBody>
      </p:sp>
      <p:sp>
        <p:nvSpPr>
          <p:cNvPr id="29" name="文本框 28">
            <a:extLst>
              <a:ext uri="{FF2B5EF4-FFF2-40B4-BE49-F238E27FC236}">
                <a16:creationId xmlns:a16="http://schemas.microsoft.com/office/drawing/2014/main" id="{E4A6ABAE-6200-47B1-8F1C-008F0664CA6C}"/>
              </a:ext>
            </a:extLst>
          </p:cNvPr>
          <p:cNvSpPr txBox="1"/>
          <p:nvPr/>
        </p:nvSpPr>
        <p:spPr>
          <a:xfrm>
            <a:off x="820825" y="2568736"/>
            <a:ext cx="1130741" cy="246221"/>
          </a:xfrm>
          <a:prstGeom prst="rect">
            <a:avLst/>
          </a:prstGeom>
          <a:solidFill>
            <a:schemeClr val="accent6"/>
          </a:solidFill>
        </p:spPr>
        <p:txBody>
          <a:bodyPr wrap="square" rtlCol="0">
            <a:spAutoFit/>
          </a:bodyPr>
          <a:lstStyle/>
          <a:p>
            <a:pPr algn="ctr"/>
            <a:r>
              <a:rPr lang="en-US" altLang="zh-CN" sz="1000" dirty="0"/>
              <a:t>PDE-Net</a:t>
            </a:r>
            <a:endParaRPr lang="zh-CN" altLang="en-US" sz="1000" dirty="0"/>
          </a:p>
        </p:txBody>
      </p:sp>
    </p:spTree>
    <p:extLst>
      <p:ext uri="{BB962C8B-B14F-4D97-AF65-F5344CB8AC3E}">
        <p14:creationId xmlns:p14="http://schemas.microsoft.com/office/powerpoint/2010/main" val="2169013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Empirical results: learning Burgers’ equation </a:t>
                </a:r>
              </a:p>
              <a:p>
                <a:pPr marL="0"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b="1" i="1">
                              <a:solidFill>
                                <a:schemeClr val="tx1"/>
                              </a:solidFill>
                              <a:latin typeface="Cambria Math" panose="02040503050406030204" pitchFamily="18" charset="0"/>
                            </a:rPr>
                            <m:t>𝒖</m:t>
                          </m:r>
                        </m:e>
                        <m:sub>
                          <m:r>
                            <a:rPr lang="en-US" altLang="zh-CN" sz="1800" i="1">
                              <a:solidFill>
                                <a:schemeClr val="tx1"/>
                              </a:solidFill>
                              <a:latin typeface="Cambria Math" panose="02040503050406030204" pitchFamily="18" charset="0"/>
                            </a:rPr>
                            <m:t>𝑡</m:t>
                          </m:r>
                        </m:sub>
                      </m:sSub>
                      <m:r>
                        <a:rPr lang="en-US" altLang="zh-CN" sz="1800" i="1">
                          <a:solidFill>
                            <a:schemeClr val="tx1"/>
                          </a:solidFill>
                          <a:latin typeface="Cambria Math" panose="02040503050406030204" pitchFamily="18" charset="0"/>
                        </a:rPr>
                        <m:t>+</m:t>
                      </m:r>
                      <m:d>
                        <m:dPr>
                          <m:ctrlPr>
                            <a:rPr lang="en-US" altLang="zh-CN" sz="1800" i="1">
                              <a:solidFill>
                                <a:schemeClr val="tx1"/>
                              </a:solidFill>
                              <a:latin typeface="Cambria Math" panose="02040503050406030204" pitchFamily="18" charset="0"/>
                            </a:rPr>
                          </m:ctrlPr>
                        </m:dPr>
                        <m:e>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m:rPr>
                              <m:sty m:val="p"/>
                            </m:rPr>
                            <a:rPr lang="en-US" altLang="zh-CN" sz="1800">
                              <a:solidFill>
                                <a:schemeClr val="tx1"/>
                              </a:solidFill>
                              <a:latin typeface="Cambria Math" panose="02040503050406030204" pitchFamily="18" charset="0"/>
                            </a:rPr>
                            <m:t>∇</m:t>
                          </m:r>
                        </m:e>
                      </m:d>
                      <m:r>
                        <a:rPr lang="en-US" altLang="zh-CN" sz="1800" b="1" i="1">
                          <a:solidFill>
                            <a:schemeClr val="tx1"/>
                          </a:solidFill>
                          <a:latin typeface="Cambria Math" panose="02040503050406030204" pitchFamily="18" charset="0"/>
                        </a:rPr>
                        <m:t>𝒖</m:t>
                      </m:r>
                      <m:r>
                        <a:rPr lang="en-US" altLang="zh-CN" sz="1800" i="1">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 </m:t>
                      </m:r>
                      <m:sSup>
                        <m:sSupPr>
                          <m:ctrlPr>
                            <a:rPr lang="en-US" altLang="zh-CN" sz="1800" i="1">
                              <a:solidFill>
                                <a:schemeClr val="tx1"/>
                              </a:solidFill>
                              <a:latin typeface="Cambria Math" panose="02040503050406030204" pitchFamily="18" charset="0"/>
                            </a:rPr>
                          </m:ctrlPr>
                        </m:sSupPr>
                        <m:e>
                          <m:r>
                            <m:rPr>
                              <m:sty m:val="p"/>
                            </m:rPr>
                            <a:rPr lang="en-US" altLang="zh-CN" sz="1800">
                              <a:solidFill>
                                <a:schemeClr val="tx1"/>
                              </a:solidFill>
                              <a:latin typeface="Cambria Math" panose="02040503050406030204" pitchFamily="18" charset="0"/>
                            </a:rPr>
                            <m:t>∇</m:t>
                          </m:r>
                        </m:e>
                        <m:sup>
                          <m:r>
                            <a:rPr lang="en-US" altLang="zh-CN" sz="1800" i="1">
                              <a:solidFill>
                                <a:schemeClr val="tx1"/>
                              </a:solidFill>
                              <a:latin typeface="Cambria Math" panose="02040503050406030204" pitchFamily="18" charset="0"/>
                            </a:rPr>
                            <m:t>2</m:t>
                          </m:r>
                        </m:sup>
                      </m:sSup>
                      <m:r>
                        <a:rPr lang="en-US" altLang="zh-CN" sz="1800" b="1" i="1">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  </m:t>
                      </m:r>
                      <m:r>
                        <a:rPr lang="en-US" altLang="zh-CN" sz="1800" b="1" i="1" smtClean="0">
                          <a:solidFill>
                            <a:schemeClr val="tx1"/>
                          </a:solidFill>
                          <a:latin typeface="Cambria Math" panose="02040503050406030204" pitchFamily="18" charset="0"/>
                        </a:rPr>
                        <m:t>𝒖</m:t>
                      </m:r>
                      <m:r>
                        <a:rPr lang="en-US" altLang="zh-CN" sz="1800" b="1" i="1" smtClean="0">
                          <a:solidFill>
                            <a:schemeClr val="tx1"/>
                          </a:solidFill>
                          <a:latin typeface="Cambria Math" panose="02040503050406030204" pitchFamily="18" charset="0"/>
                        </a:rPr>
                        <m:t>=</m:t>
                      </m:r>
                      <m:d>
                        <m:dPr>
                          <m:ctrlPr>
                            <a:rPr lang="en-US" altLang="zh-CN" sz="1800" i="1" smtClean="0">
                              <a:solidFill>
                                <a:schemeClr val="tx1"/>
                              </a:solidFill>
                              <a:latin typeface="Cambria Math" panose="02040503050406030204" pitchFamily="18" charset="0"/>
                            </a:rPr>
                          </m:ctrlPr>
                        </m:dPr>
                        <m:e>
                          <m:r>
                            <a:rPr lang="en-US" altLang="zh-CN" sz="1800" b="0" i="1" smtClean="0">
                              <a:solidFill>
                                <a:schemeClr val="tx1"/>
                              </a:solidFill>
                              <a:latin typeface="Cambria Math" panose="02040503050406030204" pitchFamily="18" charset="0"/>
                            </a:rPr>
                            <m:t>𝑢</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𝑣</m:t>
                          </m:r>
                        </m:e>
                      </m:d>
                      <m:r>
                        <a:rPr lang="en-US" altLang="zh-CN" sz="1800" b="0" i="1" smtClean="0">
                          <a:solidFill>
                            <a:schemeClr val="tx1"/>
                          </a:solidFill>
                          <a:latin typeface="Cambria Math" panose="02040503050406030204" pitchFamily="18" charset="0"/>
                        </a:rPr>
                        <m:t>, </m:t>
                      </m:r>
                      <m:r>
                        <a:rPr lang="en-US" altLang="zh-CN" sz="1800" b="0" i="1" smtClean="0">
                          <a:solidFill>
                            <a:schemeClr val="tx1"/>
                          </a:solidFill>
                          <a:latin typeface="Cambria Math" panose="02040503050406030204" pitchFamily="18" charset="0"/>
                        </a:rPr>
                        <m:t>𝜀</m:t>
                      </m:r>
                      <m:r>
                        <a:rPr lang="en-US" altLang="zh-CN" sz="1800" b="0" i="1" smtClean="0">
                          <a:solidFill>
                            <a:schemeClr val="tx1"/>
                          </a:solidFill>
                          <a:latin typeface="Cambria Math" panose="02040503050406030204" pitchFamily="18" charset="0"/>
                        </a:rPr>
                        <m:t>=0.05.</m:t>
                      </m:r>
                    </m:oMath>
                  </m:oMathPara>
                </a14:m>
                <a:endParaRPr lang="zh-CN" altLang="en-US" sz="1800" dirty="0">
                  <a:solidFill>
                    <a:schemeClr val="tx1"/>
                  </a:solidFill>
                </a:endParaRP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5">
                <a:extLst>
                  <a:ext uri="{FF2B5EF4-FFF2-40B4-BE49-F238E27FC236}">
                    <a16:creationId xmlns:a16="http://schemas.microsoft.com/office/drawing/2014/main" id="{BC4E0F1C-FAA2-48C3-BDE9-22D90CD410A8}"/>
                  </a:ext>
                </a:extLst>
              </p:cNvPr>
              <p:cNvSpPr txBox="1"/>
              <p:nvPr/>
            </p:nvSpPr>
            <p:spPr>
              <a:xfrm>
                <a:off x="5624362" y="2907081"/>
                <a:ext cx="1863395" cy="276999"/>
              </a:xfrm>
              <a:prstGeom prst="rect">
                <a:avLst/>
              </a:prstGeom>
              <a:noFill/>
            </p:spPr>
            <p:txBody>
              <a:bodyPr wrap="none" rtlCol="0">
                <a:spAutoFit/>
              </a:bodyPr>
              <a:lstStyle/>
              <a:p>
                <a:r>
                  <a:rPr lang="en-US" altLang="zh-CN" sz="1200" dirty="0"/>
                  <a:t>Remainer weights of </a:t>
                </a:r>
                <a14:m>
                  <m:oMath xmlns:m="http://schemas.openxmlformats.org/officeDocument/2006/math">
                    <m:r>
                      <a:rPr lang="en-US" altLang="zh-CN" sz="1200" b="0" i="1" smtClean="0">
                        <a:latin typeface="Cambria Math"/>
                      </a:rPr>
                      <m:t>𝑢</m:t>
                    </m:r>
                    <m:r>
                      <a:rPr lang="en-US" altLang="zh-CN" sz="1200" b="0" i="1" smtClean="0">
                        <a:latin typeface="Cambria Math"/>
                      </a:rPr>
                      <m:t>, </m:t>
                    </m:r>
                    <m:r>
                      <a:rPr lang="en-US" altLang="zh-CN" sz="1200" b="0" i="1" smtClean="0">
                        <a:latin typeface="Cambria Math"/>
                      </a:rPr>
                      <m:t>𝑣</m:t>
                    </m:r>
                  </m:oMath>
                </a14:m>
                <a:endParaRPr lang="zh-CN" altLang="en-US" sz="1200" dirty="0"/>
              </a:p>
            </p:txBody>
          </p:sp>
        </mc:Choice>
        <mc:Fallback xmlns="">
          <p:sp>
            <p:nvSpPr>
              <p:cNvPr id="18" name="TextBox 5">
                <a:extLst>
                  <a:ext uri="{FF2B5EF4-FFF2-40B4-BE49-F238E27FC236}">
                    <a16:creationId xmlns:a16="http://schemas.microsoft.com/office/drawing/2014/main" id="{BC4E0F1C-FAA2-48C3-BDE9-22D90CD410A8}"/>
                  </a:ext>
                </a:extLst>
              </p:cNvPr>
              <p:cNvSpPr txBox="1">
                <a:spLocks noRot="1" noChangeAspect="1" noMove="1" noResize="1" noEditPoints="1" noAdjustHandles="1" noChangeArrowheads="1" noChangeShapeType="1" noTextEdit="1"/>
              </p:cNvSpPr>
              <p:nvPr/>
            </p:nvSpPr>
            <p:spPr>
              <a:xfrm>
                <a:off x="5624362" y="2907081"/>
                <a:ext cx="1863395" cy="276999"/>
              </a:xfrm>
              <a:prstGeom prst="rect">
                <a:avLst/>
              </a:prstGeom>
              <a:blipFill>
                <a:blip r:embed="rId7"/>
                <a:stretch>
                  <a:fillRect l="-328" t="-4444" b="-15556"/>
                </a:stretch>
              </a:blipFill>
            </p:spPr>
            <p:txBody>
              <a:bodyPr/>
              <a:lstStyle/>
              <a:p>
                <a:r>
                  <a:rPr lang="zh-CN" altLang="en-US">
                    <a:noFill/>
                  </a:rPr>
                  <a:t> </a:t>
                </a:r>
              </a:p>
            </p:txBody>
          </p:sp>
        </mc:Fallback>
      </mc:AlternateContent>
      <p:sp>
        <p:nvSpPr>
          <p:cNvPr id="19" name="TextBox 7">
            <a:extLst>
              <a:ext uri="{FF2B5EF4-FFF2-40B4-BE49-F238E27FC236}">
                <a16:creationId xmlns:a16="http://schemas.microsoft.com/office/drawing/2014/main" id="{0BAB4D12-779F-4FB7-8FCF-D9AF106CBD84}"/>
              </a:ext>
            </a:extLst>
          </p:cNvPr>
          <p:cNvSpPr txBox="1"/>
          <p:nvPr/>
        </p:nvSpPr>
        <p:spPr>
          <a:xfrm>
            <a:off x="3834076" y="4614722"/>
            <a:ext cx="976549" cy="276999"/>
          </a:xfrm>
          <a:prstGeom prst="rect">
            <a:avLst/>
          </a:prstGeom>
          <a:noFill/>
        </p:spPr>
        <p:txBody>
          <a:bodyPr wrap="none" rtlCol="0">
            <a:spAutoFit/>
          </a:bodyPr>
          <a:lstStyle/>
          <a:p>
            <a:r>
              <a:rPr lang="en-US" altLang="zh-CN" sz="1200" dirty="0"/>
              <a:t>Simulations</a:t>
            </a:r>
            <a:endParaRPr lang="zh-CN" altLang="en-US" sz="1200" dirty="0"/>
          </a:p>
        </p:txBody>
      </p:sp>
      <p:sp>
        <p:nvSpPr>
          <p:cNvPr id="20" name="TextBox 18">
            <a:extLst>
              <a:ext uri="{FF2B5EF4-FFF2-40B4-BE49-F238E27FC236}">
                <a16:creationId xmlns:a16="http://schemas.microsoft.com/office/drawing/2014/main" id="{89484C64-ED1E-459E-97EA-81CAD7D2C94F}"/>
              </a:ext>
            </a:extLst>
          </p:cNvPr>
          <p:cNvSpPr txBox="1"/>
          <p:nvPr/>
        </p:nvSpPr>
        <p:spPr>
          <a:xfrm>
            <a:off x="2287536" y="2907081"/>
            <a:ext cx="1233030" cy="276999"/>
          </a:xfrm>
          <a:prstGeom prst="rect">
            <a:avLst/>
          </a:prstGeom>
          <a:noFill/>
        </p:spPr>
        <p:txBody>
          <a:bodyPr wrap="none" rtlCol="0">
            <a:spAutoFit/>
          </a:bodyPr>
          <a:lstStyle/>
          <a:p>
            <a:r>
              <a:rPr lang="en-US" altLang="zh-CN" sz="1200" dirty="0"/>
              <a:t>Model recovery</a:t>
            </a:r>
            <a:endParaRPr lang="zh-CN" altLang="en-US" sz="1200" dirty="0"/>
          </a:p>
        </p:txBody>
      </p:sp>
      <p:pic>
        <p:nvPicPr>
          <p:cNvPr id="21" name="Picture 2">
            <a:extLst>
              <a:ext uri="{FF2B5EF4-FFF2-40B4-BE49-F238E27FC236}">
                <a16:creationId xmlns:a16="http://schemas.microsoft.com/office/drawing/2014/main" id="{E97403AE-A8E8-41E1-9332-509B6312CA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541" y="1893264"/>
            <a:ext cx="4324102" cy="9709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extLst>
              <a:ext uri="{FF2B5EF4-FFF2-40B4-BE49-F238E27FC236}">
                <a16:creationId xmlns:a16="http://schemas.microsoft.com/office/drawing/2014/main" id="{39637875-18CF-4659-BC0C-108376AC7B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9487" y="1887664"/>
            <a:ext cx="2635471" cy="9765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a:extLst>
              <a:ext uri="{FF2B5EF4-FFF2-40B4-BE49-F238E27FC236}">
                <a16:creationId xmlns:a16="http://schemas.microsoft.com/office/drawing/2014/main" id="{2EBFFCB2-CDEC-4249-AE25-E4F4318082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8864" y="3229673"/>
            <a:ext cx="5186101" cy="13394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a:extLst>
              <a:ext uri="{FF2B5EF4-FFF2-40B4-BE49-F238E27FC236}">
                <a16:creationId xmlns:a16="http://schemas.microsoft.com/office/drawing/2014/main" id="{8C81949C-1D3F-4468-998B-F22200EA2CF5}"/>
              </a:ext>
            </a:extLst>
          </p:cNvPr>
          <p:cNvSpPr txBox="1"/>
          <p:nvPr/>
        </p:nvSpPr>
        <p:spPr>
          <a:xfrm>
            <a:off x="888558" y="1941681"/>
            <a:ext cx="973343" cy="261610"/>
          </a:xfrm>
          <a:prstGeom prst="rect">
            <a:avLst/>
          </a:prstGeom>
          <a:solidFill>
            <a:schemeClr val="accent6"/>
          </a:solidFill>
        </p:spPr>
        <p:txBody>
          <a:bodyPr wrap="none" rtlCol="0">
            <a:spAutoFit/>
          </a:bodyPr>
          <a:lstStyle/>
          <a:p>
            <a:pPr algn="ctr"/>
            <a:r>
              <a:rPr lang="en-US" altLang="zh-CN" sz="1100" dirty="0"/>
              <a:t>Ground truth</a:t>
            </a:r>
            <a:endParaRPr lang="zh-CN" altLang="en-US" sz="1100" dirty="0"/>
          </a:p>
        </p:txBody>
      </p:sp>
      <p:sp>
        <p:nvSpPr>
          <p:cNvPr id="28" name="文本框 27">
            <a:extLst>
              <a:ext uri="{FF2B5EF4-FFF2-40B4-BE49-F238E27FC236}">
                <a16:creationId xmlns:a16="http://schemas.microsoft.com/office/drawing/2014/main" id="{9F223E89-D75F-4A97-85A4-B3AB7D66C0B7}"/>
              </a:ext>
            </a:extLst>
          </p:cNvPr>
          <p:cNvSpPr txBox="1"/>
          <p:nvPr/>
        </p:nvSpPr>
        <p:spPr>
          <a:xfrm>
            <a:off x="820825" y="2254378"/>
            <a:ext cx="1130741" cy="246221"/>
          </a:xfrm>
          <a:prstGeom prst="rect">
            <a:avLst/>
          </a:prstGeom>
          <a:solidFill>
            <a:schemeClr val="accent6"/>
          </a:solidFill>
        </p:spPr>
        <p:txBody>
          <a:bodyPr wrap="square" rtlCol="0">
            <a:spAutoFit/>
          </a:bodyPr>
          <a:lstStyle/>
          <a:p>
            <a:pPr algn="ctr"/>
            <a:r>
              <a:rPr lang="en-US" altLang="zh-CN" sz="1000" dirty="0"/>
              <a:t>Frozen PDE-Net</a:t>
            </a:r>
            <a:endParaRPr lang="zh-CN" altLang="en-US" sz="1000" dirty="0"/>
          </a:p>
        </p:txBody>
      </p:sp>
      <p:sp>
        <p:nvSpPr>
          <p:cNvPr id="29" name="文本框 28">
            <a:extLst>
              <a:ext uri="{FF2B5EF4-FFF2-40B4-BE49-F238E27FC236}">
                <a16:creationId xmlns:a16="http://schemas.microsoft.com/office/drawing/2014/main" id="{E4A6ABAE-6200-47B1-8F1C-008F0664CA6C}"/>
              </a:ext>
            </a:extLst>
          </p:cNvPr>
          <p:cNvSpPr txBox="1"/>
          <p:nvPr/>
        </p:nvSpPr>
        <p:spPr>
          <a:xfrm>
            <a:off x="820825" y="2568736"/>
            <a:ext cx="1130741" cy="246221"/>
          </a:xfrm>
          <a:prstGeom prst="rect">
            <a:avLst/>
          </a:prstGeom>
          <a:solidFill>
            <a:schemeClr val="accent6"/>
          </a:solidFill>
        </p:spPr>
        <p:txBody>
          <a:bodyPr wrap="square" rtlCol="0">
            <a:spAutoFit/>
          </a:bodyPr>
          <a:lstStyle/>
          <a:p>
            <a:pPr algn="ctr"/>
            <a:r>
              <a:rPr lang="en-US" altLang="zh-CN" sz="1000" dirty="0"/>
              <a:t>PDE-Net</a:t>
            </a:r>
            <a:endParaRPr lang="zh-CN" altLang="en-US" sz="1000" dirty="0"/>
          </a:p>
        </p:txBody>
      </p:sp>
      <p:sp>
        <p:nvSpPr>
          <p:cNvPr id="5" name="文本框 4">
            <a:extLst>
              <a:ext uri="{FF2B5EF4-FFF2-40B4-BE49-F238E27FC236}">
                <a16:creationId xmlns:a16="http://schemas.microsoft.com/office/drawing/2014/main" id="{78A60637-0082-4251-B17F-1C36CF85B6B0}"/>
              </a:ext>
            </a:extLst>
          </p:cNvPr>
          <p:cNvSpPr txBox="1"/>
          <p:nvPr/>
        </p:nvSpPr>
        <p:spPr>
          <a:xfrm>
            <a:off x="7308177" y="3619378"/>
            <a:ext cx="1122423" cy="553998"/>
          </a:xfrm>
          <a:prstGeom prst="rect">
            <a:avLst/>
          </a:prstGeom>
          <a:noFill/>
        </p:spPr>
        <p:txBody>
          <a:bodyPr wrap="none" rtlCol="0">
            <a:spAutoFit/>
          </a:bodyPr>
          <a:lstStyle/>
          <a:p>
            <a:r>
              <a:rPr lang="en-US" altLang="zh-CN" sz="1000" dirty="0"/>
              <a:t>Frozen PDE-Net</a:t>
            </a:r>
          </a:p>
          <a:p>
            <a:endParaRPr lang="en-US" altLang="zh-CN" sz="1000" dirty="0"/>
          </a:p>
          <a:p>
            <a:r>
              <a:rPr lang="en-US" altLang="zh-CN" sz="1000" dirty="0"/>
              <a:t>PDE-Net</a:t>
            </a:r>
            <a:endParaRPr lang="zh-CN" altLang="en-US" sz="1000" dirty="0"/>
          </a:p>
        </p:txBody>
      </p:sp>
      <p:cxnSp>
        <p:nvCxnSpPr>
          <p:cNvPr id="7" name="直接连接符 6">
            <a:extLst>
              <a:ext uri="{FF2B5EF4-FFF2-40B4-BE49-F238E27FC236}">
                <a16:creationId xmlns:a16="http://schemas.microsoft.com/office/drawing/2014/main" id="{E7E3676F-5E63-4CA0-9038-9B34D79BD0F1}"/>
              </a:ext>
            </a:extLst>
          </p:cNvPr>
          <p:cNvCxnSpPr/>
          <p:nvPr/>
        </p:nvCxnSpPr>
        <p:spPr>
          <a:xfrm>
            <a:off x="7038411" y="3759707"/>
            <a:ext cx="269766"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E1ECC83-DDBA-4587-B655-955FA48D1788}"/>
              </a:ext>
            </a:extLst>
          </p:cNvPr>
          <p:cNvCxnSpPr/>
          <p:nvPr/>
        </p:nvCxnSpPr>
        <p:spPr>
          <a:xfrm>
            <a:off x="7044672" y="4043340"/>
            <a:ext cx="269766" cy="0"/>
          </a:xfrm>
          <a:prstGeom prst="line">
            <a:avLst/>
          </a:prstGeom>
          <a:ln w="50800">
            <a:solidFill>
              <a:srgbClr val="E0961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062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Incorporation of PDEs (physics) into the architecture of the network is beneficial!</a:t>
            </a:r>
          </a:p>
        </p:txBody>
      </p:sp>
    </p:spTree>
    <p:extLst>
      <p:ext uri="{BB962C8B-B14F-4D97-AF65-F5344CB8AC3E}">
        <p14:creationId xmlns:p14="http://schemas.microsoft.com/office/powerpoint/2010/main" val="121963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Background</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400" dirty="0"/>
              <a:t>The development of natural science has been heavily relying on </a:t>
            </a:r>
            <a:r>
              <a:rPr lang="en-US" sz="1400" b="1" dirty="0"/>
              <a:t>visual examination</a:t>
            </a:r>
            <a:r>
              <a:rPr lang="en-US" sz="1400" dirty="0"/>
              <a:t>.</a:t>
            </a:r>
          </a:p>
          <a:p>
            <a:pPr marL="285750" lvl="0" algn="l" rtl="0">
              <a:spcBef>
                <a:spcPts val="0"/>
              </a:spcBef>
              <a:spcAft>
                <a:spcPts val="0"/>
              </a:spcAft>
              <a:buClr>
                <a:schemeClr val="tx1"/>
              </a:buClr>
              <a:buFont typeface="Wingdings" panose="05000000000000000000" pitchFamily="2" charset="2"/>
              <a:buChar char="l"/>
            </a:pPr>
            <a:r>
              <a:rPr lang="en-US" sz="1400" dirty="0"/>
              <a:t>To better analyze the phenomenon-of-interest, </a:t>
            </a:r>
            <a:r>
              <a:rPr lang="en-US" sz="1400" b="1" dirty="0"/>
              <a:t>images</a:t>
            </a:r>
            <a:r>
              <a:rPr lang="en-US" sz="1400" dirty="0"/>
              <a:t> are convenient tools. </a:t>
            </a:r>
          </a:p>
          <a:p>
            <a:pPr marL="285750" lvl="0">
              <a:buClr>
                <a:schemeClr val="tx1"/>
              </a:buClr>
              <a:buFont typeface="Wingdings" panose="05000000000000000000" pitchFamily="2" charset="2"/>
              <a:buChar char="l"/>
            </a:pPr>
            <a:endParaRPr lang="en-US" altLang="zh-CN" sz="1300" dirty="0"/>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Tree>
    <p:extLst>
      <p:ext uri="{BB962C8B-B14F-4D97-AF65-F5344CB8AC3E}">
        <p14:creationId xmlns:p14="http://schemas.microsoft.com/office/powerpoint/2010/main" val="1515655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Incorporation of PDEs (physics) into the architecture of the network is beneficial!</a:t>
                </a:r>
              </a:p>
              <a:p>
                <a:pPr marL="742950" lvl="1">
                  <a:buClr>
                    <a:schemeClr val="tx1"/>
                  </a:buClr>
                  <a:buFont typeface="Wingdings" panose="05000000000000000000" pitchFamily="2" charset="2"/>
                  <a:buChar char="l"/>
                </a:pPr>
                <a:r>
                  <a:rPr lang="en-US" sz="1700" dirty="0"/>
                  <a:t>Machine learning accelerated simulations: e.g., learning an operator </a:t>
                </a:r>
              </a:p>
              <a:p>
                <a:pPr marL="450850" lvl="1"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b="1" i="1" smtClean="0">
                              <a:latin typeface="Cambria Math" panose="02040503050406030204" pitchFamily="18" charset="0"/>
                              <a:ea typeface="Cambria Math" panose="02040503050406030204" pitchFamily="18" charset="0"/>
                            </a:rPr>
                          </m:ctrlPr>
                        </m:sSubPr>
                        <m:e>
                          <m:r>
                            <a:rPr lang="en-US" altLang="zh-CN" sz="1800" b="1" i="1">
                              <a:latin typeface="Cambria Math" panose="02040503050406030204" pitchFamily="18" charset="0"/>
                              <a:ea typeface="Cambria Math" panose="02040503050406030204" pitchFamily="18" charset="0"/>
                            </a:rPr>
                            <m:t>𝓕</m:t>
                          </m:r>
                        </m:e>
                        <m:sub>
                          <m:r>
                            <m:rPr>
                              <m:sty m:val="p"/>
                            </m:rPr>
                            <a:rPr lang="en-US" altLang="zh-CN" sz="1800" b="0" i="0" smtClean="0">
                              <a:latin typeface="Cambria Math" panose="02040503050406030204" pitchFamily="18" charset="0"/>
                              <a:ea typeface="Cambria Math" panose="02040503050406030204" pitchFamily="18" charset="0"/>
                            </a:rPr>
                            <m:t>Θ</m:t>
                          </m:r>
                        </m:sub>
                      </m:sSub>
                      <m:r>
                        <a:rPr lang="en-US" altLang="zh-CN" sz="1800" b="1"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𝑢</m:t>
                      </m:r>
                      <m:d>
                        <m:dPr>
                          <m:ctrlPr>
                            <a:rPr lang="en-US" altLang="zh-CN" sz="1800" i="1" smtClean="0">
                              <a:latin typeface="Cambria Math" panose="02040503050406030204" pitchFamily="18" charset="0"/>
                              <a:ea typeface="Cambria Math" panose="02040503050406030204" pitchFamily="18" charset="0"/>
                            </a:rPr>
                          </m:ctrlPr>
                        </m:dPr>
                        <m:e>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m:t>
                          </m:r>
                        </m:e>
                      </m:d>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𝑢</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m:t>
                      </m:r>
                      <m:r>
                        <m:rPr>
                          <m:sty m:val="p"/>
                        </m:rPr>
                        <a:rPr lang="en-US" altLang="zh-CN" sz="1800" b="0" i="0" smtClean="0">
                          <a:latin typeface="Cambria Math" panose="02040503050406030204" pitchFamily="18" charset="0"/>
                          <a:ea typeface="Cambria Math" panose="02040503050406030204" pitchFamily="18" charset="0"/>
                        </a:rPr>
                        <m:t>Δt</m:t>
                      </m:r>
                      <m:r>
                        <a:rPr lang="en-US" altLang="zh-CN" sz="1800" b="0" i="0"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oMath>
                  </m:oMathPara>
                </a14:m>
                <a:endParaRPr lang="en-US" sz="17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81577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Incorporation of PDEs (physics) into the architecture of the network is beneficial!</a:t>
                </a:r>
              </a:p>
              <a:p>
                <a:pPr marL="742950" lvl="1">
                  <a:buClr>
                    <a:schemeClr val="tx1"/>
                  </a:buClr>
                  <a:buFont typeface="Wingdings" panose="05000000000000000000" pitchFamily="2" charset="2"/>
                  <a:buChar char="l"/>
                </a:pPr>
                <a:r>
                  <a:rPr lang="en-US" sz="1700" dirty="0"/>
                  <a:t>Machine learning accelerated simulations: e.g., learning an operator </a:t>
                </a:r>
              </a:p>
              <a:p>
                <a:pPr marL="450850" lvl="1"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b="1" i="1" smtClean="0">
                              <a:latin typeface="Cambria Math" panose="02040503050406030204" pitchFamily="18" charset="0"/>
                              <a:ea typeface="Cambria Math" panose="02040503050406030204" pitchFamily="18" charset="0"/>
                            </a:rPr>
                          </m:ctrlPr>
                        </m:sSubPr>
                        <m:e>
                          <m:r>
                            <a:rPr lang="en-US" altLang="zh-CN" sz="1800" b="1" i="1">
                              <a:latin typeface="Cambria Math" panose="02040503050406030204" pitchFamily="18" charset="0"/>
                              <a:ea typeface="Cambria Math" panose="02040503050406030204" pitchFamily="18" charset="0"/>
                            </a:rPr>
                            <m:t>𝓕</m:t>
                          </m:r>
                        </m:e>
                        <m:sub>
                          <m:r>
                            <m:rPr>
                              <m:sty m:val="p"/>
                            </m:rPr>
                            <a:rPr lang="en-US" altLang="zh-CN" sz="1800" b="0" i="0" smtClean="0">
                              <a:latin typeface="Cambria Math" panose="02040503050406030204" pitchFamily="18" charset="0"/>
                              <a:ea typeface="Cambria Math" panose="02040503050406030204" pitchFamily="18" charset="0"/>
                            </a:rPr>
                            <m:t>Θ</m:t>
                          </m:r>
                        </m:sub>
                      </m:sSub>
                      <m:r>
                        <a:rPr lang="en-US" altLang="zh-CN" sz="1800" b="1"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𝑢</m:t>
                      </m:r>
                      <m:d>
                        <m:dPr>
                          <m:ctrlPr>
                            <a:rPr lang="en-US" altLang="zh-CN" sz="1800" i="1" smtClean="0">
                              <a:latin typeface="Cambria Math" panose="02040503050406030204" pitchFamily="18" charset="0"/>
                              <a:ea typeface="Cambria Math" panose="02040503050406030204" pitchFamily="18" charset="0"/>
                            </a:rPr>
                          </m:ctrlPr>
                        </m:dPr>
                        <m:e>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m:t>
                          </m:r>
                        </m:e>
                      </m:d>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𝑢</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m:t>
                      </m:r>
                      <m:r>
                        <m:rPr>
                          <m:sty m:val="p"/>
                        </m:rPr>
                        <a:rPr lang="en-US" altLang="zh-CN" sz="1800" b="0" i="0" smtClean="0">
                          <a:latin typeface="Cambria Math" panose="02040503050406030204" pitchFamily="18" charset="0"/>
                          <a:ea typeface="Cambria Math" panose="02040503050406030204" pitchFamily="18" charset="0"/>
                        </a:rPr>
                        <m:t>Δt</m:t>
                      </m:r>
                      <m:r>
                        <a:rPr lang="en-US" altLang="zh-CN" sz="1800" b="0" i="0"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oMath>
                  </m:oMathPara>
                </a14:m>
                <a:endParaRPr lang="en-US" sz="1700" dirty="0"/>
              </a:p>
              <a:p>
                <a:pPr marL="742950" lvl="1">
                  <a:buClr>
                    <a:schemeClr val="tx1"/>
                  </a:buClr>
                  <a:buFont typeface="Wingdings" panose="05000000000000000000" pitchFamily="2" charset="2"/>
                  <a:buChar char="l"/>
                </a:pPr>
                <a:r>
                  <a:rPr lang="en-US" sz="1700" dirty="0"/>
                  <a:t>A comparison between PDE-Nets, U-Net (</a:t>
                </a:r>
                <a:r>
                  <a:rPr lang="en-US" sz="1700" dirty="0" err="1"/>
                  <a:t>Ronneberger</a:t>
                </a:r>
                <a:r>
                  <a:rPr lang="en-US" sz="1700" dirty="0"/>
                  <a:t>-Fischer-</a:t>
                </a:r>
                <a:r>
                  <a:rPr lang="en-US" sz="1700" dirty="0" err="1"/>
                  <a:t>Brox</a:t>
                </a:r>
                <a:r>
                  <a:rPr lang="en-US" sz="1700" dirty="0"/>
                  <a:t> 2015) and Fourier Neural Operator (FNO, Li et al. 2020)</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4480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PDE-Nets</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8344184" cy="3420000"/>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sz="1800" dirty="0"/>
                  <a:t>Incorporation of PDEs (physics) into the architecture of the network is beneficial!</a:t>
                </a:r>
              </a:p>
              <a:p>
                <a:pPr marL="742950" lvl="1">
                  <a:buClr>
                    <a:schemeClr val="tx1"/>
                  </a:buClr>
                  <a:buFont typeface="Wingdings" panose="05000000000000000000" pitchFamily="2" charset="2"/>
                  <a:buChar char="l"/>
                </a:pPr>
                <a:r>
                  <a:rPr lang="en-US" sz="1700" dirty="0"/>
                  <a:t>Machine learning accelerated simulations: e.g., learning an operator </a:t>
                </a:r>
              </a:p>
              <a:p>
                <a:pPr marL="450850" lvl="1" indent="0">
                  <a:buClr>
                    <a:schemeClr val="tx1"/>
                  </a:buClr>
                  <a:buNone/>
                </a:pPr>
                <a14:m>
                  <m:oMathPara xmlns:m="http://schemas.openxmlformats.org/officeDocument/2006/math">
                    <m:oMathParaPr>
                      <m:jc m:val="centerGroup"/>
                    </m:oMathParaPr>
                    <m:oMath xmlns:m="http://schemas.openxmlformats.org/officeDocument/2006/math">
                      <m:sSub>
                        <m:sSubPr>
                          <m:ctrlPr>
                            <a:rPr lang="en-US" altLang="zh-CN" sz="1800" b="1" i="1" smtClean="0">
                              <a:latin typeface="Cambria Math" panose="02040503050406030204" pitchFamily="18" charset="0"/>
                              <a:ea typeface="Cambria Math" panose="02040503050406030204" pitchFamily="18" charset="0"/>
                            </a:rPr>
                          </m:ctrlPr>
                        </m:sSubPr>
                        <m:e>
                          <m:r>
                            <a:rPr lang="en-US" altLang="zh-CN" sz="1800" b="1" i="1">
                              <a:latin typeface="Cambria Math" panose="02040503050406030204" pitchFamily="18" charset="0"/>
                              <a:ea typeface="Cambria Math" panose="02040503050406030204" pitchFamily="18" charset="0"/>
                            </a:rPr>
                            <m:t>𝓕</m:t>
                          </m:r>
                        </m:e>
                        <m:sub>
                          <m:r>
                            <m:rPr>
                              <m:sty m:val="p"/>
                            </m:rPr>
                            <a:rPr lang="en-US" altLang="zh-CN" sz="1800" b="0" i="0" smtClean="0">
                              <a:latin typeface="Cambria Math" panose="02040503050406030204" pitchFamily="18" charset="0"/>
                              <a:ea typeface="Cambria Math" panose="02040503050406030204" pitchFamily="18" charset="0"/>
                            </a:rPr>
                            <m:t>Θ</m:t>
                          </m:r>
                        </m:sub>
                      </m:sSub>
                      <m:r>
                        <a:rPr lang="en-US" altLang="zh-CN" sz="1800" b="1"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𝑢</m:t>
                      </m:r>
                      <m:d>
                        <m:dPr>
                          <m:ctrlPr>
                            <a:rPr lang="en-US" altLang="zh-CN" sz="1800" i="1" smtClean="0">
                              <a:latin typeface="Cambria Math" panose="02040503050406030204" pitchFamily="18" charset="0"/>
                              <a:ea typeface="Cambria Math" panose="02040503050406030204" pitchFamily="18" charset="0"/>
                            </a:rPr>
                          </m:ctrlPr>
                        </m:dPr>
                        <m:e>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m:t>
                          </m:r>
                        </m:e>
                      </m:d>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𝑢</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m:t>
                      </m:r>
                      <m:r>
                        <m:rPr>
                          <m:sty m:val="p"/>
                        </m:rPr>
                        <a:rPr lang="en-US" altLang="zh-CN" sz="1800" b="0" i="0" smtClean="0">
                          <a:latin typeface="Cambria Math" panose="02040503050406030204" pitchFamily="18" charset="0"/>
                          <a:ea typeface="Cambria Math" panose="02040503050406030204" pitchFamily="18" charset="0"/>
                        </a:rPr>
                        <m:t>Δt</m:t>
                      </m:r>
                      <m:r>
                        <a:rPr lang="en-US" altLang="zh-CN" sz="1800" b="0" i="0"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oMath>
                  </m:oMathPara>
                </a14:m>
                <a:endParaRPr lang="en-US" sz="1700" dirty="0"/>
              </a:p>
              <a:p>
                <a:pPr marL="742950" lvl="1">
                  <a:buClr>
                    <a:schemeClr val="tx1"/>
                  </a:buClr>
                  <a:buFont typeface="Wingdings" panose="05000000000000000000" pitchFamily="2" charset="2"/>
                  <a:buChar char="l"/>
                </a:pPr>
                <a:r>
                  <a:rPr lang="en-US" sz="1700" dirty="0"/>
                  <a:t>A comparison between PDE-Nets, U-Net (</a:t>
                </a:r>
                <a:r>
                  <a:rPr lang="en-US" sz="1700" dirty="0" err="1"/>
                  <a:t>Ronneberger</a:t>
                </a:r>
                <a:r>
                  <a:rPr lang="en-US" sz="1700" dirty="0"/>
                  <a:t>-Fischer-</a:t>
                </a:r>
                <a:r>
                  <a:rPr lang="en-US" sz="1700" dirty="0" err="1"/>
                  <a:t>Brox</a:t>
                </a:r>
                <a:r>
                  <a:rPr lang="en-US" sz="1700" dirty="0"/>
                  <a:t> 2015) and Fourier Neural Operator (FNO, Li et al. 2020)</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8344184" cy="3420000"/>
              </a:xfrm>
              <a:prstGeom prst="rect">
                <a:avLst/>
              </a:prstGeom>
              <a:blipFill>
                <a:blip r:embed="rId6"/>
                <a:stretch>
                  <a:fillRect/>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86D55423-5FE8-4444-944C-74C5D96F77D0}"/>
              </a:ext>
            </a:extLst>
          </p:cNvPr>
          <p:cNvPicPr>
            <a:picLocks noChangeAspect="1"/>
          </p:cNvPicPr>
          <p:nvPr/>
        </p:nvPicPr>
        <p:blipFill>
          <a:blip r:embed="rId7"/>
          <a:stretch>
            <a:fillRect/>
          </a:stretch>
        </p:blipFill>
        <p:spPr>
          <a:xfrm>
            <a:off x="2300650" y="2747415"/>
            <a:ext cx="2896654" cy="218570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74133B86-9802-4A13-9F08-7E04DDAC96FF}"/>
                  </a:ext>
                </a:extLst>
              </p:cNvPr>
              <p:cNvSpPr txBox="1"/>
              <p:nvPr/>
            </p:nvSpPr>
            <p:spPr>
              <a:xfrm>
                <a:off x="5452564" y="3373137"/>
                <a:ext cx="1559529" cy="863891"/>
              </a:xfrm>
              <a:prstGeom prst="rect">
                <a:avLst/>
              </a:prstGeom>
              <a:noFill/>
            </p:spPr>
            <p:txBody>
              <a:bodyPr wrap="none" rtlCol="0">
                <a:spAutoFit/>
              </a:bodyPr>
              <a:lstStyle/>
              <a:p>
                <a:r>
                  <a:rPr lang="en-US" altLang="zh-CN" b="1" dirty="0"/>
                  <a:t># Parameters</a:t>
                </a:r>
              </a:p>
              <a:p>
                <a:pPr marL="285750" indent="-285750">
                  <a:buFont typeface="Arial" panose="020B0604020202020204" pitchFamily="34" charset="0"/>
                  <a:buChar char="•"/>
                </a:pPr>
                <a:r>
                  <a:rPr lang="en-US" altLang="zh-CN" sz="1200" dirty="0"/>
                  <a:t>PDE-Net: </a:t>
                </a:r>
                <a14:m>
                  <m:oMath xmlns:m="http://schemas.openxmlformats.org/officeDocument/2006/math">
                    <m:r>
                      <a:rPr lang="en-US" altLang="zh-CN" sz="1200" i="1" smtClean="0">
                        <a:latin typeface="Cambria Math" panose="02040503050406030204" pitchFamily="18" charset="0"/>
                      </a:rPr>
                      <m:t>∼</m:t>
                    </m:r>
                    <m:sSup>
                      <m:sSupPr>
                        <m:ctrlPr>
                          <a:rPr lang="en-US" altLang="zh-CN" sz="1200" b="0" i="1" smtClean="0">
                            <a:latin typeface="Cambria Math" panose="02040503050406030204" pitchFamily="18" charset="0"/>
                          </a:rPr>
                        </m:ctrlPr>
                      </m:sSupPr>
                      <m:e>
                        <m:r>
                          <a:rPr lang="en-US" altLang="zh-CN" sz="1200" b="0" i="1" smtClean="0">
                            <a:latin typeface="Cambria Math" panose="02040503050406030204" pitchFamily="18" charset="0"/>
                          </a:rPr>
                          <m:t>10</m:t>
                        </m:r>
                      </m:e>
                      <m:sup>
                        <m:r>
                          <a:rPr lang="en-US" altLang="zh-CN" sz="1200" b="0" i="1" smtClean="0">
                            <a:latin typeface="Cambria Math" panose="02040503050406030204" pitchFamily="18" charset="0"/>
                          </a:rPr>
                          <m:t>2</m:t>
                        </m:r>
                      </m:sup>
                    </m:sSup>
                  </m:oMath>
                </a14:m>
                <a:endParaRPr lang="en-US" altLang="zh-CN" sz="1200" b="0" dirty="0"/>
              </a:p>
              <a:p>
                <a:pPr marL="285750" indent="-285750">
                  <a:buFont typeface="Arial" panose="020B0604020202020204" pitchFamily="34" charset="0"/>
                  <a:buChar char="•"/>
                </a:pPr>
                <a:r>
                  <a:rPr lang="en-US" altLang="zh-CN" sz="1200" dirty="0"/>
                  <a:t>FNO: </a:t>
                </a:r>
                <a14:m>
                  <m:oMath xmlns:m="http://schemas.openxmlformats.org/officeDocument/2006/math">
                    <m:r>
                      <a:rPr lang="en-US" altLang="zh-CN" sz="1200" i="1" smtClean="0">
                        <a:latin typeface="Cambria Math" panose="02040503050406030204" pitchFamily="18" charset="0"/>
                      </a:rPr>
                      <m:t>∼</m:t>
                    </m:r>
                    <m:sSup>
                      <m:sSupPr>
                        <m:ctrlPr>
                          <a:rPr lang="en-US" altLang="zh-CN" sz="1200" b="0" i="1" smtClean="0">
                            <a:latin typeface="Cambria Math" panose="02040503050406030204" pitchFamily="18" charset="0"/>
                          </a:rPr>
                        </m:ctrlPr>
                      </m:sSupPr>
                      <m:e>
                        <m:r>
                          <a:rPr lang="en-US" altLang="zh-CN" sz="1200" b="0" i="1" smtClean="0">
                            <a:latin typeface="Cambria Math" panose="02040503050406030204" pitchFamily="18" charset="0"/>
                          </a:rPr>
                          <m:t>10</m:t>
                        </m:r>
                      </m:e>
                      <m:sup>
                        <m:r>
                          <a:rPr lang="en-US" altLang="zh-CN" sz="1200" b="0" i="1" smtClean="0">
                            <a:latin typeface="Cambria Math" panose="02040503050406030204" pitchFamily="18" charset="0"/>
                          </a:rPr>
                          <m:t>5</m:t>
                        </m:r>
                      </m:sup>
                    </m:sSup>
                  </m:oMath>
                </a14:m>
                <a:endParaRPr lang="en-US" altLang="zh-CN" sz="1200" dirty="0"/>
              </a:p>
              <a:p>
                <a:pPr marL="285750" indent="-285750">
                  <a:buFont typeface="Arial" panose="020B0604020202020204" pitchFamily="34" charset="0"/>
                  <a:buChar char="•"/>
                </a:pPr>
                <a:r>
                  <a:rPr lang="en-US" altLang="zh-CN" sz="1200" dirty="0"/>
                  <a:t>U-Net: </a:t>
                </a:r>
                <a14:m>
                  <m:oMath xmlns:m="http://schemas.openxmlformats.org/officeDocument/2006/math">
                    <m:r>
                      <a:rPr lang="en-US" altLang="zh-CN" sz="1200" b="0" i="1" smtClean="0">
                        <a:latin typeface="Cambria Math" panose="02040503050406030204" pitchFamily="18" charset="0"/>
                      </a:rPr>
                      <m:t>∼</m:t>
                    </m:r>
                    <m:sSup>
                      <m:sSupPr>
                        <m:ctrlPr>
                          <a:rPr lang="en-US" altLang="zh-CN" sz="1200" b="0" i="1" smtClean="0">
                            <a:latin typeface="Cambria Math" panose="02040503050406030204" pitchFamily="18" charset="0"/>
                          </a:rPr>
                        </m:ctrlPr>
                      </m:sSupPr>
                      <m:e>
                        <m:r>
                          <a:rPr lang="en-US" altLang="zh-CN" sz="1200" b="0" i="1" smtClean="0">
                            <a:latin typeface="Cambria Math" panose="02040503050406030204" pitchFamily="18" charset="0"/>
                          </a:rPr>
                          <m:t>10</m:t>
                        </m:r>
                      </m:e>
                      <m:sup>
                        <m:r>
                          <a:rPr lang="en-US" altLang="zh-CN" sz="1200" b="0" i="1" smtClean="0">
                            <a:latin typeface="Cambria Math" panose="02040503050406030204" pitchFamily="18" charset="0"/>
                          </a:rPr>
                          <m:t>7</m:t>
                        </m:r>
                      </m:sup>
                    </m:sSup>
                  </m:oMath>
                </a14:m>
                <a:endParaRPr lang="zh-CN" altLang="en-US" sz="1200" dirty="0"/>
              </a:p>
            </p:txBody>
          </p:sp>
        </mc:Choice>
        <mc:Fallback xmlns="">
          <p:sp>
            <p:nvSpPr>
              <p:cNvPr id="14" name="文本框 13">
                <a:extLst>
                  <a:ext uri="{FF2B5EF4-FFF2-40B4-BE49-F238E27FC236}">
                    <a16:creationId xmlns:a16="http://schemas.microsoft.com/office/drawing/2014/main" id="{74133B86-9802-4A13-9F08-7E04DDAC96FF}"/>
                  </a:ext>
                </a:extLst>
              </p:cNvPr>
              <p:cNvSpPr txBox="1">
                <a:spLocks noRot="1" noChangeAspect="1" noMove="1" noResize="1" noEditPoints="1" noAdjustHandles="1" noChangeArrowheads="1" noChangeShapeType="1" noTextEdit="1"/>
              </p:cNvSpPr>
              <p:nvPr/>
            </p:nvSpPr>
            <p:spPr>
              <a:xfrm>
                <a:off x="5452564" y="3373137"/>
                <a:ext cx="1559529" cy="863891"/>
              </a:xfrm>
              <a:prstGeom prst="rect">
                <a:avLst/>
              </a:prstGeom>
              <a:blipFill>
                <a:blip r:embed="rId8"/>
                <a:stretch>
                  <a:fillRect l="-1172" t="-704" b="-4225"/>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D032A7A3-396F-42C8-A4C0-969A88DD15F2}"/>
              </a:ext>
            </a:extLst>
          </p:cNvPr>
          <p:cNvSpPr txBox="1"/>
          <p:nvPr/>
        </p:nvSpPr>
        <p:spPr>
          <a:xfrm>
            <a:off x="3189126" y="4331676"/>
            <a:ext cx="1433406" cy="276999"/>
          </a:xfrm>
          <a:prstGeom prst="rect">
            <a:avLst/>
          </a:prstGeom>
          <a:noFill/>
        </p:spPr>
        <p:txBody>
          <a:bodyPr wrap="none" rtlCol="0">
            <a:spAutoFit/>
          </a:bodyPr>
          <a:lstStyle/>
          <a:p>
            <a:r>
              <a:rPr lang="en-US" altLang="zh-CN" sz="1200" b="1" dirty="0"/>
              <a:t>2D Burgers’ Eqn.</a:t>
            </a:r>
            <a:endParaRPr lang="zh-CN" altLang="en-US" sz="1200" b="1" dirty="0"/>
          </a:p>
        </p:txBody>
      </p:sp>
    </p:spTree>
    <p:extLst>
      <p:ext uri="{BB962C8B-B14F-4D97-AF65-F5344CB8AC3E}">
        <p14:creationId xmlns:p14="http://schemas.microsoft.com/office/powerpoint/2010/main" val="2644170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4"/>
                <a:ext cx="7496100" cy="3586525"/>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altLang="zh-CN" sz="1600" dirty="0"/>
                  <a:t>Recall </a:t>
                </a:r>
                <a14:m>
                  <m:oMath xmlns:m="http://schemas.openxmlformats.org/officeDocument/2006/math">
                    <m:r>
                      <a:rPr lang="en-US" altLang="zh-CN" sz="1600" b="0" i="1" smtClean="0">
                        <a:latin typeface="Cambria Math" panose="02040503050406030204" pitchFamily="18" charset="0"/>
                      </a:rPr>
                      <m:t>𝑓</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𝐴</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𝑢</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𝜂</m:t>
                    </m:r>
                  </m:oMath>
                </a14:m>
                <a:r>
                  <a:rPr lang="en-US" altLang="zh-CN" sz="1600" dirty="0"/>
                  <a:t> and solution mapping: </a:t>
                </a:r>
                <a14:m>
                  <m:oMath xmlns:m="http://schemas.openxmlformats.org/officeDocument/2006/math">
                    <m:r>
                      <a:rPr lang="en-US" altLang="zh-CN" sz="1600" b="1" i="1">
                        <a:latin typeface="Cambria Math" panose="02040503050406030204" pitchFamily="18" charset="0"/>
                        <a:ea typeface="Cambria Math" panose="02040503050406030204" pitchFamily="18" charset="0"/>
                      </a:rPr>
                      <m:t>𝓕</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𝑋</m:t>
                    </m:r>
                    <m:r>
                      <a:rPr lang="en-US" altLang="zh-CN" sz="1600" i="1">
                        <a:latin typeface="Cambria Math" panose="02040503050406030204" pitchFamily="18" charset="0"/>
                        <a:ea typeface="Cambria Math" panose="02040503050406030204" pitchFamily="18" charset="0"/>
                      </a:rPr>
                      <m:t>; </m:t>
                    </m:r>
                    <m:r>
                      <a:rPr lang="en-US" altLang="zh-CN" sz="1600" b="1" i="1">
                        <a:latin typeface="Cambria Math" panose="02040503050406030204" pitchFamily="18" charset="0"/>
                        <a:ea typeface="Cambria Math" panose="02040503050406030204" pitchFamily="18" charset="0"/>
                      </a:rPr>
                      <m:t>𝓕</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Cambria Math" panose="02040503050406030204" pitchFamily="18" charset="0"/>
                          </a:rPr>
                          <m:t>𝑓</m:t>
                        </m:r>
                      </m:e>
                    </m:d>
                    <m:r>
                      <a:rPr lang="en-US" altLang="zh-CN" sz="1600" i="1">
                        <a:latin typeface="Cambria Math" panose="02040503050406030204" pitchFamily="18" charset="0"/>
                        <a:ea typeface="Cambria Math" panose="02040503050406030204" pitchFamily="18" charset="0"/>
                      </a:rPr>
                      <m:t>=</m:t>
                    </m:r>
                    <m:acc>
                      <m:accPr>
                        <m:chr m:val="̂"/>
                        <m:ctrlPr>
                          <a:rPr lang="en-US" altLang="zh-CN" sz="1600" i="1">
                            <a:latin typeface="Cambria Math" panose="02040503050406030204" pitchFamily="18" charset="0"/>
                            <a:ea typeface="Cambria Math" panose="02040503050406030204" pitchFamily="18" charset="0"/>
                          </a:rPr>
                        </m:ctrlPr>
                      </m:accPr>
                      <m:e>
                        <m:r>
                          <a:rPr lang="en-US" altLang="zh-CN" sz="1600" i="1">
                            <a:latin typeface="Cambria Math" panose="02040503050406030204" pitchFamily="18" charset="0"/>
                            <a:ea typeface="Cambria Math" panose="02040503050406030204" pitchFamily="18" charset="0"/>
                          </a:rPr>
                          <m:t>𝑢</m:t>
                        </m:r>
                      </m:e>
                    </m:acc>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𝑢</m:t>
                    </m:r>
                  </m:oMath>
                </a14:m>
                <a:endParaRPr lang="en-US" altLang="zh-CN" sz="1600" dirty="0"/>
              </a:p>
              <a:p>
                <a:pPr marL="285750" lvl="0">
                  <a:buClr>
                    <a:schemeClr val="tx1"/>
                  </a:buClr>
                  <a:buFont typeface="Wingdings" panose="05000000000000000000" pitchFamily="2" charset="2"/>
                  <a:buChar char="l"/>
                </a:pPr>
                <a:r>
                  <a:rPr lang="en-US" altLang="zh-CN" sz="1600" dirty="0"/>
                  <a:t>Supervised Learning: given </a:t>
                </a:r>
                <a14:m>
                  <m:oMath xmlns:m="http://schemas.openxmlformats.org/officeDocument/2006/math">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𝒫</m:t>
                    </m:r>
                  </m:oMath>
                </a14:m>
                <a:r>
                  <a:rPr lang="en-US" altLang="zh-CN" sz="1600" dirty="0"/>
                  <a:t>, find </a:t>
                </a:r>
                <a14:m>
                  <m:oMath xmlns:m="http://schemas.openxmlformats.org/officeDocument/2006/math">
                    <m:sSub>
                      <m:sSubPr>
                        <m:ctrlPr>
                          <a:rPr lang="en-US" altLang="zh-CN" sz="1600" b="1" i="1">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acc>
                          <m:accPr>
                            <m:chr m:val="̂"/>
                            <m:ctrlPr>
                              <a:rPr lang="en-US" altLang="zh-CN" sz="1600" i="1" dirty="0">
                                <a:latin typeface="Cambria Math" panose="02040503050406030204" pitchFamily="18" charset="0"/>
                                <a:ea typeface="Cambria Math" panose="02040503050406030204" pitchFamily="18" charset="0"/>
                              </a:rPr>
                            </m:ctrlPr>
                          </m:accPr>
                          <m:e>
                            <m:r>
                              <m:rPr>
                                <m:sty m:val="p"/>
                              </m:rPr>
                              <a:rPr lang="en-US" altLang="zh-CN" sz="1600" dirty="0">
                                <a:latin typeface="Cambria Math" panose="02040503050406030204" pitchFamily="18" charset="0"/>
                                <a:ea typeface="Cambria Math" panose="02040503050406030204" pitchFamily="18" charset="0"/>
                              </a:rPr>
                              <m:t>Θ</m:t>
                            </m:r>
                          </m:e>
                        </m:acc>
                      </m:sub>
                    </m:sSub>
                    <m:r>
                      <a:rPr lang="en-US" altLang="zh-CN" sz="1600" b="1"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𝑋</m:t>
                    </m:r>
                  </m:oMath>
                </a14:m>
                <a:r>
                  <a:rPr lang="en-US" altLang="zh-CN" sz="1600" dirty="0"/>
                  <a:t> through</a:t>
                </a:r>
              </a:p>
              <a:p>
                <a:pPr marL="0" lvl="0" indent="0">
                  <a:buClr>
                    <a:schemeClr val="tx1"/>
                  </a:buClr>
                  <a:buNone/>
                </a:pPr>
                <a14:m>
                  <m:oMathPara xmlns:m="http://schemas.openxmlformats.org/officeDocument/2006/math">
                    <m:oMathParaPr>
                      <m:jc m:val="centerGroup"/>
                    </m:oMathParaPr>
                    <m:oMath xmlns:m="http://schemas.openxmlformats.org/officeDocument/2006/math">
                      <m:acc>
                        <m:accPr>
                          <m:chr m:val="̂"/>
                          <m:ctrlPr>
                            <a:rPr lang="en-US" altLang="zh-CN" sz="1600" b="0" i="1" smtClean="0">
                              <a:latin typeface="Cambria Math" panose="02040503050406030204" pitchFamily="18" charset="0"/>
                            </a:rPr>
                          </m:ctrlPr>
                        </m:accPr>
                        <m:e>
                          <m:r>
                            <m:rPr>
                              <m:sty m:val="p"/>
                            </m:rPr>
                            <a:rPr lang="en-US" altLang="zh-CN" sz="1600" b="0" i="0" smtClean="0">
                              <a:latin typeface="Cambria Math" panose="02040503050406030204" pitchFamily="18" charset="0"/>
                            </a:rPr>
                            <m:t>Θ</m:t>
                          </m:r>
                        </m:e>
                      </m:acc>
                      <m:r>
                        <a:rPr lang="en-US" altLang="zh-CN" sz="1600" b="0" i="1" dirty="0" smtClean="0">
                          <a:latin typeface="Cambria Math" panose="02040503050406030204" pitchFamily="18" charset="0"/>
                        </a:rPr>
                        <m:t>=</m:t>
                      </m:r>
                      <m:func>
                        <m:funcPr>
                          <m:ctrlPr>
                            <a:rPr lang="en-US" altLang="zh-CN" sz="1600" b="0" i="1" dirty="0" smtClean="0">
                              <a:latin typeface="Cambria Math" panose="02040503050406030204" pitchFamily="18" charset="0"/>
                            </a:rPr>
                          </m:ctrlPr>
                        </m:funcPr>
                        <m:fName>
                          <m:sSub>
                            <m:sSubPr>
                              <m:ctrlPr>
                                <a:rPr lang="en-US" altLang="zh-CN" sz="1600" b="0" i="1" dirty="0" smtClean="0">
                                  <a:latin typeface="Cambria Math" panose="02040503050406030204" pitchFamily="18" charset="0"/>
                                </a:rPr>
                              </m:ctrlPr>
                            </m:sSubPr>
                            <m:e>
                              <m:r>
                                <m:rPr>
                                  <m:sty m:val="p"/>
                                </m:rPr>
                                <a:rPr lang="en-US" altLang="zh-CN" sz="1600" b="0" i="0" dirty="0" smtClean="0">
                                  <a:latin typeface="Cambria Math" panose="02040503050406030204" pitchFamily="18" charset="0"/>
                                </a:rPr>
                                <m:t>argmin</m:t>
                              </m:r>
                            </m:e>
                            <m:sub>
                              <m:r>
                                <m:rPr>
                                  <m:sty m:val="p"/>
                                </m:rPr>
                                <a:rPr lang="en-US" altLang="zh-CN" sz="1600" b="0" i="0" dirty="0" smtClean="0">
                                  <a:latin typeface="Cambria Math" panose="02040503050406030204" pitchFamily="18" charset="0"/>
                                </a:rPr>
                                <m:t>Θ</m:t>
                              </m:r>
                            </m:sub>
                          </m:sSub>
                        </m:fName>
                        <m:e>
                          <m:f>
                            <m:fPr>
                              <m:ctrlPr>
                                <a:rPr lang="en-US" altLang="zh-CN" sz="1600" i="1">
                                  <a:latin typeface="Cambria Math" panose="02040503050406030204" pitchFamily="18" charset="0"/>
                                </a:rPr>
                              </m:ctrlPr>
                            </m:fPr>
                            <m:num>
                              <m:r>
                                <a:rPr lang="en-US" altLang="zh-CN" sz="1600" i="1">
                                  <a:latin typeface="Cambria Math" panose="02040503050406030204" pitchFamily="18" charset="0"/>
                                </a:rPr>
                                <m:t>1</m:t>
                              </m:r>
                            </m:num>
                            <m:den>
                              <m:r>
                                <a:rPr lang="en-US" altLang="zh-CN" sz="1600" i="1">
                                  <a:latin typeface="Cambria Math" panose="02040503050406030204" pitchFamily="18" charset="0"/>
                                </a:rPr>
                                <m:t>𝑁</m:t>
                              </m:r>
                            </m:den>
                          </m:f>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r>
                                <a:rPr lang="en-US" altLang="zh-CN" sz="1600" i="1">
                                  <a:latin typeface="Cambria Math" panose="02040503050406030204" pitchFamily="18" charset="0"/>
                                </a:rPr>
                                <m:t>=</m:t>
                              </m:r>
                              <m:r>
                                <m:rPr>
                                  <m:brk m:alnAt="23"/>
                                </m:rPr>
                                <a:rPr lang="en-US" altLang="zh-CN" sz="1600" i="1">
                                  <a:latin typeface="Cambria Math" panose="02040503050406030204" pitchFamily="18" charset="0"/>
                                </a:rPr>
                                <m:t>1</m:t>
                              </m:r>
                            </m:sub>
                            <m:sup>
                              <m:r>
                                <a:rPr lang="en-US" altLang="zh-CN" sz="1600" i="1">
                                  <a:latin typeface="Cambria Math" panose="02040503050406030204" pitchFamily="18" charset="0"/>
                                </a:rPr>
                                <m:t>𝑁</m:t>
                              </m:r>
                            </m:sup>
                            <m:e>
                              <m:r>
                                <a:rPr lang="en-US" altLang="zh-CN" sz="1600" i="1">
                                  <a:latin typeface="Cambria Math" panose="02040503050406030204" pitchFamily="18" charset="0"/>
                                </a:rPr>
                                <m:t>𝐿</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e>
                          </m:nary>
                        </m:e>
                      </m:func>
                    </m:oMath>
                  </m:oMathPara>
                </a14:m>
                <a:endParaRPr lang="en-US" sz="1600" dirty="0"/>
              </a:p>
              <a:p>
                <a:pPr marL="742950" lvl="1">
                  <a:buClr>
                    <a:schemeClr val="tx1"/>
                  </a:buClr>
                  <a:buFont typeface="Wingdings" panose="05000000000000000000" pitchFamily="2" charset="2"/>
                  <a:buChar char="l"/>
                </a:pPr>
                <a:r>
                  <a:rPr lang="en-US" sz="1600" dirty="0"/>
                  <a:t>with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r>
                  <a:rPr lang="en-US" sz="1600" dirty="0"/>
                  <a:t> a deep neural network, e.g.,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i="1">
                        <a:latin typeface="Cambria Math" panose="02040503050406030204" pitchFamily="18" charset="0"/>
                      </a:rPr>
                      <m:t>=</m:t>
                    </m:r>
                  </m:oMath>
                </a14:m>
                <a:r>
                  <a:rPr lang="en-US" altLang="zh-CN" sz="1600" dirty="0"/>
                  <a:t>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3</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1</m:t>
                                </m:r>
                              </m:sub>
                            </m:sSub>
                            <m:r>
                              <a:rPr lang="en-US" altLang="zh-CN" sz="1600" b="0" i="1">
                                <a:latin typeface="Cambria Math" panose="02040503050406030204" pitchFamily="18" charset="0"/>
                              </a:rPr>
                              <m:t>𝑥</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1</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2</m:t>
                            </m:r>
                          </m:sub>
                        </m:sSub>
                      </m:e>
                    </m:d>
                  </m:oMath>
                </a14:m>
                <a:endParaRPr lang="en-US" sz="1600" dirty="0"/>
              </a:p>
              <a:p>
                <a:pPr marL="285750">
                  <a:buClr>
                    <a:schemeClr val="tx1"/>
                  </a:buClr>
                  <a:buFont typeface="Wingdings" panose="05000000000000000000" pitchFamily="2" charset="2"/>
                  <a:buChar char="l"/>
                </a:pPr>
                <a:r>
                  <a:rPr lang="en-US" altLang="zh-CN" sz="1600" dirty="0"/>
                  <a:t>How can we understand deep neural networks (DNNs) in comparison with the “handcrafted” mapping?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𝑣</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𝑠</m:t>
                    </m:r>
                    <m:r>
                      <a:rPr lang="en-US" altLang="zh-CN" sz="1600" b="0" i="1" smtClean="0">
                        <a:latin typeface="Cambria Math" panose="02040503050406030204" pitchFamily="18" charset="0"/>
                      </a:rPr>
                      <m:t>.   </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endParaRPr lang="en-US" altLang="zh-CN" sz="1600" dirty="0"/>
              </a:p>
              <a:p>
                <a:pPr marL="285750">
                  <a:buClr>
                    <a:schemeClr val="tx1"/>
                  </a:buClr>
                  <a:buFont typeface="Wingdings" panose="05000000000000000000" pitchFamily="2" charset="2"/>
                  <a:buChar char="l"/>
                </a:pPr>
                <a:r>
                  <a:rPr lang="en-US" altLang="zh-CN" sz="1600" dirty="0"/>
                  <a:t>We found structural similarities between CNNs and discrete differential equations</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4"/>
                <a:ext cx="7496100" cy="3586525"/>
              </a:xfrm>
              <a:prstGeom prst="rect">
                <a:avLst/>
              </a:prstGeom>
              <a:blipFill>
                <a:blip r:embed="rId4"/>
                <a:stretch>
                  <a:fillRect/>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BAF29795-6E77-4959-A47F-191C719FFCB3}"/>
              </a:ext>
            </a:extLst>
          </p:cNvPr>
          <p:cNvSpPr>
            <a:spLocks noGrp="1"/>
          </p:cNvSpPr>
          <p:nvPr>
            <p:ph type="title"/>
          </p:nvPr>
        </p:nvSpPr>
        <p:spPr/>
        <p:txBody>
          <a:bodyPr/>
          <a:lstStyle/>
          <a:p>
            <a:r>
              <a:rPr lang="en-US" altLang="zh-CN" dirty="0"/>
              <a:t>Deep Learning – Back to Main Track</a:t>
            </a:r>
            <a:endParaRPr lang="zh-CN" altLang="en-US" dirty="0"/>
          </a:p>
        </p:txBody>
      </p:sp>
      <p:sp>
        <p:nvSpPr>
          <p:cNvPr id="2" name="矩形 1">
            <a:extLst>
              <a:ext uri="{FF2B5EF4-FFF2-40B4-BE49-F238E27FC236}">
                <a16:creationId xmlns:a16="http://schemas.microsoft.com/office/drawing/2014/main" id="{E15A1433-7B7D-4EA1-B4A0-9CC5F51066BF}"/>
              </a:ext>
            </a:extLst>
          </p:cNvPr>
          <p:cNvSpPr/>
          <p:nvPr/>
        </p:nvSpPr>
        <p:spPr>
          <a:xfrm>
            <a:off x="3258201" y="2939394"/>
            <a:ext cx="1303283" cy="287283"/>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1EDB836-2E4A-4096-B146-E0A7E1A08EF6}"/>
              </a:ext>
            </a:extLst>
          </p:cNvPr>
          <p:cNvSpPr txBox="1"/>
          <p:nvPr/>
        </p:nvSpPr>
        <p:spPr>
          <a:xfrm>
            <a:off x="1586243" y="3524735"/>
            <a:ext cx="6064481" cy="954107"/>
          </a:xfrm>
          <a:prstGeom prst="rect">
            <a:avLst/>
          </a:prstGeom>
          <a:noFill/>
          <a:ln w="25400">
            <a:solidFill>
              <a:srgbClr val="0070C0"/>
            </a:solidFill>
            <a:prstDash val="sysDash"/>
          </a:ln>
        </p:spPr>
        <p:txBody>
          <a:bodyPr wrap="none" rtlCol="0">
            <a:spAutoFit/>
          </a:bodyPr>
          <a:lstStyle/>
          <a:p>
            <a:r>
              <a:rPr lang="en-US" altLang="zh-CN" b="1" dirty="0"/>
              <a:t>In a nutshell: </a:t>
            </a:r>
          </a:p>
          <a:p>
            <a:pPr marL="285750" indent="-285750">
              <a:buFont typeface="Arial" panose="020B0604020202020204" pitchFamily="34" charset="0"/>
              <a:buChar char="•"/>
            </a:pPr>
            <a:r>
              <a:rPr lang="en-US" altLang="zh-CN" dirty="0"/>
              <a:t>Discrete differential equations induce meaningful deep CNNs </a:t>
            </a:r>
          </a:p>
          <a:p>
            <a:pPr marL="285750" indent="-285750">
              <a:buFont typeface="Arial" panose="020B0604020202020204" pitchFamily="34" charset="0"/>
              <a:buChar char="•"/>
            </a:pPr>
            <a:r>
              <a:rPr lang="en-US" altLang="zh-CN" dirty="0"/>
              <a:t>Shed lights on understanding of deep CNNs</a:t>
            </a:r>
          </a:p>
          <a:p>
            <a:pPr marL="285750" indent="-285750">
              <a:buFont typeface="Arial" panose="020B0604020202020204" pitchFamily="34" charset="0"/>
              <a:buChar char="•"/>
            </a:pPr>
            <a:r>
              <a:rPr lang="en-US" altLang="zh-CN" dirty="0"/>
              <a:t>Bring concepts and techniques of deep learning to scientific computing</a:t>
            </a:r>
            <a:endParaRPr lang="zh-CN" altLang="en-US" dirty="0"/>
          </a:p>
        </p:txBody>
      </p:sp>
    </p:spTree>
    <p:extLst>
      <p:ext uri="{BB962C8B-B14F-4D97-AF65-F5344CB8AC3E}">
        <p14:creationId xmlns:p14="http://schemas.microsoft.com/office/powerpoint/2010/main" val="964150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4"/>
                <a:ext cx="7496100" cy="3586525"/>
              </a:xfrm>
              <a:prstGeom prst="rect">
                <a:avLst/>
              </a:prstGeom>
            </p:spPr>
            <p:txBody>
              <a:bodyPr spcFirstLastPara="1" wrap="square" lIns="91425" tIns="91425" rIns="91425" bIns="91425" anchor="t" anchorCtr="0">
                <a:noAutofit/>
              </a:bodyPr>
              <a:lstStyle/>
              <a:p>
                <a:pPr marL="285750">
                  <a:buClr>
                    <a:schemeClr val="tx1"/>
                  </a:buClr>
                  <a:buFont typeface="Wingdings" panose="05000000000000000000" pitchFamily="2" charset="2"/>
                  <a:buChar char="l"/>
                </a:pPr>
                <a:r>
                  <a:rPr lang="en-US" altLang="zh-CN" sz="1600" dirty="0"/>
                  <a:t>Recall </a:t>
                </a:r>
                <a14:m>
                  <m:oMath xmlns:m="http://schemas.openxmlformats.org/officeDocument/2006/math">
                    <m:r>
                      <a:rPr lang="en-US" altLang="zh-CN" sz="1600" b="0" i="1" smtClean="0">
                        <a:latin typeface="Cambria Math" panose="02040503050406030204" pitchFamily="18" charset="0"/>
                      </a:rPr>
                      <m:t>𝑓</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𝐴</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𝑢</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𝜂</m:t>
                    </m:r>
                  </m:oMath>
                </a14:m>
                <a:r>
                  <a:rPr lang="en-US" altLang="zh-CN" sz="1600" dirty="0"/>
                  <a:t> and solution mapping: </a:t>
                </a:r>
                <a14:m>
                  <m:oMath xmlns:m="http://schemas.openxmlformats.org/officeDocument/2006/math">
                    <m:r>
                      <a:rPr lang="en-US" altLang="zh-CN" sz="1600" b="1" i="1">
                        <a:latin typeface="Cambria Math" panose="02040503050406030204" pitchFamily="18" charset="0"/>
                        <a:ea typeface="Cambria Math" panose="02040503050406030204" pitchFamily="18" charset="0"/>
                      </a:rPr>
                      <m:t>𝓕</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𝑋</m:t>
                    </m:r>
                    <m:r>
                      <a:rPr lang="en-US" altLang="zh-CN" sz="1600" i="1">
                        <a:latin typeface="Cambria Math" panose="02040503050406030204" pitchFamily="18" charset="0"/>
                        <a:ea typeface="Cambria Math" panose="02040503050406030204" pitchFamily="18" charset="0"/>
                      </a:rPr>
                      <m:t>; </m:t>
                    </m:r>
                    <m:r>
                      <a:rPr lang="en-US" altLang="zh-CN" sz="1600" b="1" i="1">
                        <a:latin typeface="Cambria Math" panose="02040503050406030204" pitchFamily="18" charset="0"/>
                        <a:ea typeface="Cambria Math" panose="02040503050406030204" pitchFamily="18" charset="0"/>
                      </a:rPr>
                      <m:t>𝓕</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Cambria Math" panose="02040503050406030204" pitchFamily="18" charset="0"/>
                          </a:rPr>
                          <m:t>𝑓</m:t>
                        </m:r>
                      </m:e>
                    </m:d>
                    <m:r>
                      <a:rPr lang="en-US" altLang="zh-CN" sz="1600" i="1">
                        <a:latin typeface="Cambria Math" panose="02040503050406030204" pitchFamily="18" charset="0"/>
                        <a:ea typeface="Cambria Math" panose="02040503050406030204" pitchFamily="18" charset="0"/>
                      </a:rPr>
                      <m:t>=</m:t>
                    </m:r>
                    <m:acc>
                      <m:accPr>
                        <m:chr m:val="̂"/>
                        <m:ctrlPr>
                          <a:rPr lang="en-US" altLang="zh-CN" sz="1600" i="1">
                            <a:latin typeface="Cambria Math" panose="02040503050406030204" pitchFamily="18" charset="0"/>
                            <a:ea typeface="Cambria Math" panose="02040503050406030204" pitchFamily="18" charset="0"/>
                          </a:rPr>
                        </m:ctrlPr>
                      </m:accPr>
                      <m:e>
                        <m:r>
                          <a:rPr lang="en-US" altLang="zh-CN" sz="1600" i="1">
                            <a:latin typeface="Cambria Math" panose="02040503050406030204" pitchFamily="18" charset="0"/>
                            <a:ea typeface="Cambria Math" panose="02040503050406030204" pitchFamily="18" charset="0"/>
                          </a:rPr>
                          <m:t>𝑢</m:t>
                        </m:r>
                      </m:e>
                    </m:acc>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𝑢</m:t>
                    </m:r>
                  </m:oMath>
                </a14:m>
                <a:endParaRPr lang="en-US" altLang="zh-CN" sz="1600" dirty="0"/>
              </a:p>
              <a:p>
                <a:pPr marL="285750" lvl="0">
                  <a:buClr>
                    <a:schemeClr val="tx1"/>
                  </a:buClr>
                  <a:buFont typeface="Wingdings" panose="05000000000000000000" pitchFamily="2" charset="2"/>
                  <a:buChar char="l"/>
                </a:pPr>
                <a:r>
                  <a:rPr lang="en-US" altLang="zh-CN" sz="1600" dirty="0"/>
                  <a:t>Supervised Learning: given </a:t>
                </a:r>
                <a14:m>
                  <m:oMath xmlns:m="http://schemas.openxmlformats.org/officeDocument/2006/math">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𝒫</m:t>
                    </m:r>
                  </m:oMath>
                </a14:m>
                <a:r>
                  <a:rPr lang="en-US" altLang="zh-CN" sz="1600" dirty="0"/>
                  <a:t>, find </a:t>
                </a:r>
                <a14:m>
                  <m:oMath xmlns:m="http://schemas.openxmlformats.org/officeDocument/2006/math">
                    <m:sSub>
                      <m:sSubPr>
                        <m:ctrlPr>
                          <a:rPr lang="en-US" altLang="zh-CN" sz="1600" b="1" i="1">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acc>
                          <m:accPr>
                            <m:chr m:val="̂"/>
                            <m:ctrlPr>
                              <a:rPr lang="en-US" altLang="zh-CN" sz="1600" i="1" dirty="0">
                                <a:latin typeface="Cambria Math" panose="02040503050406030204" pitchFamily="18" charset="0"/>
                                <a:ea typeface="Cambria Math" panose="02040503050406030204" pitchFamily="18" charset="0"/>
                              </a:rPr>
                            </m:ctrlPr>
                          </m:accPr>
                          <m:e>
                            <m:r>
                              <m:rPr>
                                <m:sty m:val="p"/>
                              </m:rPr>
                              <a:rPr lang="en-US" altLang="zh-CN" sz="1600" dirty="0">
                                <a:latin typeface="Cambria Math" panose="02040503050406030204" pitchFamily="18" charset="0"/>
                                <a:ea typeface="Cambria Math" panose="02040503050406030204" pitchFamily="18" charset="0"/>
                              </a:rPr>
                              <m:t>Θ</m:t>
                            </m:r>
                          </m:e>
                        </m:acc>
                      </m:sub>
                    </m:sSub>
                    <m:r>
                      <a:rPr lang="en-US" altLang="zh-CN" sz="1600" b="1"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𝑌</m:t>
                    </m:r>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𝑋</m:t>
                    </m:r>
                  </m:oMath>
                </a14:m>
                <a:r>
                  <a:rPr lang="en-US" altLang="zh-CN" sz="1600" dirty="0"/>
                  <a:t> through</a:t>
                </a:r>
              </a:p>
              <a:p>
                <a:pPr marL="0" lvl="0" indent="0">
                  <a:buClr>
                    <a:schemeClr val="tx1"/>
                  </a:buClr>
                  <a:buNone/>
                </a:pPr>
                <a14:m>
                  <m:oMathPara xmlns:m="http://schemas.openxmlformats.org/officeDocument/2006/math">
                    <m:oMathParaPr>
                      <m:jc m:val="centerGroup"/>
                    </m:oMathParaPr>
                    <m:oMath xmlns:m="http://schemas.openxmlformats.org/officeDocument/2006/math">
                      <m:acc>
                        <m:accPr>
                          <m:chr m:val="̂"/>
                          <m:ctrlPr>
                            <a:rPr lang="en-US" altLang="zh-CN" sz="1600" b="0" i="1" smtClean="0">
                              <a:latin typeface="Cambria Math" panose="02040503050406030204" pitchFamily="18" charset="0"/>
                            </a:rPr>
                          </m:ctrlPr>
                        </m:accPr>
                        <m:e>
                          <m:r>
                            <m:rPr>
                              <m:sty m:val="p"/>
                            </m:rPr>
                            <a:rPr lang="en-US" altLang="zh-CN" sz="1600" b="0" i="0" smtClean="0">
                              <a:latin typeface="Cambria Math" panose="02040503050406030204" pitchFamily="18" charset="0"/>
                            </a:rPr>
                            <m:t>Θ</m:t>
                          </m:r>
                        </m:e>
                      </m:acc>
                      <m:r>
                        <a:rPr lang="en-US" altLang="zh-CN" sz="1600" b="0" i="1" dirty="0" smtClean="0">
                          <a:latin typeface="Cambria Math" panose="02040503050406030204" pitchFamily="18" charset="0"/>
                        </a:rPr>
                        <m:t>=</m:t>
                      </m:r>
                      <m:func>
                        <m:funcPr>
                          <m:ctrlPr>
                            <a:rPr lang="en-US" altLang="zh-CN" sz="1600" b="0" i="1" dirty="0" smtClean="0">
                              <a:latin typeface="Cambria Math" panose="02040503050406030204" pitchFamily="18" charset="0"/>
                            </a:rPr>
                          </m:ctrlPr>
                        </m:funcPr>
                        <m:fName>
                          <m:sSub>
                            <m:sSubPr>
                              <m:ctrlPr>
                                <a:rPr lang="en-US" altLang="zh-CN" sz="1600" b="0" i="1" dirty="0" smtClean="0">
                                  <a:latin typeface="Cambria Math" panose="02040503050406030204" pitchFamily="18" charset="0"/>
                                </a:rPr>
                              </m:ctrlPr>
                            </m:sSubPr>
                            <m:e>
                              <m:r>
                                <m:rPr>
                                  <m:sty m:val="p"/>
                                </m:rPr>
                                <a:rPr lang="en-US" altLang="zh-CN" sz="1600" b="0" i="0" dirty="0" smtClean="0">
                                  <a:latin typeface="Cambria Math" panose="02040503050406030204" pitchFamily="18" charset="0"/>
                                </a:rPr>
                                <m:t>argmin</m:t>
                              </m:r>
                            </m:e>
                            <m:sub>
                              <m:r>
                                <m:rPr>
                                  <m:sty m:val="p"/>
                                </m:rPr>
                                <a:rPr lang="en-US" altLang="zh-CN" sz="1600" b="0" i="0" dirty="0" smtClean="0">
                                  <a:latin typeface="Cambria Math" panose="02040503050406030204" pitchFamily="18" charset="0"/>
                                </a:rPr>
                                <m:t>Θ</m:t>
                              </m:r>
                            </m:sub>
                          </m:sSub>
                        </m:fName>
                        <m:e>
                          <m:f>
                            <m:fPr>
                              <m:ctrlPr>
                                <a:rPr lang="en-US" altLang="zh-CN" sz="1600" i="1">
                                  <a:latin typeface="Cambria Math" panose="02040503050406030204" pitchFamily="18" charset="0"/>
                                </a:rPr>
                              </m:ctrlPr>
                            </m:fPr>
                            <m:num>
                              <m:r>
                                <a:rPr lang="en-US" altLang="zh-CN" sz="1600" i="1">
                                  <a:latin typeface="Cambria Math" panose="02040503050406030204" pitchFamily="18" charset="0"/>
                                </a:rPr>
                                <m:t>1</m:t>
                              </m:r>
                            </m:num>
                            <m:den>
                              <m:r>
                                <a:rPr lang="en-US" altLang="zh-CN" sz="1600" i="1">
                                  <a:latin typeface="Cambria Math" panose="02040503050406030204" pitchFamily="18" charset="0"/>
                                </a:rPr>
                                <m:t>𝑁</m:t>
                              </m:r>
                            </m:den>
                          </m:f>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r>
                                <a:rPr lang="en-US" altLang="zh-CN" sz="1600" i="1">
                                  <a:latin typeface="Cambria Math" panose="02040503050406030204" pitchFamily="18" charset="0"/>
                                </a:rPr>
                                <m:t>=</m:t>
                              </m:r>
                              <m:r>
                                <m:rPr>
                                  <m:brk m:alnAt="23"/>
                                </m:rPr>
                                <a:rPr lang="en-US" altLang="zh-CN" sz="1600" i="1">
                                  <a:latin typeface="Cambria Math" panose="02040503050406030204" pitchFamily="18" charset="0"/>
                                </a:rPr>
                                <m:t>1</m:t>
                              </m:r>
                            </m:sub>
                            <m:sup>
                              <m:r>
                                <a:rPr lang="en-US" altLang="zh-CN" sz="1600" i="1">
                                  <a:latin typeface="Cambria Math" panose="02040503050406030204" pitchFamily="18" charset="0"/>
                                </a:rPr>
                                <m:t>𝑁</m:t>
                              </m:r>
                            </m:sup>
                            <m:e>
                              <m:r>
                                <a:rPr lang="en-US" altLang="zh-CN" sz="1600" i="1">
                                  <a:latin typeface="Cambria Math" panose="02040503050406030204" pitchFamily="18" charset="0"/>
                                </a:rPr>
                                <m:t>𝐿</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𝑓</m:t>
                                      </m:r>
                                    </m:e>
                                    <m:sub>
                                      <m:r>
                                        <a:rPr lang="en-US" altLang="zh-CN" sz="1600" i="1">
                                          <a:latin typeface="Cambria Math" panose="02040503050406030204" pitchFamily="18" charset="0"/>
                                        </a:rPr>
                                        <m:t>𝑖</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e>
                          </m:nary>
                        </m:e>
                      </m:func>
                    </m:oMath>
                  </m:oMathPara>
                </a14:m>
                <a:endParaRPr lang="en-US" sz="1600" dirty="0"/>
              </a:p>
              <a:p>
                <a:pPr marL="742950" lvl="1">
                  <a:buClr>
                    <a:schemeClr val="tx1"/>
                  </a:buClr>
                  <a:buFont typeface="Wingdings" panose="05000000000000000000" pitchFamily="2" charset="2"/>
                  <a:buChar char="l"/>
                </a:pPr>
                <a:r>
                  <a:rPr lang="en-US" sz="1600" dirty="0"/>
                  <a:t>with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r>
                  <a:rPr lang="en-US" sz="1600" dirty="0"/>
                  <a:t> a deep neural network, e.g.,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i="1">
                        <a:latin typeface="Cambria Math" panose="02040503050406030204" pitchFamily="18" charset="0"/>
                      </a:rPr>
                      <m:t>=</m:t>
                    </m:r>
                  </m:oMath>
                </a14:m>
                <a:r>
                  <a:rPr lang="en-US" altLang="zh-CN" sz="1600" dirty="0"/>
                  <a:t>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3</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𝜎</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𝑾</m:t>
                                </m:r>
                              </m:e>
                              <m:sub>
                                <m:r>
                                  <a:rPr lang="en-US" altLang="zh-CN" sz="1600" i="1">
                                    <a:latin typeface="Cambria Math" panose="02040503050406030204" pitchFamily="18" charset="0"/>
                                  </a:rPr>
                                  <m:t>1</m:t>
                                </m:r>
                              </m:sub>
                            </m:sSub>
                            <m:r>
                              <a:rPr lang="en-US" altLang="zh-CN" sz="1600" b="0" i="1">
                                <a:latin typeface="Cambria Math" panose="02040503050406030204" pitchFamily="18" charset="0"/>
                              </a:rPr>
                              <m:t>𝑥</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1</m:t>
                                </m:r>
                              </m:sub>
                            </m:sSub>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rPr>
                              <m:t>𝒃</m:t>
                            </m:r>
                          </m:e>
                          <m:sub>
                            <m:r>
                              <a:rPr lang="en-US" altLang="zh-CN" sz="1600" i="1">
                                <a:latin typeface="Cambria Math" panose="02040503050406030204" pitchFamily="18" charset="0"/>
                              </a:rPr>
                              <m:t>2</m:t>
                            </m:r>
                          </m:sub>
                        </m:sSub>
                      </m:e>
                    </m:d>
                  </m:oMath>
                </a14:m>
                <a:endParaRPr lang="en-US" sz="1600" dirty="0"/>
              </a:p>
              <a:p>
                <a:pPr marL="285750">
                  <a:buClr>
                    <a:schemeClr val="tx1"/>
                  </a:buClr>
                  <a:buFont typeface="Wingdings" panose="05000000000000000000" pitchFamily="2" charset="2"/>
                  <a:buChar char="l"/>
                </a:pPr>
                <a:r>
                  <a:rPr lang="en-US" altLang="zh-CN" sz="1600" dirty="0"/>
                  <a:t>How can we understand deep neural networks (DNNs) in comparison with the “handcrafted” mapping?     </a:t>
                </a:r>
                <a14:m>
                  <m:oMath xmlns:m="http://schemas.openxmlformats.org/officeDocument/2006/math">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𝑣</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𝑠</m:t>
                    </m:r>
                    <m:r>
                      <a:rPr lang="en-US" altLang="zh-CN" sz="1600" b="0" i="1" smtClean="0">
                        <a:latin typeface="Cambria Math" panose="02040503050406030204" pitchFamily="18" charset="0"/>
                      </a:rPr>
                      <m:t>.   </m:t>
                    </m:r>
                    <m:sSub>
                      <m:sSubPr>
                        <m:ctrlPr>
                          <a:rPr lang="en-US" altLang="zh-CN" sz="1600" i="1">
                            <a:latin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a:latin typeface="Cambria Math" panose="02040503050406030204" pitchFamily="18" charset="0"/>
                          </a:rPr>
                          <m:t>Θ</m:t>
                        </m:r>
                      </m:sub>
                    </m:sSub>
                  </m:oMath>
                </a14:m>
                <a:endParaRPr lang="en-US" altLang="zh-CN" sz="1600" dirty="0"/>
              </a:p>
              <a:p>
                <a:pPr marL="285750">
                  <a:buClr>
                    <a:schemeClr val="tx1"/>
                  </a:buClr>
                  <a:buFont typeface="Wingdings" panose="05000000000000000000" pitchFamily="2" charset="2"/>
                  <a:buChar char="l"/>
                </a:pPr>
                <a:r>
                  <a:rPr lang="en-US" altLang="zh-CN" sz="1600" dirty="0"/>
                  <a:t>We found structural similarities between CNNs and discrete differential equations</a:t>
                </a:r>
              </a:p>
              <a:p>
                <a:pPr marL="742950" lvl="1">
                  <a:buClr>
                    <a:schemeClr val="tx1"/>
                  </a:buClr>
                  <a:buFont typeface="Wingdings" panose="05000000000000000000" pitchFamily="2" charset="2"/>
                  <a:buChar char="l"/>
                </a:pPr>
                <a:r>
                  <a:rPr lang="en-US" altLang="zh-CN" sz="1500" dirty="0"/>
                  <a:t>Bridging CNNs with discrete ODEs: interpreting residual-type structures as discretization of ODEs. </a:t>
                </a:r>
                <a:r>
                  <a:rPr lang="en-US" altLang="zh-CN" sz="1400" dirty="0"/>
                  <a:t>(E, 2017), (Haber-</a:t>
                </a:r>
                <a:r>
                  <a:rPr lang="en-US" altLang="zh-CN" sz="1400" dirty="0" err="1"/>
                  <a:t>Ruthotto</a:t>
                </a:r>
                <a:r>
                  <a:rPr lang="en-US" altLang="zh-CN" sz="1400" dirty="0"/>
                  <a:t>, 2017), (Lu-Zhong-Li-Dong 2018), etc.</a:t>
                </a:r>
                <a:endParaRPr lang="en-US" altLang="zh-CN" sz="1500" dirty="0"/>
              </a:p>
              <a:p>
                <a:pPr marL="742950" lvl="1">
                  <a:buClr>
                    <a:schemeClr val="tx1"/>
                  </a:buClr>
                  <a:buFont typeface="Wingdings" panose="05000000000000000000" pitchFamily="2" charset="2"/>
                  <a:buChar char="l"/>
                </a:pPr>
                <a:r>
                  <a:rPr lang="en-US" altLang="zh-CN" sz="1500" dirty="0"/>
                  <a:t>Bridging CNNs with discrete PDEs: leveraging the relations between convolutions and discrete approximation of differential operator. </a:t>
                </a:r>
                <a:r>
                  <a:rPr lang="en-US" altLang="zh-CN" sz="1400" dirty="0">
                    <a:sym typeface="Wingdings" panose="05000000000000000000" pitchFamily="2" charset="2"/>
                  </a:rPr>
                  <a:t>(Long-Lu-Ma-Dong, 2018), etc.</a:t>
                </a:r>
              </a:p>
              <a:p>
                <a:pPr marL="285750">
                  <a:buClr>
                    <a:schemeClr val="tx1"/>
                  </a:buClr>
                  <a:buFont typeface="Wingdings" panose="05000000000000000000" pitchFamily="2" charset="2"/>
                  <a:buChar char="l"/>
                </a:pPr>
                <a:r>
                  <a:rPr lang="en-US" altLang="zh-CN" sz="1500" dirty="0">
                    <a:sym typeface="Wingdings" panose="05000000000000000000" pitchFamily="2" charset="2"/>
                  </a:rPr>
                  <a:t>These studies lead to a generic strategy of combining data- and model-based modeling.</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4"/>
                <a:ext cx="7496100" cy="3586525"/>
              </a:xfrm>
              <a:prstGeom prst="rect">
                <a:avLst/>
              </a:prstGeom>
              <a:blipFill>
                <a:blip r:embed="rId4"/>
                <a:stretch>
                  <a:fillRect/>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BAF29795-6E77-4959-A47F-191C719FFCB3}"/>
              </a:ext>
            </a:extLst>
          </p:cNvPr>
          <p:cNvSpPr>
            <a:spLocks noGrp="1"/>
          </p:cNvSpPr>
          <p:nvPr>
            <p:ph type="title"/>
          </p:nvPr>
        </p:nvSpPr>
        <p:spPr/>
        <p:txBody>
          <a:bodyPr/>
          <a:lstStyle/>
          <a:p>
            <a:r>
              <a:rPr lang="en-US" altLang="zh-CN" dirty="0"/>
              <a:t>Deep Learning – Back to Main Track</a:t>
            </a:r>
            <a:endParaRPr lang="zh-CN" altLang="en-US" dirty="0"/>
          </a:p>
        </p:txBody>
      </p:sp>
      <p:sp>
        <p:nvSpPr>
          <p:cNvPr id="2" name="矩形 1">
            <a:extLst>
              <a:ext uri="{FF2B5EF4-FFF2-40B4-BE49-F238E27FC236}">
                <a16:creationId xmlns:a16="http://schemas.microsoft.com/office/drawing/2014/main" id="{E15A1433-7B7D-4EA1-B4A0-9CC5F51066BF}"/>
              </a:ext>
            </a:extLst>
          </p:cNvPr>
          <p:cNvSpPr/>
          <p:nvPr/>
        </p:nvSpPr>
        <p:spPr>
          <a:xfrm>
            <a:off x="3258201" y="2939394"/>
            <a:ext cx="1303283" cy="287283"/>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9634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Data + Model: A General Strategy</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A typical workflow:</a:t>
                </a:r>
              </a:p>
              <a:p>
                <a:pPr marL="793750" lvl="1" indent="-342900">
                  <a:buClr>
                    <a:schemeClr val="tx1"/>
                  </a:buClr>
                  <a:buFont typeface="+mj-lt"/>
                  <a:buAutoNum type="arabicPeriod"/>
                </a:pPr>
                <a:r>
                  <a:rPr lang="en-US" sz="1600" dirty="0"/>
                  <a:t>For a given problem of interest, start with your favorite algorithm which is most likely a discrete dynamic system</a:t>
                </a:r>
              </a:p>
              <a:p>
                <a:pPr marL="793750" lvl="1" indent="-342900">
                  <a:buClr>
                    <a:schemeClr val="tx1"/>
                  </a:buClr>
                  <a:buFont typeface="+mj-lt"/>
                  <a:buAutoNum type="arabicPeriod"/>
                </a:pPr>
                <a:r>
                  <a:rPr lang="en-US" sz="1600" dirty="0"/>
                  <a:t>Identify the component(s) that is hard to handcraft (parameters, operators)</a:t>
                </a:r>
              </a:p>
              <a:p>
                <a:pPr marL="793750" lvl="1" indent="-342900">
                  <a:buClr>
                    <a:schemeClr val="tx1"/>
                  </a:buClr>
                  <a:buFont typeface="+mj-lt"/>
                  <a:buAutoNum type="arabicPeriod"/>
                </a:pPr>
                <a:r>
                  <a:rPr lang="en-US" sz="1600" dirty="0"/>
                  <a:t>Approximate the it with a properly designed deep neural network, making the solution mapping </a:t>
                </a:r>
                <a14:m>
                  <m:oMath xmlns:m="http://schemas.openxmlformats.org/officeDocument/2006/math">
                    <m:sSub>
                      <m:sSubPr>
                        <m:ctrlPr>
                          <a:rPr lang="en-US" altLang="zh-CN" sz="1600" b="1" i="1" smtClean="0">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b="0" i="0" smtClean="0">
                            <a:latin typeface="Cambria Math" panose="02040503050406030204" pitchFamily="18" charset="0"/>
                            <a:ea typeface="Cambria Math" panose="02040503050406030204" pitchFamily="18" charset="0"/>
                          </a:rPr>
                          <m:t>Θ</m:t>
                        </m:r>
                      </m:sub>
                    </m:sSub>
                  </m:oMath>
                </a14:m>
                <a:r>
                  <a:rPr lang="en-US" sz="1600" dirty="0"/>
                  <a:t> learnable.</a:t>
                </a:r>
              </a:p>
              <a:p>
                <a:pPr marL="793750" lvl="1" indent="-342900">
                  <a:buClr>
                    <a:schemeClr val="tx1"/>
                  </a:buClr>
                  <a:buFont typeface="+mj-lt"/>
                  <a:buAutoNum type="arabicPeriod"/>
                </a:pPr>
                <a:r>
                  <a:rPr lang="en-US" sz="1600" dirty="0"/>
                  <a:t>Select a loss function and training algorithm</a:t>
                </a:r>
                <a:endParaRPr lang="en-US" sz="1800" dirty="0"/>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083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lvl="0"/>
            <a:r>
              <a:rPr lang="en-US" altLang="zh-CN" dirty="0"/>
              <a:t>Data + Model: A General Strategy</a:t>
            </a:r>
            <a:endParaRPr dirty="0"/>
          </a:p>
        </p:txBody>
      </p:sp>
      <mc:AlternateContent xmlns:mc="http://schemas.openxmlformats.org/markup-compatibility/2006" xmlns:a14="http://schemas.microsoft.com/office/drawing/2010/main">
        <mc:Choice Requires="a14">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A typical workflow:</a:t>
                </a:r>
              </a:p>
              <a:p>
                <a:pPr marL="793750" lvl="1" indent="-342900">
                  <a:buClr>
                    <a:schemeClr val="tx1"/>
                  </a:buClr>
                  <a:buFont typeface="+mj-lt"/>
                  <a:buAutoNum type="arabicPeriod"/>
                </a:pPr>
                <a:r>
                  <a:rPr lang="en-US" sz="1600" dirty="0"/>
                  <a:t>For a given problem of interest, start with your favorite algorithm which is most likely a discrete dynamic system</a:t>
                </a:r>
              </a:p>
              <a:p>
                <a:pPr marL="793750" lvl="1" indent="-342900">
                  <a:buClr>
                    <a:schemeClr val="tx1"/>
                  </a:buClr>
                  <a:buFont typeface="+mj-lt"/>
                  <a:buAutoNum type="arabicPeriod"/>
                </a:pPr>
                <a:r>
                  <a:rPr lang="en-US" sz="1600" dirty="0"/>
                  <a:t>Identify the component(s) that is hard to handcraft</a:t>
                </a:r>
                <a:r>
                  <a:rPr lang="en-US" altLang="zh-CN" sz="1600" dirty="0"/>
                  <a:t> (parameters, operators)</a:t>
                </a:r>
                <a:endParaRPr lang="en-US" sz="1600" dirty="0"/>
              </a:p>
              <a:p>
                <a:pPr marL="793750" lvl="1" indent="-342900">
                  <a:buClr>
                    <a:schemeClr val="tx1"/>
                  </a:buClr>
                  <a:buFont typeface="+mj-lt"/>
                  <a:buAutoNum type="arabicPeriod"/>
                </a:pPr>
                <a:r>
                  <a:rPr lang="en-US" sz="1600" dirty="0"/>
                  <a:t>Approximate the it with a properly designed deep neural network, making the solution mapping </a:t>
                </a:r>
                <a14:m>
                  <m:oMath xmlns:m="http://schemas.openxmlformats.org/officeDocument/2006/math">
                    <m:sSub>
                      <m:sSubPr>
                        <m:ctrlPr>
                          <a:rPr lang="en-US" altLang="zh-CN" sz="1600" b="1" i="1" smtClean="0">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𝓕</m:t>
                        </m:r>
                      </m:e>
                      <m:sub>
                        <m:r>
                          <m:rPr>
                            <m:sty m:val="p"/>
                          </m:rPr>
                          <a:rPr lang="en-US" altLang="zh-CN" sz="1600" b="0" i="0" smtClean="0">
                            <a:latin typeface="Cambria Math" panose="02040503050406030204" pitchFamily="18" charset="0"/>
                            <a:ea typeface="Cambria Math" panose="02040503050406030204" pitchFamily="18" charset="0"/>
                          </a:rPr>
                          <m:t>Θ</m:t>
                        </m:r>
                      </m:sub>
                    </m:sSub>
                  </m:oMath>
                </a14:m>
                <a:r>
                  <a:rPr lang="en-US" sz="1600" dirty="0"/>
                  <a:t> learnable.</a:t>
                </a:r>
              </a:p>
              <a:p>
                <a:pPr marL="793750" lvl="1" indent="-342900">
                  <a:buClr>
                    <a:schemeClr val="tx1"/>
                  </a:buClr>
                  <a:buFont typeface="+mj-lt"/>
                  <a:buAutoNum type="arabicPeriod"/>
                </a:pPr>
                <a:r>
                  <a:rPr lang="en-US" sz="1600" dirty="0"/>
                  <a:t>Select a loss function and training algorithm</a:t>
                </a:r>
              </a:p>
              <a:p>
                <a:pPr marL="285750" lvl="0">
                  <a:buClr>
                    <a:schemeClr val="tx1"/>
                  </a:buClr>
                  <a:buFont typeface="Wingdings" panose="05000000000000000000" pitchFamily="2" charset="2"/>
                  <a:buChar char="l"/>
                </a:pPr>
                <a:r>
                  <a:rPr lang="en-US" altLang="zh-CN" sz="1800" dirty="0"/>
                  <a:t>For example: learned image segmentation (Zhang-Dong-Li, 2020)</a:t>
                </a:r>
              </a:p>
              <a:p>
                <a:pPr marL="742950" lvl="1">
                  <a:buClr>
                    <a:schemeClr val="tx1"/>
                  </a:buClr>
                  <a:buFont typeface="Wingdings" panose="05000000000000000000" pitchFamily="2" charset="2"/>
                  <a:buChar char="l"/>
                </a:pPr>
                <a:r>
                  <a:rPr lang="en-US" altLang="zh-CN" sz="1600" dirty="0"/>
                  <a:t>Start with the active contour model for image segmentation</a:t>
                </a:r>
              </a:p>
              <a:p>
                <a:pPr marL="742950" lvl="1">
                  <a:buClr>
                    <a:schemeClr val="tx1"/>
                  </a:buClr>
                  <a:buFont typeface="Wingdings" panose="05000000000000000000" pitchFamily="2" charset="2"/>
                  <a:buChar char="l"/>
                </a:pPr>
                <a:r>
                  <a:rPr lang="en-US" altLang="zh-CN" sz="1600" dirty="0"/>
                  <a:t>Introduce a neural network to infer the initialization and parameters</a:t>
                </a:r>
              </a:p>
            </p:txBody>
          </p:sp>
        </mc:Choice>
        <mc:Fallback xmlns="">
          <p:sp>
            <p:nvSpPr>
              <p:cNvPr id="256" name="Google Shape;256;p42"/>
              <p:cNvSpPr txBox="1">
                <a:spLocks noGrp="1" noRot="1" noChangeAspect="1" noMove="1" noResize="1" noEditPoints="1" noAdjustHandles="1" noChangeArrowheads="1" noChangeShapeType="1" noTextEdit="1"/>
              </p:cNvSpPr>
              <p:nvPr>
                <p:ph type="body" idx="1"/>
              </p:nvPr>
            </p:nvSpPr>
            <p:spPr>
              <a:xfrm>
                <a:off x="713225" y="1188675"/>
                <a:ext cx="7496100" cy="3420000"/>
              </a:xfrm>
              <a:prstGeom prst="rect">
                <a:avLst/>
              </a:prstGeom>
              <a:blipFill>
                <a:blip r:embed="rId4"/>
                <a:stretch>
                  <a:fillRect/>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FB28ABF8-FC2F-4AFD-B337-48BD6E5408D3}"/>
              </a:ext>
            </a:extLst>
          </p:cNvPr>
          <p:cNvPicPr>
            <a:picLocks noChangeAspect="1"/>
          </p:cNvPicPr>
          <p:nvPr/>
        </p:nvPicPr>
        <p:blipFill>
          <a:blip r:embed="rId5"/>
          <a:stretch>
            <a:fillRect/>
          </a:stretch>
        </p:blipFill>
        <p:spPr>
          <a:xfrm>
            <a:off x="2580198" y="3792583"/>
            <a:ext cx="3411109" cy="1216644"/>
          </a:xfrm>
          <a:prstGeom prst="rect">
            <a:avLst/>
          </a:prstGeom>
        </p:spPr>
      </p:pic>
    </p:spTree>
    <p:extLst>
      <p:ext uri="{BB962C8B-B14F-4D97-AF65-F5344CB8AC3E}">
        <p14:creationId xmlns:p14="http://schemas.microsoft.com/office/powerpoint/2010/main" val="4011518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2239628" y="2370692"/>
            <a:ext cx="4701499" cy="841800"/>
          </a:xfrm>
          <a:prstGeom prst="rect">
            <a:avLst/>
          </a:prstGeom>
        </p:spPr>
        <p:txBody>
          <a:bodyPr spcFirstLastPara="1" wrap="square" lIns="91425" tIns="91425" rIns="91425" bIns="91425" anchor="ctr" anchorCtr="0">
            <a:noAutofit/>
          </a:bodyPr>
          <a:lstStyle/>
          <a:p>
            <a:pPr lvl="0"/>
            <a:r>
              <a:rPr lang="en-US" sz="3600" dirty="0"/>
              <a:t>Computational Imaging</a:t>
            </a:r>
          </a:p>
        </p:txBody>
      </p:sp>
      <p:sp>
        <p:nvSpPr>
          <p:cNvPr id="307" name="Google Shape;307;p45"/>
          <p:cNvSpPr txBox="1">
            <a:spLocks noGrp="1"/>
          </p:cNvSpPr>
          <p:nvPr>
            <p:ph type="title" idx="2"/>
          </p:nvPr>
        </p:nvSpPr>
        <p:spPr>
          <a:xfrm>
            <a:off x="3803850" y="1412463"/>
            <a:ext cx="1536300"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dirty="0"/>
              <a:t>04</a:t>
            </a:r>
            <a:endParaRPr sz="6400" dirty="0"/>
          </a:p>
        </p:txBody>
      </p:sp>
      <p:sp>
        <p:nvSpPr>
          <p:cNvPr id="308" name="Google Shape;308;p45"/>
          <p:cNvSpPr txBox="1">
            <a:spLocks noGrp="1"/>
          </p:cNvSpPr>
          <p:nvPr>
            <p:ph type="subTitle" idx="1"/>
          </p:nvPr>
        </p:nvSpPr>
        <p:spPr>
          <a:xfrm>
            <a:off x="3059961" y="3175485"/>
            <a:ext cx="3328554" cy="639770"/>
          </a:xfrm>
          <a:prstGeom prst="rect">
            <a:avLst/>
          </a:prstGeom>
        </p:spPr>
        <p:txBody>
          <a:bodyPr spcFirstLastPara="1" wrap="square" lIns="91425" tIns="91425" rIns="91425" bIns="91425" anchor="ctr" anchorCtr="0">
            <a:noAutofit/>
          </a:bodyPr>
          <a:lstStyle/>
          <a:p>
            <a:pPr marL="0" lvl="0" indent="0"/>
            <a:r>
              <a:rPr lang="en-US" altLang="zh-CN" sz="1200" dirty="0"/>
              <a:t>Integrating sensing, reconstruction and analysis. Building a foundation model.</a:t>
            </a:r>
          </a:p>
        </p:txBody>
      </p:sp>
      <p:pic>
        <p:nvPicPr>
          <p:cNvPr id="309" name="Google Shape;309;p45"/>
          <p:cNvPicPr preferRelativeResize="0"/>
          <p:nvPr/>
        </p:nvPicPr>
        <p:blipFill>
          <a:blip r:embed="rId3">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3">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3">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3">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3">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3">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276521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文本框 9">
            <a:extLst>
              <a:ext uri="{FF2B5EF4-FFF2-40B4-BE49-F238E27FC236}">
                <a16:creationId xmlns:a16="http://schemas.microsoft.com/office/drawing/2014/main" id="{89F31C0A-F1DD-457B-8202-8A3729849B95}"/>
              </a:ext>
            </a:extLst>
          </p:cNvPr>
          <p:cNvSpPr txBox="1"/>
          <p:nvPr/>
        </p:nvSpPr>
        <p:spPr>
          <a:xfrm>
            <a:off x="2962697" y="2810069"/>
            <a:ext cx="3055645" cy="307777"/>
          </a:xfrm>
          <a:prstGeom prst="rect">
            <a:avLst/>
          </a:prstGeom>
          <a:noFill/>
        </p:spPr>
        <p:txBody>
          <a:bodyPr wrap="none" rtlCol="0">
            <a:spAutoFit/>
          </a:bodyPr>
          <a:lstStyle/>
          <a:p>
            <a:r>
              <a:rPr lang="en-US" altLang="zh-CN" b="1" dirty="0">
                <a:solidFill>
                  <a:srgbClr val="0070C0"/>
                </a:solidFill>
              </a:rPr>
              <a:t>Integrated computational imaging</a:t>
            </a:r>
            <a:endParaRPr lang="zh-CN" altLang="en-US" b="1" dirty="0">
              <a:solidFill>
                <a:srgbClr val="0070C0"/>
              </a:solidFill>
            </a:endParaRPr>
          </a:p>
        </p:txBody>
      </p:sp>
      <p:sp>
        <p:nvSpPr>
          <p:cNvPr id="2" name="矩形: 圆角 1">
            <a:extLst>
              <a:ext uri="{FF2B5EF4-FFF2-40B4-BE49-F238E27FC236}">
                <a16:creationId xmlns:a16="http://schemas.microsoft.com/office/drawing/2014/main" id="{761F085B-366C-4BDB-AAC6-8E027713F0D2}"/>
              </a:ext>
            </a:extLst>
          </p:cNvPr>
          <p:cNvSpPr/>
          <p:nvPr/>
        </p:nvSpPr>
        <p:spPr>
          <a:xfrm>
            <a:off x="1430482" y="1721427"/>
            <a:ext cx="5902036"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EC6B28CA-8E54-46BF-8411-36A84550D0E4}"/>
              </a:ext>
            </a:extLst>
          </p:cNvPr>
          <p:cNvPicPr>
            <a:picLocks noChangeAspect="1"/>
          </p:cNvPicPr>
          <p:nvPr/>
        </p:nvPicPr>
        <p:blipFill>
          <a:blip r:embed="rId9"/>
          <a:stretch>
            <a:fillRect/>
          </a:stretch>
        </p:blipFill>
        <p:spPr>
          <a:xfrm>
            <a:off x="1782235" y="3381031"/>
            <a:ext cx="5226712" cy="606367"/>
          </a:xfrm>
          <a:prstGeom prst="rect">
            <a:avLst/>
          </a:prstGeom>
          <a:effectLst>
            <a:outerShdw blurRad="63500" sx="102000" sy="102000" algn="ctr" rotWithShape="0">
              <a:prstClr val="black">
                <a:alpha val="40000"/>
              </a:prstClr>
            </a:outerShdw>
            <a:softEdge rad="0"/>
          </a:effectLst>
        </p:spPr>
      </p:pic>
      <p:cxnSp>
        <p:nvCxnSpPr>
          <p:cNvPr id="21" name="直接箭头连接符 20">
            <a:extLst>
              <a:ext uri="{FF2B5EF4-FFF2-40B4-BE49-F238E27FC236}">
                <a16:creationId xmlns:a16="http://schemas.microsoft.com/office/drawing/2014/main" id="{85A4E366-1BBE-4305-83F3-6E1AC2B8F9F5}"/>
              </a:ext>
            </a:extLst>
          </p:cNvPr>
          <p:cNvCxnSpPr>
            <a:cxnSpLocks/>
            <a:stCxn id="22" idx="0"/>
          </p:cNvCxnSpPr>
          <p:nvPr/>
        </p:nvCxnSpPr>
        <p:spPr>
          <a:xfrm flipV="1">
            <a:off x="3813804" y="3885151"/>
            <a:ext cx="304478" cy="216597"/>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298030BD-C658-45C4-8558-3ACB8C52C77D}"/>
              </a:ext>
            </a:extLst>
          </p:cNvPr>
          <p:cNvSpPr txBox="1"/>
          <p:nvPr/>
        </p:nvSpPr>
        <p:spPr>
          <a:xfrm>
            <a:off x="3382435" y="4101748"/>
            <a:ext cx="862737" cy="276999"/>
          </a:xfrm>
          <a:prstGeom prst="rect">
            <a:avLst/>
          </a:prstGeom>
          <a:noFill/>
          <a:ln w="25400">
            <a:solidFill>
              <a:srgbClr val="00B0F0"/>
            </a:solidFill>
          </a:ln>
        </p:spPr>
        <p:txBody>
          <a:bodyPr wrap="none" rtlCol="0">
            <a:spAutoFit/>
          </a:bodyPr>
          <a:lstStyle/>
          <a:p>
            <a:r>
              <a:rPr lang="en-US" altLang="zh-CN" sz="1200" b="1" dirty="0"/>
              <a:t>Analysis</a:t>
            </a:r>
            <a:endParaRPr lang="zh-CN" altLang="en-US" sz="1200" b="1" dirty="0"/>
          </a:p>
        </p:txBody>
      </p:sp>
      <p:sp>
        <p:nvSpPr>
          <p:cNvPr id="23" name="文本框 22">
            <a:extLst>
              <a:ext uri="{FF2B5EF4-FFF2-40B4-BE49-F238E27FC236}">
                <a16:creationId xmlns:a16="http://schemas.microsoft.com/office/drawing/2014/main" id="{9364D967-5F2A-48D0-BFD2-A0BFEBA4F4DA}"/>
              </a:ext>
            </a:extLst>
          </p:cNvPr>
          <p:cNvSpPr txBox="1"/>
          <p:nvPr/>
        </p:nvSpPr>
        <p:spPr>
          <a:xfrm>
            <a:off x="4383752" y="4101748"/>
            <a:ext cx="1420582" cy="276999"/>
          </a:xfrm>
          <a:prstGeom prst="rect">
            <a:avLst/>
          </a:prstGeom>
          <a:noFill/>
          <a:ln w="25400">
            <a:solidFill>
              <a:srgbClr val="00B0F0"/>
            </a:solidFill>
          </a:ln>
        </p:spPr>
        <p:txBody>
          <a:bodyPr wrap="none" rtlCol="0">
            <a:spAutoFit/>
          </a:bodyPr>
          <a:lstStyle/>
          <a:p>
            <a:r>
              <a:rPr lang="en-US" altLang="zh-CN" sz="1200" b="1" dirty="0"/>
              <a:t>Reconstruction</a:t>
            </a:r>
            <a:endParaRPr lang="zh-CN" altLang="en-US" sz="1200" b="1" dirty="0"/>
          </a:p>
        </p:txBody>
      </p:sp>
      <p:cxnSp>
        <p:nvCxnSpPr>
          <p:cNvPr id="24" name="直接箭头连接符 23">
            <a:extLst>
              <a:ext uri="{FF2B5EF4-FFF2-40B4-BE49-F238E27FC236}">
                <a16:creationId xmlns:a16="http://schemas.microsoft.com/office/drawing/2014/main" id="{A4261E60-4F04-4239-9BAC-A2C1537246E5}"/>
              </a:ext>
            </a:extLst>
          </p:cNvPr>
          <p:cNvCxnSpPr>
            <a:cxnSpLocks/>
            <a:stCxn id="23" idx="0"/>
          </p:cNvCxnSpPr>
          <p:nvPr/>
        </p:nvCxnSpPr>
        <p:spPr>
          <a:xfrm flipH="1" flipV="1">
            <a:off x="5026641" y="3885152"/>
            <a:ext cx="67402" cy="216596"/>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A5364A4-AA43-420D-AEE2-B3D7071F9AEC}"/>
              </a:ext>
            </a:extLst>
          </p:cNvPr>
          <p:cNvSpPr txBox="1"/>
          <p:nvPr/>
        </p:nvSpPr>
        <p:spPr>
          <a:xfrm>
            <a:off x="5988030" y="4101748"/>
            <a:ext cx="868110" cy="276999"/>
          </a:xfrm>
          <a:prstGeom prst="rect">
            <a:avLst/>
          </a:prstGeom>
          <a:noFill/>
          <a:ln w="25400">
            <a:solidFill>
              <a:srgbClr val="00B0F0"/>
            </a:solidFill>
          </a:ln>
        </p:spPr>
        <p:txBody>
          <a:bodyPr wrap="square" rtlCol="0">
            <a:spAutoFit/>
          </a:bodyPr>
          <a:lstStyle/>
          <a:p>
            <a:r>
              <a:rPr lang="en-US" altLang="zh-CN" sz="1200" b="1" dirty="0"/>
              <a:t>Sensing</a:t>
            </a:r>
            <a:endParaRPr lang="zh-CN" altLang="en-US" sz="1200" b="1" dirty="0"/>
          </a:p>
        </p:txBody>
      </p:sp>
      <p:cxnSp>
        <p:nvCxnSpPr>
          <p:cNvPr id="26" name="直接箭头连接符 25">
            <a:extLst>
              <a:ext uri="{FF2B5EF4-FFF2-40B4-BE49-F238E27FC236}">
                <a16:creationId xmlns:a16="http://schemas.microsoft.com/office/drawing/2014/main" id="{9CEFC6DB-1674-4E72-ABBF-B5D22F950297}"/>
              </a:ext>
            </a:extLst>
          </p:cNvPr>
          <p:cNvCxnSpPr>
            <a:cxnSpLocks/>
            <a:stCxn id="25" idx="0"/>
          </p:cNvCxnSpPr>
          <p:nvPr/>
        </p:nvCxnSpPr>
        <p:spPr>
          <a:xfrm flipH="1" flipV="1">
            <a:off x="6070601" y="3885152"/>
            <a:ext cx="351484" cy="216596"/>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0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r>
              <a:rPr lang="en-US" sz="1800" dirty="0"/>
              <a:t>Motivation: why such integration is needed? </a:t>
            </a:r>
          </a:p>
          <a:p>
            <a:pPr marL="742950" lvl="1">
              <a:buClr>
                <a:schemeClr val="tx1"/>
              </a:buClr>
              <a:buFont typeface="Wingdings" panose="05000000000000000000" pitchFamily="2" charset="2"/>
              <a:buChar char="l"/>
            </a:pPr>
            <a:r>
              <a:rPr lang="en-US" sz="1700" dirty="0"/>
              <a:t>Reconstruction + Analysis: Liu et al. 2018, </a:t>
            </a:r>
            <a:r>
              <a:rPr lang="en-US" sz="1700" b="1" dirty="0"/>
              <a:t>Wu et al. 2018</a:t>
            </a:r>
            <a:r>
              <a:rPr lang="en-US" sz="1700" dirty="0"/>
              <a:t>, Huang et al. 2019</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圆角 1">
            <a:extLst>
              <a:ext uri="{FF2B5EF4-FFF2-40B4-BE49-F238E27FC236}">
                <a16:creationId xmlns:a16="http://schemas.microsoft.com/office/drawing/2014/main" id="{761F085B-366C-4BDB-AAC6-8E027713F0D2}"/>
              </a:ext>
            </a:extLst>
          </p:cNvPr>
          <p:cNvSpPr/>
          <p:nvPr/>
        </p:nvSpPr>
        <p:spPr>
          <a:xfrm>
            <a:off x="3280064" y="1721427"/>
            <a:ext cx="4052454"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7" name="Google Shape;257;p42"/>
          <p:cNvPicPr preferRelativeResize="0"/>
          <p:nvPr/>
        </p:nvPicPr>
        <p:blipFill>
          <a:blip r:embed="rId8">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spTree>
    <p:extLst>
      <p:ext uri="{BB962C8B-B14F-4D97-AF65-F5344CB8AC3E}">
        <p14:creationId xmlns:p14="http://schemas.microsoft.com/office/powerpoint/2010/main" val="383703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Background</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400" dirty="0"/>
              <a:t>The development of natural science has been heavily relying on </a:t>
            </a:r>
            <a:r>
              <a:rPr lang="en-US" sz="1400" b="1" dirty="0"/>
              <a:t>visual examination</a:t>
            </a:r>
            <a:r>
              <a:rPr lang="en-US" sz="1400" dirty="0"/>
              <a:t>.</a:t>
            </a:r>
          </a:p>
          <a:p>
            <a:pPr marL="285750" lvl="0" algn="l" rtl="0">
              <a:spcBef>
                <a:spcPts val="0"/>
              </a:spcBef>
              <a:spcAft>
                <a:spcPts val="0"/>
              </a:spcAft>
              <a:buClr>
                <a:schemeClr val="tx1"/>
              </a:buClr>
              <a:buFont typeface="Wingdings" panose="05000000000000000000" pitchFamily="2" charset="2"/>
              <a:buChar char="l"/>
            </a:pPr>
            <a:r>
              <a:rPr lang="en-US" sz="1400" dirty="0"/>
              <a:t>To better analyze the phenomenon-of-interest, </a:t>
            </a:r>
            <a:r>
              <a:rPr lang="en-US" sz="1400" b="1" dirty="0"/>
              <a:t>images</a:t>
            </a:r>
            <a:r>
              <a:rPr lang="en-US" sz="1400" dirty="0"/>
              <a:t> are convenient tools. </a:t>
            </a:r>
          </a:p>
          <a:p>
            <a:pPr marL="285750" lvl="0">
              <a:buClr>
                <a:schemeClr val="tx1"/>
              </a:buClr>
              <a:buFont typeface="Wingdings" panose="05000000000000000000" pitchFamily="2" charset="2"/>
              <a:buChar char="l"/>
            </a:pPr>
            <a:r>
              <a:rPr lang="en-US" sz="1400" dirty="0"/>
              <a:t>A historical example: The Horse in Motion (Leland Stanford, 1874)</a:t>
            </a:r>
          </a:p>
          <a:p>
            <a:pPr marL="742950" lvl="1">
              <a:buClr>
                <a:schemeClr val="tx1"/>
              </a:buClr>
              <a:buFont typeface="Wingdings" panose="05000000000000000000" pitchFamily="2" charset="2"/>
              <a:buChar char="l"/>
            </a:pPr>
            <a:r>
              <a:rPr lang="en-US" altLang="zh-CN" sz="1300" dirty="0"/>
              <a:t>Hypothesis of “unsupported transit”: there were indeed moments in a horse’s stride in which all hooves were off the ground and the animal enjoyed “unsupported transit.” </a:t>
            </a:r>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pic>
        <p:nvPicPr>
          <p:cNvPr id="3" name="图片 2">
            <a:extLst>
              <a:ext uri="{FF2B5EF4-FFF2-40B4-BE49-F238E27FC236}">
                <a16:creationId xmlns:a16="http://schemas.microsoft.com/office/drawing/2014/main" id="{7C2CBFD4-AB11-423E-B74B-55168DA25D1A}"/>
              </a:ext>
            </a:extLst>
          </p:cNvPr>
          <p:cNvPicPr>
            <a:picLocks noChangeAspect="1"/>
          </p:cNvPicPr>
          <p:nvPr/>
        </p:nvPicPr>
        <p:blipFill>
          <a:blip r:embed="rId4"/>
          <a:stretch>
            <a:fillRect/>
          </a:stretch>
        </p:blipFill>
        <p:spPr>
          <a:xfrm>
            <a:off x="1022725" y="2464689"/>
            <a:ext cx="6877100" cy="1200159"/>
          </a:xfrm>
          <a:prstGeom prst="rect">
            <a:avLst/>
          </a:prstGeom>
          <a:effectLst>
            <a:outerShdw blurRad="50800" dist="38100" dir="2700000" algn="tl" rotWithShape="0">
              <a:prstClr val="black">
                <a:alpha val="40000"/>
              </a:prstClr>
            </a:outerShdw>
            <a:softEdge rad="0"/>
          </a:effectLst>
        </p:spPr>
      </p:pic>
      <p:sp>
        <p:nvSpPr>
          <p:cNvPr id="4" name="矩形 3">
            <a:extLst>
              <a:ext uri="{FF2B5EF4-FFF2-40B4-BE49-F238E27FC236}">
                <a16:creationId xmlns:a16="http://schemas.microsoft.com/office/drawing/2014/main" id="{D48B5235-1788-48DD-BB64-2EDA2A6C516F}"/>
              </a:ext>
            </a:extLst>
          </p:cNvPr>
          <p:cNvSpPr/>
          <p:nvPr/>
        </p:nvSpPr>
        <p:spPr>
          <a:xfrm>
            <a:off x="4622800" y="3750323"/>
            <a:ext cx="3414112" cy="246221"/>
          </a:xfrm>
          <a:prstGeom prst="rect">
            <a:avLst/>
          </a:prstGeom>
        </p:spPr>
        <p:txBody>
          <a:bodyPr wrap="square">
            <a:spAutoFit/>
          </a:bodyPr>
          <a:lstStyle/>
          <a:p>
            <a:pPr fontAlgn="base"/>
            <a:r>
              <a:rPr lang="en-US" altLang="zh-CN" sz="1000" dirty="0">
                <a:latin typeface="+mn-lt"/>
              </a:rPr>
              <a:t>EADWEARD MUYBRIDGE COLLECTION/Getty Images</a:t>
            </a:r>
            <a:endParaRPr lang="zh-CN" altLang="en-US" sz="1000" dirty="0">
              <a:latin typeface="+mn-lt"/>
            </a:endParaRPr>
          </a:p>
        </p:txBody>
      </p:sp>
    </p:spTree>
    <p:extLst>
      <p:ext uri="{BB962C8B-B14F-4D97-AF65-F5344CB8AC3E}">
        <p14:creationId xmlns:p14="http://schemas.microsoft.com/office/powerpoint/2010/main" val="3069864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r>
              <a:rPr lang="en-US" altLang="zh-CN" sz="1800" dirty="0"/>
              <a:t>Motivation: why such integration is needed?</a:t>
            </a:r>
            <a:endParaRPr lang="en-US" sz="1800" dirty="0"/>
          </a:p>
          <a:p>
            <a:pPr marL="742950" lvl="1">
              <a:buClr>
                <a:schemeClr val="tx1"/>
              </a:buClr>
              <a:buFont typeface="Wingdings" panose="05000000000000000000" pitchFamily="2" charset="2"/>
              <a:buChar char="l"/>
            </a:pPr>
            <a:r>
              <a:rPr lang="en-US" sz="1700" dirty="0"/>
              <a:t>Reconstruction + Analysis: Liu et al. 2018, </a:t>
            </a:r>
            <a:r>
              <a:rPr lang="en-US" sz="1700" b="1" dirty="0"/>
              <a:t>Wu et al. 2018</a:t>
            </a:r>
            <a:r>
              <a:rPr lang="en-US" sz="1700" dirty="0"/>
              <a:t>, Huang et al. 2019</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7" name="Google Shape;257;p42"/>
          <p:cNvPicPr preferRelativeResize="0"/>
          <p:nvPr/>
        </p:nvPicPr>
        <p:blipFill>
          <a:blip r:embed="rId8">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pic>
        <p:nvPicPr>
          <p:cNvPr id="10" name="图片 9">
            <a:extLst>
              <a:ext uri="{FF2B5EF4-FFF2-40B4-BE49-F238E27FC236}">
                <a16:creationId xmlns:a16="http://schemas.microsoft.com/office/drawing/2014/main" id="{1C0C8EAC-5FD7-4561-A11E-E6F518CCCCFF}"/>
              </a:ext>
            </a:extLst>
          </p:cNvPr>
          <p:cNvPicPr>
            <a:picLocks noChangeAspect="1"/>
          </p:cNvPicPr>
          <p:nvPr/>
        </p:nvPicPr>
        <p:blipFill>
          <a:blip r:embed="rId9"/>
          <a:stretch>
            <a:fillRect/>
          </a:stretch>
        </p:blipFill>
        <p:spPr>
          <a:xfrm>
            <a:off x="1833182" y="3533070"/>
            <a:ext cx="3905466" cy="1453007"/>
          </a:xfrm>
          <a:prstGeom prst="rect">
            <a:avLst/>
          </a:prstGeom>
          <a:effectLst>
            <a:outerShdw blurRad="50800" dist="38100" dir="2700000" algn="tl" rotWithShape="0">
              <a:prstClr val="black">
                <a:alpha val="40000"/>
              </a:prstClr>
            </a:outerShdw>
          </a:effectLst>
        </p:spPr>
      </p:pic>
      <p:sp>
        <p:nvSpPr>
          <p:cNvPr id="11" name="文本框 10">
            <a:extLst>
              <a:ext uri="{FF2B5EF4-FFF2-40B4-BE49-F238E27FC236}">
                <a16:creationId xmlns:a16="http://schemas.microsoft.com/office/drawing/2014/main" id="{220C56B0-B09E-4F29-95D6-040880349EA0}"/>
              </a:ext>
            </a:extLst>
          </p:cNvPr>
          <p:cNvSpPr txBox="1"/>
          <p:nvPr/>
        </p:nvSpPr>
        <p:spPr>
          <a:xfrm>
            <a:off x="5846308" y="3860989"/>
            <a:ext cx="1804416" cy="707886"/>
          </a:xfrm>
          <a:prstGeom prst="rect">
            <a:avLst/>
          </a:prstGeom>
          <a:noFill/>
        </p:spPr>
        <p:txBody>
          <a:bodyPr wrap="square" rtlCol="0">
            <a:spAutoFit/>
          </a:bodyPr>
          <a:lstStyle/>
          <a:p>
            <a:r>
              <a:rPr lang="en-US" altLang="zh-CN" sz="1000" dirty="0"/>
              <a:t>J. Webster Stayman, JHU</a:t>
            </a:r>
          </a:p>
          <a:p>
            <a:endParaRPr lang="en-US" altLang="zh-CN" sz="1000" dirty="0"/>
          </a:p>
          <a:p>
            <a:r>
              <a:rPr lang="en-US" altLang="zh-CN" sz="1000" dirty="0"/>
              <a:t>Slides from “Deep Recon Workshop, 2021”</a:t>
            </a:r>
          </a:p>
        </p:txBody>
      </p:sp>
      <p:sp>
        <p:nvSpPr>
          <p:cNvPr id="12" name="矩形: 圆角 11">
            <a:extLst>
              <a:ext uri="{FF2B5EF4-FFF2-40B4-BE49-F238E27FC236}">
                <a16:creationId xmlns:a16="http://schemas.microsoft.com/office/drawing/2014/main" id="{DCEE6844-3B52-4012-AB2C-EFDC8F8EABF1}"/>
              </a:ext>
            </a:extLst>
          </p:cNvPr>
          <p:cNvSpPr/>
          <p:nvPr/>
        </p:nvSpPr>
        <p:spPr>
          <a:xfrm>
            <a:off x="3280064" y="1721427"/>
            <a:ext cx="4052454"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3780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r>
              <a:rPr lang="en-US" altLang="zh-CN" sz="1800" dirty="0"/>
              <a:t>Motivation: why such integration is needed?</a:t>
            </a:r>
            <a:endParaRPr lang="en-US" sz="1800" dirty="0"/>
          </a:p>
          <a:p>
            <a:pPr marL="742950" lvl="1">
              <a:buClr>
                <a:schemeClr val="tx1"/>
              </a:buClr>
              <a:buFont typeface="Wingdings" panose="05000000000000000000" pitchFamily="2" charset="2"/>
              <a:buChar char="l"/>
            </a:pPr>
            <a:r>
              <a:rPr lang="en-US" sz="1700" dirty="0"/>
              <a:t>Reconstruction + Analysis: Liu et al. 2018, </a:t>
            </a:r>
            <a:r>
              <a:rPr lang="en-US" sz="1700" b="1" dirty="0"/>
              <a:t>Wu et al. 2018</a:t>
            </a:r>
            <a:r>
              <a:rPr lang="en-US" sz="1700" dirty="0"/>
              <a:t>, Huang et al. 2019</a:t>
            </a: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7" name="Google Shape;257;p42"/>
          <p:cNvPicPr preferRelativeResize="0"/>
          <p:nvPr/>
        </p:nvPicPr>
        <p:blipFill>
          <a:blip r:embed="rId8">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sp>
        <p:nvSpPr>
          <p:cNvPr id="12" name="TextBox 7">
            <a:extLst>
              <a:ext uri="{FF2B5EF4-FFF2-40B4-BE49-F238E27FC236}">
                <a16:creationId xmlns:a16="http://schemas.microsoft.com/office/drawing/2014/main" id="{C84E8875-A351-4D87-A6EE-6CD46DF0C6F0}"/>
              </a:ext>
            </a:extLst>
          </p:cNvPr>
          <p:cNvSpPr txBox="1"/>
          <p:nvPr/>
        </p:nvSpPr>
        <p:spPr>
          <a:xfrm>
            <a:off x="1771252" y="4453892"/>
            <a:ext cx="2097049" cy="276999"/>
          </a:xfrm>
          <a:prstGeom prst="rect">
            <a:avLst/>
          </a:prstGeom>
          <a:noFill/>
        </p:spPr>
        <p:txBody>
          <a:bodyPr wrap="none" rtlCol="0">
            <a:spAutoFit/>
          </a:bodyPr>
          <a:lstStyle/>
          <a:p>
            <a:r>
              <a:rPr lang="en-US" altLang="zh-CN" sz="1200" dirty="0"/>
              <a:t>A network for reconstruction</a:t>
            </a:r>
            <a:endParaRPr lang="zh-CN" altLang="en-US" sz="1200" dirty="0"/>
          </a:p>
        </p:txBody>
      </p:sp>
      <p:pic>
        <p:nvPicPr>
          <p:cNvPr id="13" name="图片 12">
            <a:extLst>
              <a:ext uri="{FF2B5EF4-FFF2-40B4-BE49-F238E27FC236}">
                <a16:creationId xmlns:a16="http://schemas.microsoft.com/office/drawing/2014/main" id="{94DE76E5-2367-4EC6-B511-DAFE3FFF2D67}"/>
              </a:ext>
            </a:extLst>
          </p:cNvPr>
          <p:cNvPicPr>
            <a:picLocks noChangeAspect="1"/>
          </p:cNvPicPr>
          <p:nvPr/>
        </p:nvPicPr>
        <p:blipFill>
          <a:blip r:embed="rId9"/>
          <a:stretch>
            <a:fillRect/>
          </a:stretch>
        </p:blipFill>
        <p:spPr>
          <a:xfrm>
            <a:off x="1666547" y="3747785"/>
            <a:ext cx="2202720" cy="675603"/>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1CEAF001-B1CF-4CED-BCE8-686F634620AC}"/>
              </a:ext>
            </a:extLst>
          </p:cNvPr>
          <p:cNvPicPr>
            <a:picLocks noChangeAspect="1"/>
          </p:cNvPicPr>
          <p:nvPr/>
        </p:nvPicPr>
        <p:blipFill>
          <a:blip r:embed="rId10"/>
          <a:stretch>
            <a:fillRect/>
          </a:stretch>
        </p:blipFill>
        <p:spPr>
          <a:xfrm>
            <a:off x="5088467" y="3853950"/>
            <a:ext cx="2464380" cy="441570"/>
          </a:xfrm>
          <a:prstGeom prst="rect">
            <a:avLst/>
          </a:prstGeom>
          <a:effectLst>
            <a:outerShdw blurRad="50800" dist="38100" dir="2700000" algn="tl" rotWithShape="0">
              <a:prstClr val="black">
                <a:alpha val="40000"/>
              </a:prstClr>
            </a:outerShdw>
          </a:effectLst>
        </p:spPr>
      </p:pic>
      <p:sp>
        <p:nvSpPr>
          <p:cNvPr id="16" name="TextBox 7">
            <a:extLst>
              <a:ext uri="{FF2B5EF4-FFF2-40B4-BE49-F238E27FC236}">
                <a16:creationId xmlns:a16="http://schemas.microsoft.com/office/drawing/2014/main" id="{CAFC8DAD-9431-4C09-A284-14DC7DD4E0B6}"/>
              </a:ext>
            </a:extLst>
          </p:cNvPr>
          <p:cNvSpPr txBox="1"/>
          <p:nvPr/>
        </p:nvSpPr>
        <p:spPr>
          <a:xfrm>
            <a:off x="5225149" y="4310253"/>
            <a:ext cx="2257349" cy="276999"/>
          </a:xfrm>
          <a:prstGeom prst="rect">
            <a:avLst/>
          </a:prstGeom>
          <a:noFill/>
        </p:spPr>
        <p:txBody>
          <a:bodyPr wrap="none" rtlCol="0">
            <a:spAutoFit/>
          </a:bodyPr>
          <a:lstStyle/>
          <a:p>
            <a:r>
              <a:rPr lang="en-US" altLang="zh-CN" sz="1200" dirty="0"/>
              <a:t>A network for nodule detection</a:t>
            </a:r>
            <a:endParaRPr lang="zh-CN" altLang="en-US" sz="1200" dirty="0"/>
          </a:p>
        </p:txBody>
      </p:sp>
      <p:pic>
        <p:nvPicPr>
          <p:cNvPr id="3" name="图片 2">
            <a:extLst>
              <a:ext uri="{FF2B5EF4-FFF2-40B4-BE49-F238E27FC236}">
                <a16:creationId xmlns:a16="http://schemas.microsoft.com/office/drawing/2014/main" id="{99AA20A2-343C-437F-BC9D-F337BB37EE65}"/>
              </a:ext>
            </a:extLst>
          </p:cNvPr>
          <p:cNvPicPr>
            <a:picLocks noChangeAspect="1"/>
          </p:cNvPicPr>
          <p:nvPr/>
        </p:nvPicPr>
        <p:blipFill>
          <a:blip r:embed="rId11"/>
          <a:stretch>
            <a:fillRect/>
          </a:stretch>
        </p:blipFill>
        <p:spPr>
          <a:xfrm>
            <a:off x="709597" y="3782970"/>
            <a:ext cx="867135" cy="640418"/>
          </a:xfrm>
          <a:prstGeom prst="rect">
            <a:avLst/>
          </a:prstGeom>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143B16C6-87D7-4CBC-97AE-40AC87D3E80A}"/>
              </a:ext>
            </a:extLst>
          </p:cNvPr>
          <p:cNvPicPr>
            <a:picLocks noChangeAspect="1"/>
          </p:cNvPicPr>
          <p:nvPr/>
        </p:nvPicPr>
        <p:blipFill>
          <a:blip r:embed="rId12"/>
          <a:stretch>
            <a:fillRect/>
          </a:stretch>
        </p:blipFill>
        <p:spPr>
          <a:xfrm>
            <a:off x="4055534" y="3682357"/>
            <a:ext cx="924553" cy="852039"/>
          </a:xfrm>
          <a:prstGeom prst="rect">
            <a:avLst/>
          </a:prstGeom>
          <a:effectLst>
            <a:outerShdw blurRad="50800" dist="38100" dir="2700000" algn="tl" rotWithShape="0">
              <a:prstClr val="black">
                <a:alpha val="40000"/>
              </a:prstClr>
            </a:outerShdw>
          </a:effectLst>
        </p:spPr>
      </p:pic>
      <p:pic>
        <p:nvPicPr>
          <p:cNvPr id="22" name="图片 21">
            <a:extLst>
              <a:ext uri="{FF2B5EF4-FFF2-40B4-BE49-F238E27FC236}">
                <a16:creationId xmlns:a16="http://schemas.microsoft.com/office/drawing/2014/main" id="{9A5845D2-2643-40EE-9660-D0312D2A6FE8}"/>
              </a:ext>
            </a:extLst>
          </p:cNvPr>
          <p:cNvPicPr>
            <a:picLocks noChangeAspect="1"/>
          </p:cNvPicPr>
          <p:nvPr/>
        </p:nvPicPr>
        <p:blipFill>
          <a:blip r:embed="rId12"/>
          <a:stretch>
            <a:fillRect/>
          </a:stretch>
        </p:blipFill>
        <p:spPr>
          <a:xfrm>
            <a:off x="7704634" y="3677159"/>
            <a:ext cx="924553" cy="852039"/>
          </a:xfrm>
          <a:prstGeom prst="rect">
            <a:avLst/>
          </a:prstGeom>
          <a:effectLst>
            <a:outerShdw blurRad="50800" dist="38100" dir="2700000" algn="tl" rotWithShape="0">
              <a:prstClr val="black">
                <a:alpha val="40000"/>
              </a:prstClr>
            </a:outerShdw>
          </a:effectLst>
        </p:spPr>
      </p:pic>
      <p:sp>
        <p:nvSpPr>
          <p:cNvPr id="8" name="椭圆 7">
            <a:extLst>
              <a:ext uri="{FF2B5EF4-FFF2-40B4-BE49-F238E27FC236}">
                <a16:creationId xmlns:a16="http://schemas.microsoft.com/office/drawing/2014/main" id="{28F35C6D-879F-4F44-9491-163A45F6F473}"/>
              </a:ext>
            </a:extLst>
          </p:cNvPr>
          <p:cNvSpPr/>
          <p:nvPr/>
        </p:nvSpPr>
        <p:spPr>
          <a:xfrm>
            <a:off x="8339668" y="3841374"/>
            <a:ext cx="152400" cy="13884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9B2EB1E8-4038-499A-82A2-01BCB4945199}"/>
              </a:ext>
            </a:extLst>
          </p:cNvPr>
          <p:cNvSpPr/>
          <p:nvPr/>
        </p:nvSpPr>
        <p:spPr>
          <a:xfrm>
            <a:off x="7992520" y="3807509"/>
            <a:ext cx="101615" cy="11857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73A0C8B2-E377-4BEF-9A5D-0F0EE69EEABB}"/>
              </a:ext>
            </a:extLst>
          </p:cNvPr>
          <p:cNvSpPr/>
          <p:nvPr/>
        </p:nvSpPr>
        <p:spPr>
          <a:xfrm>
            <a:off x="3280064" y="1721427"/>
            <a:ext cx="4052454"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437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r>
              <a:rPr lang="en-US" altLang="zh-CN" sz="1800" dirty="0"/>
              <a:t>Motivation: why such integration is needed?</a:t>
            </a:r>
            <a:r>
              <a:rPr lang="en-US" sz="1800" dirty="0"/>
              <a:t> </a:t>
            </a:r>
          </a:p>
          <a:p>
            <a:pPr marL="742950" lvl="1">
              <a:buClr>
                <a:schemeClr val="tx1"/>
              </a:buClr>
              <a:buFont typeface="Wingdings" panose="05000000000000000000" pitchFamily="2" charset="2"/>
              <a:buChar char="l"/>
            </a:pPr>
            <a:r>
              <a:rPr lang="en-US" sz="1700" dirty="0"/>
              <a:t>Reconstruction + Analysis: Liu et al. 2018, </a:t>
            </a:r>
            <a:r>
              <a:rPr lang="en-US" sz="1700" b="1" dirty="0"/>
              <a:t>Wu et al. 2018</a:t>
            </a:r>
            <a:r>
              <a:rPr lang="en-US" sz="1700" dirty="0"/>
              <a:t>, Huang et al. 2019</a:t>
            </a:r>
          </a:p>
          <a:p>
            <a:pPr marL="742950" lvl="1">
              <a:buClr>
                <a:schemeClr val="tx1"/>
              </a:buClr>
              <a:buFont typeface="Wingdings" panose="05000000000000000000" pitchFamily="2" charset="2"/>
              <a:buChar char="l"/>
            </a:pPr>
            <a:r>
              <a:rPr lang="en-US" sz="1700" dirty="0"/>
              <a:t>Sensing + Reconstruction: </a:t>
            </a:r>
            <a:r>
              <a:rPr lang="en-US" sz="1700" dirty="0" err="1"/>
              <a:t>Jin</a:t>
            </a:r>
            <a:r>
              <a:rPr lang="en-US" sz="1700" dirty="0"/>
              <a:t>-Unser-Yi 2019, Pineda et al. 2020, Ede 2021, Yin et al. 2021, </a:t>
            </a:r>
            <a:r>
              <a:rPr lang="en-US" sz="1700" b="1" dirty="0"/>
              <a:t>Shen et al. 2022</a:t>
            </a:r>
            <a:r>
              <a:rPr lang="en-US" sz="1700" dirty="0"/>
              <a:t>.</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圆角 1">
            <a:extLst>
              <a:ext uri="{FF2B5EF4-FFF2-40B4-BE49-F238E27FC236}">
                <a16:creationId xmlns:a16="http://schemas.microsoft.com/office/drawing/2014/main" id="{761F085B-366C-4BDB-AAC6-8E027713F0D2}"/>
              </a:ext>
            </a:extLst>
          </p:cNvPr>
          <p:cNvSpPr/>
          <p:nvPr/>
        </p:nvSpPr>
        <p:spPr>
          <a:xfrm>
            <a:off x="1430482" y="1721427"/>
            <a:ext cx="3976254"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7" name="Google Shape;257;p42"/>
          <p:cNvPicPr preferRelativeResize="0"/>
          <p:nvPr/>
        </p:nvPicPr>
        <p:blipFill>
          <a:blip r:embed="rId8">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spTree>
    <p:extLst>
      <p:ext uri="{BB962C8B-B14F-4D97-AF65-F5344CB8AC3E}">
        <p14:creationId xmlns:p14="http://schemas.microsoft.com/office/powerpoint/2010/main" val="2065743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r>
              <a:rPr lang="en-US" sz="1800" dirty="0"/>
              <a:t>Personalized CT scanning (Shen et al. 2022)</a:t>
            </a:r>
            <a:endParaRPr lang="en-US" sz="17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7" name="Google Shape;257;p42"/>
          <p:cNvPicPr preferRelativeResize="0"/>
          <p:nvPr/>
        </p:nvPicPr>
        <p:blipFill>
          <a:blip r:embed="rId8">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pic>
        <p:nvPicPr>
          <p:cNvPr id="9" name="Picture 2" descr="C:\Users\Bin Dong\Desktop\s809_1_006i.jpg">
            <a:extLst>
              <a:ext uri="{FF2B5EF4-FFF2-40B4-BE49-F238E27FC236}">
                <a16:creationId xmlns:a16="http://schemas.microsoft.com/office/drawing/2014/main" id="{0E77F638-66F1-4707-8D56-C32A0D30A3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195" y="3282431"/>
            <a:ext cx="1966184" cy="16482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CF64DE9E-E926-451F-BDEB-6F3C03F6816B}"/>
              </a:ext>
            </a:extLst>
          </p:cNvPr>
          <p:cNvPicPr>
            <a:picLocks noChangeAspect="1"/>
          </p:cNvPicPr>
          <p:nvPr/>
        </p:nvPicPr>
        <p:blipFill>
          <a:blip r:embed="rId10"/>
          <a:stretch>
            <a:fillRect/>
          </a:stretch>
        </p:blipFill>
        <p:spPr>
          <a:xfrm>
            <a:off x="3173504" y="3278319"/>
            <a:ext cx="3550427" cy="1648202"/>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5D742BB-4495-4463-990C-6AB7B6FA6AF3}"/>
                  </a:ext>
                </a:extLst>
              </p:cNvPr>
              <p:cNvSpPr/>
              <p:nvPr/>
            </p:nvSpPr>
            <p:spPr>
              <a:xfrm>
                <a:off x="1102201" y="4661569"/>
                <a:ext cx="1116221"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200" b="1" i="1">
                          <a:latin typeface="Cambria Math"/>
                        </a:rPr>
                        <m:t>𝒇</m:t>
                      </m:r>
                      <m:r>
                        <a:rPr lang="en-US" altLang="zh-CN" sz="1200" i="1">
                          <a:latin typeface="Cambria Math"/>
                        </a:rPr>
                        <m:t>=</m:t>
                      </m:r>
                      <m:r>
                        <a:rPr lang="en-US" altLang="zh-CN" sz="1200" b="1" i="1">
                          <a:solidFill>
                            <a:srgbClr val="FF0000"/>
                          </a:solidFill>
                          <a:latin typeface="Cambria Math"/>
                        </a:rPr>
                        <m:t>𝑨</m:t>
                      </m:r>
                      <m:r>
                        <a:rPr lang="en-US" altLang="zh-CN" sz="1200" b="1" i="1">
                          <a:latin typeface="Cambria Math"/>
                        </a:rPr>
                        <m:t>𝒖</m:t>
                      </m:r>
                      <m:r>
                        <a:rPr lang="en-US" altLang="zh-CN" sz="1200" i="1">
                          <a:latin typeface="Cambria Math"/>
                        </a:rPr>
                        <m:t>+</m:t>
                      </m:r>
                      <m:r>
                        <a:rPr lang="en-US" altLang="zh-CN" sz="1200" b="1" i="1">
                          <a:latin typeface="Cambria Math"/>
                        </a:rPr>
                        <m:t>𝜼</m:t>
                      </m:r>
                    </m:oMath>
                  </m:oMathPara>
                </a14:m>
                <a:endParaRPr lang="zh-CN" altLang="en-US" sz="1200" b="1" dirty="0"/>
              </a:p>
            </p:txBody>
          </p:sp>
        </mc:Choice>
        <mc:Fallback xmlns="">
          <p:sp>
            <p:nvSpPr>
              <p:cNvPr id="11" name="矩形 10">
                <a:extLst>
                  <a:ext uri="{FF2B5EF4-FFF2-40B4-BE49-F238E27FC236}">
                    <a16:creationId xmlns:a16="http://schemas.microsoft.com/office/drawing/2014/main" id="{85D742BB-4495-4463-990C-6AB7B6FA6AF3}"/>
                  </a:ext>
                </a:extLst>
              </p:cNvPr>
              <p:cNvSpPr>
                <a:spLocks noRot="1" noChangeAspect="1" noMove="1" noResize="1" noEditPoints="1" noAdjustHandles="1" noChangeArrowheads="1" noChangeShapeType="1" noTextEdit="1"/>
              </p:cNvSpPr>
              <p:nvPr/>
            </p:nvSpPr>
            <p:spPr>
              <a:xfrm>
                <a:off x="1102201" y="4661569"/>
                <a:ext cx="1116221" cy="276999"/>
              </a:xfrm>
              <a:prstGeom prst="rect">
                <a:avLst/>
              </a:prstGeom>
              <a:blipFill>
                <a:blip r:embed="rId13"/>
                <a:stretch>
                  <a:fillRect b="-6667"/>
                </a:stretch>
              </a:blipFill>
            </p:spPr>
            <p:txBody>
              <a:bodyPr/>
              <a:lstStyle/>
              <a:p>
                <a:r>
                  <a:rPr lang="zh-CN" altLang="en-US">
                    <a:noFill/>
                  </a:rPr>
                  <a:t> </a:t>
                </a:r>
              </a:p>
            </p:txBody>
          </p:sp>
        </mc:Fallback>
      </mc:AlternateContent>
      <p:sp>
        <p:nvSpPr>
          <p:cNvPr id="12" name="TextBox 3">
            <a:extLst>
              <a:ext uri="{FF2B5EF4-FFF2-40B4-BE49-F238E27FC236}">
                <a16:creationId xmlns:a16="http://schemas.microsoft.com/office/drawing/2014/main" id="{FC14D922-5880-49B5-B54D-0BE1FDD0210F}"/>
              </a:ext>
            </a:extLst>
          </p:cNvPr>
          <p:cNvSpPr txBox="1"/>
          <p:nvPr/>
        </p:nvSpPr>
        <p:spPr>
          <a:xfrm>
            <a:off x="6838951" y="3510992"/>
            <a:ext cx="1815431" cy="1200329"/>
          </a:xfrm>
          <a:prstGeom prst="rect">
            <a:avLst/>
          </a:prstGeom>
          <a:noFill/>
        </p:spPr>
        <p:txBody>
          <a:bodyPr wrap="square" rtlCol="0">
            <a:spAutoFit/>
          </a:bodyPr>
          <a:lstStyle/>
          <a:p>
            <a:r>
              <a:rPr lang="en-US" altLang="zh-CN" sz="1200" b="1" dirty="0">
                <a:solidFill>
                  <a:srgbClr val="0070C0"/>
                </a:solidFill>
              </a:rPr>
              <a:t>Goal:</a:t>
            </a:r>
            <a:r>
              <a:rPr lang="en-US" altLang="zh-CN" sz="1200" dirty="0">
                <a:solidFill>
                  <a:srgbClr val="0070C0"/>
                </a:solidFill>
              </a:rPr>
              <a:t> </a:t>
            </a:r>
            <a:r>
              <a:rPr lang="en-US" altLang="zh-CN" sz="1200" dirty="0"/>
              <a:t>to optimize</a:t>
            </a:r>
          </a:p>
          <a:p>
            <a:pPr marL="342900" indent="-342900">
              <a:buAutoNum type="arabicPeriod"/>
            </a:pPr>
            <a:r>
              <a:rPr lang="en-US" altLang="zh-CN" sz="1200" dirty="0"/>
              <a:t>projection angles;</a:t>
            </a:r>
          </a:p>
          <a:p>
            <a:pPr marL="342900" indent="-342900">
              <a:buAutoNum type="arabicPeriod"/>
            </a:pPr>
            <a:r>
              <a:rPr lang="en-US" altLang="zh-CN" sz="1200" dirty="0"/>
              <a:t>dose allocation,</a:t>
            </a:r>
          </a:p>
          <a:p>
            <a:r>
              <a:rPr lang="en-US" altLang="zh-CN" sz="1200" dirty="0"/>
              <a:t>so that image quality is maximized for a given total dose.</a:t>
            </a:r>
          </a:p>
        </p:txBody>
      </p:sp>
      <p:sp>
        <p:nvSpPr>
          <p:cNvPr id="13" name="矩形: 圆角 12">
            <a:extLst>
              <a:ext uri="{FF2B5EF4-FFF2-40B4-BE49-F238E27FC236}">
                <a16:creationId xmlns:a16="http://schemas.microsoft.com/office/drawing/2014/main" id="{C2E58156-129E-4CF8-8DBE-C7C2970EB8D2}"/>
              </a:ext>
            </a:extLst>
          </p:cNvPr>
          <p:cNvSpPr/>
          <p:nvPr/>
        </p:nvSpPr>
        <p:spPr>
          <a:xfrm>
            <a:off x="1430482" y="1721427"/>
            <a:ext cx="3976254"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71957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Computational imaging revisited:</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r>
              <a:rPr lang="en-US" altLang="zh-CN" sz="1800" dirty="0"/>
              <a:t>Motivation: why such integration is needed?</a:t>
            </a:r>
            <a:r>
              <a:rPr lang="en-US" sz="1800" dirty="0"/>
              <a:t> </a:t>
            </a:r>
          </a:p>
          <a:p>
            <a:pPr marL="742950" lvl="1">
              <a:buClr>
                <a:schemeClr val="tx1"/>
              </a:buClr>
              <a:buFont typeface="Wingdings" panose="05000000000000000000" pitchFamily="2" charset="2"/>
              <a:buChar char="l"/>
            </a:pPr>
            <a:r>
              <a:rPr lang="en-US" sz="1700" dirty="0"/>
              <a:t>Reconstruction + Analysis: Liu et al. 2018, </a:t>
            </a:r>
            <a:r>
              <a:rPr lang="en-US" sz="1700" b="1" dirty="0"/>
              <a:t>Wu et al. 2018</a:t>
            </a:r>
            <a:r>
              <a:rPr lang="en-US" sz="1700" dirty="0"/>
              <a:t>, Huang et al. 2019</a:t>
            </a:r>
          </a:p>
          <a:p>
            <a:pPr marL="742950" lvl="1">
              <a:buClr>
                <a:schemeClr val="tx1"/>
              </a:buClr>
              <a:buFont typeface="Wingdings" panose="05000000000000000000" pitchFamily="2" charset="2"/>
              <a:buChar char="l"/>
            </a:pPr>
            <a:r>
              <a:rPr lang="en-US" sz="1700" dirty="0"/>
              <a:t>Sensing + Reconstruction: </a:t>
            </a:r>
            <a:r>
              <a:rPr lang="en-US" sz="1700" dirty="0" err="1"/>
              <a:t>Jin</a:t>
            </a:r>
            <a:r>
              <a:rPr lang="en-US" sz="1700" dirty="0"/>
              <a:t>-Unser-Yi 2019, Pineda et al. 2020, Ede 2021, Yin et al. 2021, </a:t>
            </a:r>
            <a:r>
              <a:rPr lang="en-US" sz="1700" b="1" dirty="0"/>
              <a:t>Shen et al. 2022</a:t>
            </a:r>
            <a:r>
              <a:rPr lang="en-US" sz="1700" dirty="0"/>
              <a:t>.</a:t>
            </a:r>
          </a:p>
          <a:p>
            <a:pPr marL="742950" lvl="1">
              <a:buClr>
                <a:schemeClr val="tx1"/>
              </a:buClr>
              <a:buFont typeface="Wingdings" panose="05000000000000000000" pitchFamily="2" charset="2"/>
              <a:buChar char="l"/>
            </a:pPr>
            <a:r>
              <a:rPr lang="en-US" sz="1700" dirty="0"/>
              <a:t>Sensing + Reconstruction + Analysis: </a:t>
            </a:r>
            <a:r>
              <a:rPr lang="en-US" sz="1700" dirty="0" err="1"/>
              <a:t>Wetzstein</a:t>
            </a:r>
            <a:r>
              <a:rPr lang="en-US" sz="1700" dirty="0"/>
              <a:t> et al. 2020.</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ext uri="{D42A27DB-BD31-4B8C-83A1-F6EECF244321}">
                <p14:modId xmlns:p14="http://schemas.microsoft.com/office/powerpoint/2010/main" val="125239338"/>
              </p:ext>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圆角 1">
            <a:extLst>
              <a:ext uri="{FF2B5EF4-FFF2-40B4-BE49-F238E27FC236}">
                <a16:creationId xmlns:a16="http://schemas.microsoft.com/office/drawing/2014/main" id="{761F085B-366C-4BDB-AAC6-8E027713F0D2}"/>
              </a:ext>
            </a:extLst>
          </p:cNvPr>
          <p:cNvSpPr/>
          <p:nvPr/>
        </p:nvSpPr>
        <p:spPr>
          <a:xfrm>
            <a:off x="1430482" y="1721427"/>
            <a:ext cx="5902036" cy="10598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7" name="Google Shape;257;p42"/>
          <p:cNvPicPr preferRelativeResize="0"/>
          <p:nvPr/>
        </p:nvPicPr>
        <p:blipFill>
          <a:blip r:embed="rId8">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spTree>
    <p:extLst>
      <p:ext uri="{BB962C8B-B14F-4D97-AF65-F5344CB8AC3E}">
        <p14:creationId xmlns:p14="http://schemas.microsoft.com/office/powerpoint/2010/main" val="1765726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We can do such integration for each modalities</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pic>
        <p:nvPicPr>
          <p:cNvPr id="8" name="图片 7">
            <a:extLst>
              <a:ext uri="{FF2B5EF4-FFF2-40B4-BE49-F238E27FC236}">
                <a16:creationId xmlns:a16="http://schemas.microsoft.com/office/drawing/2014/main" id="{6D0D4C80-9691-4B91-8CDF-506519744A82}"/>
              </a:ext>
            </a:extLst>
          </p:cNvPr>
          <p:cNvPicPr/>
          <p:nvPr/>
        </p:nvPicPr>
        <p:blipFill>
          <a:blip r:embed="rId4"/>
          <a:stretch>
            <a:fillRect/>
          </a:stretch>
        </p:blipFill>
        <p:spPr>
          <a:xfrm>
            <a:off x="1301607" y="2805545"/>
            <a:ext cx="5597958" cy="2195946"/>
          </a:xfrm>
          <a:prstGeom prst="rect">
            <a:avLst/>
          </a:prstGeom>
        </p:spPr>
      </p:pic>
      <mc:AlternateContent xmlns:mc="http://schemas.openxmlformats.org/markup-compatibility/2006" xmlns:a14="http://schemas.microsoft.com/office/drawing/2010/main">
        <mc:Choice Requires="a14">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735868" y="1564065"/>
              <a:ext cx="4612978" cy="13497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735868" y="1564065"/>
              <a:ext cx="4612978" cy="134978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Tree>
    <p:extLst>
      <p:ext uri="{BB962C8B-B14F-4D97-AF65-F5344CB8AC3E}">
        <p14:creationId xmlns:p14="http://schemas.microsoft.com/office/powerpoint/2010/main" val="3336111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altLang="zh-CN" sz="1800" dirty="0"/>
              <a:t>We can do such integration for each modalities</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730240" y="1575954"/>
          <a:ext cx="4796551" cy="1249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7" name="Google Shape;257;p42"/>
          <p:cNvPicPr preferRelativeResize="0"/>
          <p:nvPr/>
        </p:nvPicPr>
        <p:blipFill>
          <a:blip r:embed="rId8">
            <a:alphaModFix/>
          </a:blip>
          <a:stretch>
            <a:fillRect/>
          </a:stretch>
        </p:blipFill>
        <p:spPr>
          <a:xfrm>
            <a:off x="1420198" y="1953348"/>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graphicFrame>
        <p:nvGraphicFramePr>
          <p:cNvPr id="9" name="Diagram 3">
            <a:extLst>
              <a:ext uri="{FF2B5EF4-FFF2-40B4-BE49-F238E27FC236}">
                <a16:creationId xmlns:a16="http://schemas.microsoft.com/office/drawing/2014/main" id="{AD6D10F4-07F4-4D80-9018-FACF74AED404}"/>
              </a:ext>
            </a:extLst>
          </p:cNvPr>
          <p:cNvGraphicFramePr/>
          <p:nvPr>
            <p:extLst/>
          </p:nvPr>
        </p:nvGraphicFramePr>
        <p:xfrm>
          <a:off x="1882640" y="1728354"/>
          <a:ext cx="4796551" cy="12498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 3">
            <a:extLst>
              <a:ext uri="{FF2B5EF4-FFF2-40B4-BE49-F238E27FC236}">
                <a16:creationId xmlns:a16="http://schemas.microsoft.com/office/drawing/2014/main" id="{855374AD-15FE-44CA-97F5-A8AF83A579C2}"/>
              </a:ext>
            </a:extLst>
          </p:cNvPr>
          <p:cNvGraphicFramePr/>
          <p:nvPr>
            <p:extLst/>
          </p:nvPr>
        </p:nvGraphicFramePr>
        <p:xfrm>
          <a:off x="2035040" y="1880754"/>
          <a:ext cx="4796551" cy="124984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 3">
            <a:extLst>
              <a:ext uri="{FF2B5EF4-FFF2-40B4-BE49-F238E27FC236}">
                <a16:creationId xmlns:a16="http://schemas.microsoft.com/office/drawing/2014/main" id="{AA5345E5-DE55-4D3E-99F2-F18CF935592C}"/>
              </a:ext>
            </a:extLst>
          </p:cNvPr>
          <p:cNvGraphicFramePr/>
          <p:nvPr>
            <p:extLst/>
          </p:nvPr>
        </p:nvGraphicFramePr>
        <p:xfrm>
          <a:off x="2187440" y="2033154"/>
          <a:ext cx="4796551" cy="1249841"/>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3" name="Diagram 3">
            <a:extLst>
              <a:ext uri="{FF2B5EF4-FFF2-40B4-BE49-F238E27FC236}">
                <a16:creationId xmlns:a16="http://schemas.microsoft.com/office/drawing/2014/main" id="{A0B1A202-0092-44D6-8084-B13002379E13}"/>
              </a:ext>
            </a:extLst>
          </p:cNvPr>
          <p:cNvGraphicFramePr/>
          <p:nvPr>
            <p:extLst/>
          </p:nvPr>
        </p:nvGraphicFramePr>
        <p:xfrm>
          <a:off x="2339840" y="2185554"/>
          <a:ext cx="4796551" cy="124984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mc:AlternateContent xmlns:mc="http://schemas.openxmlformats.org/markup-compatibility/2006" xmlns:a14="http://schemas.microsoft.com/office/drawing/2010/main">
        <mc:Choice Requires="a14">
          <p:graphicFrame>
            <p:nvGraphicFramePr>
              <p:cNvPr id="14" name="Diagram 3">
                <a:extLst>
                  <a:ext uri="{FF2B5EF4-FFF2-40B4-BE49-F238E27FC236}">
                    <a16:creationId xmlns:a16="http://schemas.microsoft.com/office/drawing/2014/main" id="{79CB419E-7D4B-4413-A089-AAC6BC2E7BF8}"/>
                  </a:ext>
                </a:extLst>
              </p:cNvPr>
              <p:cNvGraphicFramePr/>
              <p:nvPr>
                <p:extLst/>
              </p:nvPr>
            </p:nvGraphicFramePr>
            <p:xfrm>
              <a:off x="2492240" y="2337954"/>
              <a:ext cx="4796551" cy="1249841"/>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mc:Choice>
        <mc:Fallback xmlns="">
          <p:graphicFrame>
            <p:nvGraphicFramePr>
              <p:cNvPr id="14" name="Diagram 3">
                <a:extLst>
                  <a:ext uri="{FF2B5EF4-FFF2-40B4-BE49-F238E27FC236}">
                    <a16:creationId xmlns:a16="http://schemas.microsoft.com/office/drawing/2014/main" id="{79CB419E-7D4B-4413-A089-AAC6BC2E7BF8}"/>
                  </a:ext>
                </a:extLst>
              </p:cNvPr>
              <p:cNvGraphicFramePr/>
              <p:nvPr>
                <p:extLst/>
              </p:nvPr>
            </p:nvGraphicFramePr>
            <p:xfrm>
              <a:off x="2492240" y="2337954"/>
              <a:ext cx="4796551" cy="1249841"/>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mc:Fallback>
      </mc:AlternateContent>
      <p:cxnSp>
        <p:nvCxnSpPr>
          <p:cNvPr id="4" name="直接箭头连接符 3">
            <a:extLst>
              <a:ext uri="{FF2B5EF4-FFF2-40B4-BE49-F238E27FC236}">
                <a16:creationId xmlns:a16="http://schemas.microsoft.com/office/drawing/2014/main" id="{F02C6A2C-ED53-4313-B9B6-0DE74825062C}"/>
              </a:ext>
            </a:extLst>
          </p:cNvPr>
          <p:cNvCxnSpPr/>
          <p:nvPr/>
        </p:nvCxnSpPr>
        <p:spPr>
          <a:xfrm>
            <a:off x="1464881" y="1948585"/>
            <a:ext cx="1246329" cy="143903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0035D43-CB74-4B80-A0C1-D83A1958667A}"/>
              </a:ext>
            </a:extLst>
          </p:cNvPr>
          <p:cNvSpPr txBox="1"/>
          <p:nvPr/>
        </p:nvSpPr>
        <p:spPr>
          <a:xfrm>
            <a:off x="1166766" y="1961457"/>
            <a:ext cx="423514" cy="307777"/>
          </a:xfrm>
          <a:prstGeom prst="rect">
            <a:avLst/>
          </a:prstGeom>
          <a:noFill/>
        </p:spPr>
        <p:txBody>
          <a:bodyPr wrap="none" rtlCol="0">
            <a:spAutoFit/>
          </a:bodyPr>
          <a:lstStyle/>
          <a:p>
            <a:r>
              <a:rPr lang="en-US" altLang="zh-CN" dirty="0"/>
              <a:t>CT</a:t>
            </a:r>
            <a:endParaRPr lang="zh-CN" altLang="en-US" dirty="0"/>
          </a:p>
        </p:txBody>
      </p:sp>
      <p:sp>
        <p:nvSpPr>
          <p:cNvPr id="18" name="文本框 17">
            <a:extLst>
              <a:ext uri="{FF2B5EF4-FFF2-40B4-BE49-F238E27FC236}">
                <a16:creationId xmlns:a16="http://schemas.microsoft.com/office/drawing/2014/main" id="{A126F657-D723-41EC-A4FD-00868B79BB3D}"/>
              </a:ext>
            </a:extLst>
          </p:cNvPr>
          <p:cNvSpPr txBox="1"/>
          <p:nvPr/>
        </p:nvSpPr>
        <p:spPr>
          <a:xfrm>
            <a:off x="1258878" y="2144001"/>
            <a:ext cx="513282" cy="307777"/>
          </a:xfrm>
          <a:prstGeom prst="rect">
            <a:avLst/>
          </a:prstGeom>
          <a:noFill/>
        </p:spPr>
        <p:txBody>
          <a:bodyPr wrap="none" rtlCol="0">
            <a:spAutoFit/>
          </a:bodyPr>
          <a:lstStyle/>
          <a:p>
            <a:r>
              <a:rPr lang="en-US" altLang="zh-CN" dirty="0"/>
              <a:t>MRI</a:t>
            </a:r>
            <a:endParaRPr lang="zh-CN" altLang="en-US" dirty="0"/>
          </a:p>
        </p:txBody>
      </p:sp>
      <p:sp>
        <p:nvSpPr>
          <p:cNvPr id="19" name="文本框 18">
            <a:extLst>
              <a:ext uri="{FF2B5EF4-FFF2-40B4-BE49-F238E27FC236}">
                <a16:creationId xmlns:a16="http://schemas.microsoft.com/office/drawing/2014/main" id="{E341D88D-D71A-4BDC-90C3-C3044F75E5B9}"/>
              </a:ext>
            </a:extLst>
          </p:cNvPr>
          <p:cNvSpPr txBox="1"/>
          <p:nvPr/>
        </p:nvSpPr>
        <p:spPr>
          <a:xfrm>
            <a:off x="1386158" y="2321521"/>
            <a:ext cx="562975" cy="307777"/>
          </a:xfrm>
          <a:prstGeom prst="rect">
            <a:avLst/>
          </a:prstGeom>
          <a:noFill/>
        </p:spPr>
        <p:txBody>
          <a:bodyPr wrap="none" rtlCol="0">
            <a:spAutoFit/>
          </a:bodyPr>
          <a:lstStyle/>
          <a:p>
            <a:r>
              <a:rPr lang="en-US" altLang="zh-CN" dirty="0"/>
              <a:t>OCT</a:t>
            </a:r>
            <a:endParaRPr lang="zh-CN" altLang="en-US" dirty="0"/>
          </a:p>
        </p:txBody>
      </p:sp>
      <p:sp>
        <p:nvSpPr>
          <p:cNvPr id="20" name="文本框 19">
            <a:extLst>
              <a:ext uri="{FF2B5EF4-FFF2-40B4-BE49-F238E27FC236}">
                <a16:creationId xmlns:a16="http://schemas.microsoft.com/office/drawing/2014/main" id="{AE86A525-1209-45E4-AFE7-F01E0A0CBC32}"/>
              </a:ext>
            </a:extLst>
          </p:cNvPr>
          <p:cNvSpPr txBox="1"/>
          <p:nvPr/>
        </p:nvSpPr>
        <p:spPr>
          <a:xfrm>
            <a:off x="1538558" y="2504065"/>
            <a:ext cx="562975" cy="307777"/>
          </a:xfrm>
          <a:prstGeom prst="rect">
            <a:avLst/>
          </a:prstGeom>
          <a:noFill/>
        </p:spPr>
        <p:txBody>
          <a:bodyPr wrap="none" rtlCol="0">
            <a:spAutoFit/>
          </a:bodyPr>
          <a:lstStyle/>
          <a:p>
            <a:r>
              <a:rPr lang="en-US" altLang="zh-CN" dirty="0"/>
              <a:t>ODT</a:t>
            </a:r>
            <a:endParaRPr lang="zh-CN" altLang="en-US" dirty="0"/>
          </a:p>
        </p:txBody>
      </p:sp>
      <p:sp>
        <p:nvSpPr>
          <p:cNvPr id="21" name="文本框 20">
            <a:extLst>
              <a:ext uri="{FF2B5EF4-FFF2-40B4-BE49-F238E27FC236}">
                <a16:creationId xmlns:a16="http://schemas.microsoft.com/office/drawing/2014/main" id="{BB3606C0-D0D8-4503-9628-012DCE058A7A}"/>
              </a:ext>
            </a:extLst>
          </p:cNvPr>
          <p:cNvSpPr txBox="1"/>
          <p:nvPr/>
        </p:nvSpPr>
        <p:spPr>
          <a:xfrm>
            <a:off x="1741199" y="2696657"/>
            <a:ext cx="463588" cy="307777"/>
          </a:xfrm>
          <a:prstGeom prst="rect">
            <a:avLst/>
          </a:prstGeom>
          <a:noFill/>
        </p:spPr>
        <p:txBody>
          <a:bodyPr wrap="none" rtlCol="0">
            <a:spAutoFit/>
          </a:bodyPr>
          <a:lstStyle/>
          <a:p>
            <a:r>
              <a:rPr lang="en-US" altLang="zh-CN" dirty="0"/>
              <a:t>EIT</a:t>
            </a:r>
            <a:endParaRPr lang="zh-CN" altLang="en-US" dirty="0"/>
          </a:p>
        </p:txBody>
      </p:sp>
      <p:sp>
        <p:nvSpPr>
          <p:cNvPr id="22" name="文本框 21">
            <a:extLst>
              <a:ext uri="{FF2B5EF4-FFF2-40B4-BE49-F238E27FC236}">
                <a16:creationId xmlns:a16="http://schemas.microsoft.com/office/drawing/2014/main" id="{9DEF50DE-2C63-4EFD-B29C-1B8DFD0AF6CA}"/>
              </a:ext>
            </a:extLst>
          </p:cNvPr>
          <p:cNvSpPr txBox="1"/>
          <p:nvPr/>
        </p:nvSpPr>
        <p:spPr>
          <a:xfrm>
            <a:off x="1893599" y="2869153"/>
            <a:ext cx="534121" cy="307777"/>
          </a:xfrm>
          <a:prstGeom prst="rect">
            <a:avLst/>
          </a:prstGeom>
          <a:noFill/>
        </p:spPr>
        <p:txBody>
          <a:bodyPr wrap="none" rtlCol="0">
            <a:spAutoFit/>
          </a:bodyPr>
          <a:lstStyle/>
          <a:p>
            <a:r>
              <a:rPr lang="en-US" altLang="zh-CN" dirty="0"/>
              <a:t>PAT</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2039C60B-C14B-42DE-BC9B-61A5D5E79214}"/>
                  </a:ext>
                </a:extLst>
              </p:cNvPr>
              <p:cNvSpPr txBox="1"/>
              <p:nvPr/>
            </p:nvSpPr>
            <p:spPr>
              <a:xfrm>
                <a:off x="2076143" y="3031601"/>
                <a:ext cx="38824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oMath>
                  </m:oMathPara>
                </a14:m>
                <a:endParaRPr lang="en-US" altLang="zh-CN" dirty="0"/>
              </a:p>
            </p:txBody>
          </p:sp>
        </mc:Choice>
        <mc:Fallback xmlns="">
          <p:sp>
            <p:nvSpPr>
              <p:cNvPr id="23" name="文本框 22">
                <a:extLst>
                  <a:ext uri="{FF2B5EF4-FFF2-40B4-BE49-F238E27FC236}">
                    <a16:creationId xmlns:a16="http://schemas.microsoft.com/office/drawing/2014/main" id="{2039C60B-C14B-42DE-BC9B-61A5D5E79214}"/>
                  </a:ext>
                </a:extLst>
              </p:cNvPr>
              <p:cNvSpPr txBox="1">
                <a:spLocks noRot="1" noChangeAspect="1" noMove="1" noResize="1" noEditPoints="1" noAdjustHandles="1" noChangeArrowheads="1" noChangeShapeType="1" noTextEdit="1"/>
              </p:cNvSpPr>
              <p:nvPr/>
            </p:nvSpPr>
            <p:spPr>
              <a:xfrm>
                <a:off x="2076143" y="3031601"/>
                <a:ext cx="388247" cy="307777"/>
              </a:xfrm>
              <a:prstGeom prst="rect">
                <a:avLst/>
              </a:prstGeom>
              <a:blipFill>
                <a:blip r:embed="rId3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0720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42"/>
          <p:cNvSpPr txBox="1">
            <a:spLocks noGrp="1"/>
          </p:cNvSpPr>
          <p:nvPr>
            <p:ph type="body" idx="1"/>
          </p:nvPr>
        </p:nvSpPr>
        <p:spPr>
          <a:xfrm>
            <a:off x="713225" y="1188675"/>
            <a:ext cx="7647608"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dirty="0"/>
              <a:t>A crazy thought: Or we may try full integration across multiple modalities.</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graphicFrame>
        <p:nvGraphicFramePr>
          <p:cNvPr id="7" name="Diagram 3">
            <a:extLst>
              <a:ext uri="{FF2B5EF4-FFF2-40B4-BE49-F238E27FC236}">
                <a16:creationId xmlns:a16="http://schemas.microsoft.com/office/drawing/2014/main" id="{A98DBD53-7073-450D-BB2F-3A0B903DFC55}"/>
              </a:ext>
            </a:extLst>
          </p:cNvPr>
          <p:cNvGraphicFramePr/>
          <p:nvPr>
            <p:extLst/>
          </p:nvPr>
        </p:nvGraphicFramePr>
        <p:xfrm>
          <a:off x="1730240" y="1575954"/>
          <a:ext cx="4796551" cy="1249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7" name="Google Shape;257;p42"/>
          <p:cNvPicPr preferRelativeResize="0"/>
          <p:nvPr/>
        </p:nvPicPr>
        <p:blipFill>
          <a:blip r:embed="rId8">
            <a:alphaModFix/>
          </a:blip>
          <a:stretch>
            <a:fillRect/>
          </a:stretch>
        </p:blipFill>
        <p:spPr>
          <a:xfrm>
            <a:off x="1420198" y="1953348"/>
            <a:ext cx="548700" cy="891968"/>
          </a:xfrm>
          <a:prstGeom prst="rect">
            <a:avLst/>
          </a:prstGeom>
          <a:noFill/>
          <a:ln>
            <a:noFill/>
          </a:ln>
        </p:spPr>
      </p:pic>
      <p:pic>
        <p:nvPicPr>
          <p:cNvPr id="258" name="Google Shape;258;p42"/>
          <p:cNvPicPr preferRelativeResize="0"/>
          <p:nvPr/>
        </p:nvPicPr>
        <p:blipFill>
          <a:blip r:embed="rId8">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8">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Integration of Computational Imaging</a:t>
            </a:r>
            <a:endParaRPr dirty="0"/>
          </a:p>
        </p:txBody>
      </p:sp>
      <p:graphicFrame>
        <p:nvGraphicFramePr>
          <p:cNvPr id="9" name="Diagram 3">
            <a:extLst>
              <a:ext uri="{FF2B5EF4-FFF2-40B4-BE49-F238E27FC236}">
                <a16:creationId xmlns:a16="http://schemas.microsoft.com/office/drawing/2014/main" id="{AD6D10F4-07F4-4D80-9018-FACF74AED404}"/>
              </a:ext>
            </a:extLst>
          </p:cNvPr>
          <p:cNvGraphicFramePr/>
          <p:nvPr>
            <p:extLst/>
          </p:nvPr>
        </p:nvGraphicFramePr>
        <p:xfrm>
          <a:off x="1882640" y="1728354"/>
          <a:ext cx="4796551" cy="12498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 3">
            <a:extLst>
              <a:ext uri="{FF2B5EF4-FFF2-40B4-BE49-F238E27FC236}">
                <a16:creationId xmlns:a16="http://schemas.microsoft.com/office/drawing/2014/main" id="{855374AD-15FE-44CA-97F5-A8AF83A579C2}"/>
              </a:ext>
            </a:extLst>
          </p:cNvPr>
          <p:cNvGraphicFramePr/>
          <p:nvPr>
            <p:extLst/>
          </p:nvPr>
        </p:nvGraphicFramePr>
        <p:xfrm>
          <a:off x="2035040" y="1880754"/>
          <a:ext cx="4796551" cy="124984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 3">
            <a:extLst>
              <a:ext uri="{FF2B5EF4-FFF2-40B4-BE49-F238E27FC236}">
                <a16:creationId xmlns:a16="http://schemas.microsoft.com/office/drawing/2014/main" id="{AA5345E5-DE55-4D3E-99F2-F18CF935592C}"/>
              </a:ext>
            </a:extLst>
          </p:cNvPr>
          <p:cNvGraphicFramePr/>
          <p:nvPr>
            <p:extLst/>
          </p:nvPr>
        </p:nvGraphicFramePr>
        <p:xfrm>
          <a:off x="2187440" y="2033154"/>
          <a:ext cx="4796551" cy="1249841"/>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3" name="Diagram 3">
            <a:extLst>
              <a:ext uri="{FF2B5EF4-FFF2-40B4-BE49-F238E27FC236}">
                <a16:creationId xmlns:a16="http://schemas.microsoft.com/office/drawing/2014/main" id="{A0B1A202-0092-44D6-8084-B13002379E13}"/>
              </a:ext>
            </a:extLst>
          </p:cNvPr>
          <p:cNvGraphicFramePr/>
          <p:nvPr>
            <p:extLst/>
          </p:nvPr>
        </p:nvGraphicFramePr>
        <p:xfrm>
          <a:off x="2339840" y="2185554"/>
          <a:ext cx="4796551" cy="124984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mc:AlternateContent xmlns:mc="http://schemas.openxmlformats.org/markup-compatibility/2006" xmlns:a14="http://schemas.microsoft.com/office/drawing/2010/main">
        <mc:Choice Requires="a14">
          <p:graphicFrame>
            <p:nvGraphicFramePr>
              <p:cNvPr id="14" name="Diagram 3">
                <a:extLst>
                  <a:ext uri="{FF2B5EF4-FFF2-40B4-BE49-F238E27FC236}">
                    <a16:creationId xmlns:a16="http://schemas.microsoft.com/office/drawing/2014/main" id="{79CB419E-7D4B-4413-A089-AAC6BC2E7BF8}"/>
                  </a:ext>
                </a:extLst>
              </p:cNvPr>
              <p:cNvGraphicFramePr/>
              <p:nvPr>
                <p:extLst/>
              </p:nvPr>
            </p:nvGraphicFramePr>
            <p:xfrm>
              <a:off x="2492240" y="2337954"/>
              <a:ext cx="4796551" cy="1249841"/>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mc:Choice>
        <mc:Fallback xmlns="">
          <p:graphicFrame>
            <p:nvGraphicFramePr>
              <p:cNvPr id="14" name="Diagram 3">
                <a:extLst>
                  <a:ext uri="{FF2B5EF4-FFF2-40B4-BE49-F238E27FC236}">
                    <a16:creationId xmlns:a16="http://schemas.microsoft.com/office/drawing/2014/main" id="{79CB419E-7D4B-4413-A089-AAC6BC2E7BF8}"/>
                  </a:ext>
                </a:extLst>
              </p:cNvPr>
              <p:cNvGraphicFramePr/>
              <p:nvPr>
                <p:extLst/>
              </p:nvPr>
            </p:nvGraphicFramePr>
            <p:xfrm>
              <a:off x="2492240" y="2337954"/>
              <a:ext cx="4796551" cy="1249841"/>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mc:Fallback>
      </mc:AlternateContent>
      <p:cxnSp>
        <p:nvCxnSpPr>
          <p:cNvPr id="4" name="直接箭头连接符 3">
            <a:extLst>
              <a:ext uri="{FF2B5EF4-FFF2-40B4-BE49-F238E27FC236}">
                <a16:creationId xmlns:a16="http://schemas.microsoft.com/office/drawing/2014/main" id="{F02C6A2C-ED53-4313-B9B6-0DE74825062C}"/>
              </a:ext>
            </a:extLst>
          </p:cNvPr>
          <p:cNvCxnSpPr/>
          <p:nvPr/>
        </p:nvCxnSpPr>
        <p:spPr>
          <a:xfrm>
            <a:off x="1464881" y="1948585"/>
            <a:ext cx="1246329" cy="143903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0035D43-CB74-4B80-A0C1-D83A1958667A}"/>
              </a:ext>
            </a:extLst>
          </p:cNvPr>
          <p:cNvSpPr txBox="1"/>
          <p:nvPr/>
        </p:nvSpPr>
        <p:spPr>
          <a:xfrm>
            <a:off x="1166766" y="1961457"/>
            <a:ext cx="423514" cy="307777"/>
          </a:xfrm>
          <a:prstGeom prst="rect">
            <a:avLst/>
          </a:prstGeom>
          <a:noFill/>
        </p:spPr>
        <p:txBody>
          <a:bodyPr wrap="none" rtlCol="0">
            <a:spAutoFit/>
          </a:bodyPr>
          <a:lstStyle/>
          <a:p>
            <a:r>
              <a:rPr lang="en-US" altLang="zh-CN" dirty="0"/>
              <a:t>CT</a:t>
            </a:r>
            <a:endParaRPr lang="zh-CN" altLang="en-US" dirty="0"/>
          </a:p>
        </p:txBody>
      </p:sp>
      <p:sp>
        <p:nvSpPr>
          <p:cNvPr id="18" name="文本框 17">
            <a:extLst>
              <a:ext uri="{FF2B5EF4-FFF2-40B4-BE49-F238E27FC236}">
                <a16:creationId xmlns:a16="http://schemas.microsoft.com/office/drawing/2014/main" id="{A126F657-D723-41EC-A4FD-00868B79BB3D}"/>
              </a:ext>
            </a:extLst>
          </p:cNvPr>
          <p:cNvSpPr txBox="1"/>
          <p:nvPr/>
        </p:nvSpPr>
        <p:spPr>
          <a:xfrm>
            <a:off x="1258878" y="2144001"/>
            <a:ext cx="513282" cy="307777"/>
          </a:xfrm>
          <a:prstGeom prst="rect">
            <a:avLst/>
          </a:prstGeom>
          <a:noFill/>
        </p:spPr>
        <p:txBody>
          <a:bodyPr wrap="none" rtlCol="0">
            <a:spAutoFit/>
          </a:bodyPr>
          <a:lstStyle/>
          <a:p>
            <a:r>
              <a:rPr lang="en-US" altLang="zh-CN" dirty="0"/>
              <a:t>MRI</a:t>
            </a:r>
            <a:endParaRPr lang="zh-CN" altLang="en-US" dirty="0"/>
          </a:p>
        </p:txBody>
      </p:sp>
      <p:sp>
        <p:nvSpPr>
          <p:cNvPr id="19" name="文本框 18">
            <a:extLst>
              <a:ext uri="{FF2B5EF4-FFF2-40B4-BE49-F238E27FC236}">
                <a16:creationId xmlns:a16="http://schemas.microsoft.com/office/drawing/2014/main" id="{E341D88D-D71A-4BDC-90C3-C3044F75E5B9}"/>
              </a:ext>
            </a:extLst>
          </p:cNvPr>
          <p:cNvSpPr txBox="1"/>
          <p:nvPr/>
        </p:nvSpPr>
        <p:spPr>
          <a:xfrm>
            <a:off x="1386158" y="2321521"/>
            <a:ext cx="562975" cy="307777"/>
          </a:xfrm>
          <a:prstGeom prst="rect">
            <a:avLst/>
          </a:prstGeom>
          <a:noFill/>
        </p:spPr>
        <p:txBody>
          <a:bodyPr wrap="none" rtlCol="0">
            <a:spAutoFit/>
          </a:bodyPr>
          <a:lstStyle/>
          <a:p>
            <a:r>
              <a:rPr lang="en-US" altLang="zh-CN" dirty="0"/>
              <a:t>OCT</a:t>
            </a:r>
            <a:endParaRPr lang="zh-CN" altLang="en-US" dirty="0"/>
          </a:p>
        </p:txBody>
      </p:sp>
      <p:sp>
        <p:nvSpPr>
          <p:cNvPr id="20" name="文本框 19">
            <a:extLst>
              <a:ext uri="{FF2B5EF4-FFF2-40B4-BE49-F238E27FC236}">
                <a16:creationId xmlns:a16="http://schemas.microsoft.com/office/drawing/2014/main" id="{AE86A525-1209-45E4-AFE7-F01E0A0CBC32}"/>
              </a:ext>
            </a:extLst>
          </p:cNvPr>
          <p:cNvSpPr txBox="1"/>
          <p:nvPr/>
        </p:nvSpPr>
        <p:spPr>
          <a:xfrm>
            <a:off x="1538558" y="2504065"/>
            <a:ext cx="562975" cy="307777"/>
          </a:xfrm>
          <a:prstGeom prst="rect">
            <a:avLst/>
          </a:prstGeom>
          <a:noFill/>
        </p:spPr>
        <p:txBody>
          <a:bodyPr wrap="none" rtlCol="0">
            <a:spAutoFit/>
          </a:bodyPr>
          <a:lstStyle/>
          <a:p>
            <a:r>
              <a:rPr lang="en-US" altLang="zh-CN" dirty="0"/>
              <a:t>ODT</a:t>
            </a:r>
            <a:endParaRPr lang="zh-CN" altLang="en-US" dirty="0"/>
          </a:p>
        </p:txBody>
      </p:sp>
      <p:sp>
        <p:nvSpPr>
          <p:cNvPr id="21" name="文本框 20">
            <a:extLst>
              <a:ext uri="{FF2B5EF4-FFF2-40B4-BE49-F238E27FC236}">
                <a16:creationId xmlns:a16="http://schemas.microsoft.com/office/drawing/2014/main" id="{BB3606C0-D0D8-4503-9628-012DCE058A7A}"/>
              </a:ext>
            </a:extLst>
          </p:cNvPr>
          <p:cNvSpPr txBox="1"/>
          <p:nvPr/>
        </p:nvSpPr>
        <p:spPr>
          <a:xfrm>
            <a:off x="1741199" y="2696657"/>
            <a:ext cx="463588" cy="307777"/>
          </a:xfrm>
          <a:prstGeom prst="rect">
            <a:avLst/>
          </a:prstGeom>
          <a:noFill/>
        </p:spPr>
        <p:txBody>
          <a:bodyPr wrap="none" rtlCol="0">
            <a:spAutoFit/>
          </a:bodyPr>
          <a:lstStyle/>
          <a:p>
            <a:r>
              <a:rPr lang="en-US" altLang="zh-CN" dirty="0"/>
              <a:t>EIT</a:t>
            </a:r>
            <a:endParaRPr lang="zh-CN" altLang="en-US" dirty="0"/>
          </a:p>
        </p:txBody>
      </p:sp>
      <p:sp>
        <p:nvSpPr>
          <p:cNvPr id="22" name="文本框 21">
            <a:extLst>
              <a:ext uri="{FF2B5EF4-FFF2-40B4-BE49-F238E27FC236}">
                <a16:creationId xmlns:a16="http://schemas.microsoft.com/office/drawing/2014/main" id="{9DEF50DE-2C63-4EFD-B29C-1B8DFD0AF6CA}"/>
              </a:ext>
            </a:extLst>
          </p:cNvPr>
          <p:cNvSpPr txBox="1"/>
          <p:nvPr/>
        </p:nvSpPr>
        <p:spPr>
          <a:xfrm>
            <a:off x="1893599" y="2869153"/>
            <a:ext cx="534121" cy="307777"/>
          </a:xfrm>
          <a:prstGeom prst="rect">
            <a:avLst/>
          </a:prstGeom>
          <a:noFill/>
        </p:spPr>
        <p:txBody>
          <a:bodyPr wrap="none" rtlCol="0">
            <a:spAutoFit/>
          </a:bodyPr>
          <a:lstStyle/>
          <a:p>
            <a:r>
              <a:rPr lang="en-US" altLang="zh-CN" dirty="0"/>
              <a:t>PAT</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2039C60B-C14B-42DE-BC9B-61A5D5E79214}"/>
                  </a:ext>
                </a:extLst>
              </p:cNvPr>
              <p:cNvSpPr txBox="1"/>
              <p:nvPr/>
            </p:nvSpPr>
            <p:spPr>
              <a:xfrm>
                <a:off x="2076143" y="3031601"/>
                <a:ext cx="38824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oMath>
                  </m:oMathPara>
                </a14:m>
                <a:endParaRPr lang="en-US" altLang="zh-CN" dirty="0"/>
              </a:p>
            </p:txBody>
          </p:sp>
        </mc:Choice>
        <mc:Fallback xmlns="">
          <p:sp>
            <p:nvSpPr>
              <p:cNvPr id="23" name="文本框 22">
                <a:extLst>
                  <a:ext uri="{FF2B5EF4-FFF2-40B4-BE49-F238E27FC236}">
                    <a16:creationId xmlns:a16="http://schemas.microsoft.com/office/drawing/2014/main" id="{2039C60B-C14B-42DE-BC9B-61A5D5E79214}"/>
                  </a:ext>
                </a:extLst>
              </p:cNvPr>
              <p:cNvSpPr txBox="1">
                <a:spLocks noRot="1" noChangeAspect="1" noMove="1" noResize="1" noEditPoints="1" noAdjustHandles="1" noChangeArrowheads="1" noChangeShapeType="1" noTextEdit="1"/>
              </p:cNvSpPr>
              <p:nvPr/>
            </p:nvSpPr>
            <p:spPr>
              <a:xfrm>
                <a:off x="2076143" y="3031601"/>
                <a:ext cx="388247" cy="307777"/>
              </a:xfrm>
              <a:prstGeom prst="rect">
                <a:avLst/>
              </a:prstGeom>
              <a:blipFill>
                <a:blip r:embed="rId38"/>
                <a:stretch>
                  <a:fillRect/>
                </a:stretch>
              </a:blipFill>
            </p:spPr>
            <p:txBody>
              <a:bodyPr/>
              <a:lstStyle/>
              <a:p>
                <a:r>
                  <a:rPr lang="zh-CN" altLang="en-US">
                    <a:noFill/>
                  </a:rPr>
                  <a:t> </a:t>
                </a:r>
              </a:p>
            </p:txBody>
          </p:sp>
        </mc:Fallback>
      </mc:AlternateContent>
      <p:grpSp>
        <p:nvGrpSpPr>
          <p:cNvPr id="24" name="组合 23">
            <a:extLst>
              <a:ext uri="{FF2B5EF4-FFF2-40B4-BE49-F238E27FC236}">
                <a16:creationId xmlns:a16="http://schemas.microsoft.com/office/drawing/2014/main" id="{D576015F-06E3-4A9F-920C-1E849A547C8B}"/>
              </a:ext>
            </a:extLst>
          </p:cNvPr>
          <p:cNvGrpSpPr/>
          <p:nvPr/>
        </p:nvGrpSpPr>
        <p:grpSpPr>
          <a:xfrm>
            <a:off x="3132587" y="2021244"/>
            <a:ext cx="2530966" cy="1109351"/>
            <a:chOff x="1504227" y="696142"/>
            <a:chExt cx="1827847" cy="790556"/>
          </a:xfrm>
        </p:grpSpPr>
        <p:sp>
          <p:nvSpPr>
            <p:cNvPr id="25" name="矩形: 圆角 24">
              <a:extLst>
                <a:ext uri="{FF2B5EF4-FFF2-40B4-BE49-F238E27FC236}">
                  <a16:creationId xmlns:a16="http://schemas.microsoft.com/office/drawing/2014/main" id="{2FF2CED5-36FF-41FA-A488-B0C30C0DDDF9}"/>
                </a:ext>
              </a:extLst>
            </p:cNvPr>
            <p:cNvSpPr/>
            <p:nvPr/>
          </p:nvSpPr>
          <p:spPr>
            <a:xfrm>
              <a:off x="1504227" y="696142"/>
              <a:ext cx="1827847" cy="790556"/>
            </a:xfrm>
            <a:prstGeom prst="roundRect">
              <a:avLst/>
            </a:pr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mc:AlternateContent xmlns:mc="http://schemas.openxmlformats.org/markup-compatibility/2006" xmlns:a14="http://schemas.microsoft.com/office/drawing/2010/main">
          <mc:Choice Requires="a14">
            <p:sp>
              <p:nvSpPr>
                <p:cNvPr id="26" name="矩形: 圆角 4">
                  <a:extLst>
                    <a:ext uri="{FF2B5EF4-FFF2-40B4-BE49-F238E27FC236}">
                      <a16:creationId xmlns:a16="http://schemas.microsoft.com/office/drawing/2014/main" id="{7D16E0ED-88A9-4E77-BF79-6452152A1D19}"/>
                    </a:ext>
                  </a:extLst>
                </p:cNvPr>
                <p:cNvSpPr txBox="1"/>
                <p:nvPr/>
              </p:nvSpPr>
              <p:spPr>
                <a:xfrm>
                  <a:off x="1528632" y="720547"/>
                  <a:ext cx="1765846" cy="713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4800" kern="1200" dirty="0">
                      <a:solidFill>
                        <a:sysClr val="window" lastClr="FFFFFF"/>
                      </a:solidFill>
                      <a:latin typeface="Century Schoolbook"/>
                      <a:ea typeface="宋体" panose="02010600030101010101" pitchFamily="2" charset="-122"/>
                    </a:rPr>
                    <a:t>ICI-</a:t>
                  </a:r>
                  <a14:m>
                    <m:oMath xmlns:m="http://schemas.openxmlformats.org/officeDocument/2006/math">
                      <m:r>
                        <a:rPr lang="en-US" altLang="zh-CN" sz="4800" b="0" i="1" kern="1200" dirty="0" smtClean="0">
                          <a:solidFill>
                            <a:sysClr val="window" lastClr="FFFFFF"/>
                          </a:solidFill>
                          <a:latin typeface="Cambria Math" panose="02040503050406030204" pitchFamily="18" charset="0"/>
                          <a:ea typeface="Cambria Math" panose="02040503050406030204" pitchFamily="18" charset="0"/>
                        </a:rPr>
                        <m:t>ℳ</m:t>
                      </m:r>
                    </m:oMath>
                  </a14:m>
                  <a:endParaRPr lang="zh-CN" altLang="en-US" sz="4800" kern="1200" dirty="0">
                    <a:solidFill>
                      <a:sysClr val="window" lastClr="FFFFFF"/>
                    </a:solidFill>
                    <a:latin typeface="Century Schoolbook"/>
                    <a:ea typeface="宋体" panose="02010600030101010101" pitchFamily="2" charset="-122"/>
                  </a:endParaRPr>
                </a:p>
              </p:txBody>
            </p:sp>
          </mc:Choice>
          <mc:Fallback xmlns="">
            <p:sp>
              <p:nvSpPr>
                <p:cNvPr id="26" name="矩形: 圆角 4">
                  <a:extLst>
                    <a:ext uri="{FF2B5EF4-FFF2-40B4-BE49-F238E27FC236}">
                      <a16:creationId xmlns:a16="http://schemas.microsoft.com/office/drawing/2014/main" id="{7D16E0ED-88A9-4E77-BF79-6452152A1D19}"/>
                    </a:ext>
                  </a:extLst>
                </p:cNvPr>
                <p:cNvSpPr txBox="1">
                  <a:spLocks noRot="1" noChangeAspect="1" noMove="1" noResize="1" noEditPoints="1" noAdjustHandles="1" noChangeArrowheads="1" noChangeShapeType="1" noTextEdit="1"/>
                </p:cNvSpPr>
                <p:nvPr/>
              </p:nvSpPr>
              <p:spPr>
                <a:xfrm>
                  <a:off x="1528632" y="720547"/>
                  <a:ext cx="1765846" cy="713372"/>
                </a:xfrm>
                <a:prstGeom prst="rect">
                  <a:avLst/>
                </a:prstGeom>
                <a:blipFill>
                  <a:blip r:embed="rId39"/>
                  <a:stretch>
                    <a:fillRect l="-2488" t="-8537" b="-20122"/>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3EFB3EEC-1E83-472C-B143-106FB23D2AB3}"/>
                  </a:ext>
                </a:extLst>
              </p:cNvPr>
              <p:cNvSpPr/>
              <p:nvPr/>
            </p:nvSpPr>
            <p:spPr>
              <a:xfrm>
                <a:off x="1741199" y="3621456"/>
                <a:ext cx="5689119" cy="1169551"/>
              </a:xfrm>
              <a:prstGeom prst="rect">
                <a:avLst/>
              </a:prstGeom>
            </p:spPr>
            <p:txBody>
              <a:bodyPr wrap="square">
                <a:spAutoFit/>
              </a:bodyPr>
              <a:lstStyle/>
              <a:p>
                <a:pPr marL="0" lvl="0" indent="0">
                  <a:buClr>
                    <a:schemeClr val="tx1"/>
                  </a:buClr>
                  <a:buFont typeface="Wingdings" panose="05000000000000000000" pitchFamily="2" charset="2"/>
                  <a:buNone/>
                </a:pPr>
                <a:r>
                  <a:rPr lang="en-US" altLang="zh-CN" dirty="0"/>
                  <a:t>Foundation model for computational imaging may be possible:</a:t>
                </a:r>
              </a:p>
              <a:p>
                <a:pPr marL="285750" lvl="1" indent="-285750">
                  <a:buClr>
                    <a:schemeClr val="tx1"/>
                  </a:buClr>
                  <a:buFont typeface="Arial" panose="020B0604020202020204" pitchFamily="34" charset="0"/>
                  <a:buChar char="•"/>
                </a:pPr>
                <a:r>
                  <a:rPr lang="en-US" altLang="zh-CN" dirty="0"/>
                  <a:t>Shared principles for sensing: wave-matter interactions</a:t>
                </a:r>
              </a:p>
              <a:p>
                <a:pPr marL="285750" lvl="1" indent="-285750">
                  <a:buClr>
                    <a:schemeClr val="tx1"/>
                  </a:buClr>
                  <a:buFont typeface="Arial" panose="020B0604020202020204" pitchFamily="34" charset="0"/>
                  <a:buChar char="•"/>
                </a:pPr>
                <a:r>
                  <a:rPr lang="en-US" altLang="zh-CN" dirty="0"/>
                  <a:t>Consensus on reconstruction methodology: regularization-based</a:t>
                </a:r>
              </a:p>
              <a:p>
                <a:pPr marL="285750" lvl="1" indent="-285750">
                  <a:buClr>
                    <a:schemeClr val="tx1"/>
                  </a:buClr>
                  <a:buFont typeface="Arial" panose="020B0604020202020204" pitchFamily="34" charset="0"/>
                  <a:buChar char="•"/>
                </a:pPr>
                <a:r>
                  <a:rPr lang="en-US" altLang="zh-CN" dirty="0"/>
                  <a:t>Common downstream tasks: image captioning (i.e., image </a:t>
                </a:r>
                <a14:m>
                  <m:oMath xmlns:m="http://schemas.openxmlformats.org/officeDocument/2006/math">
                    <m:r>
                      <a:rPr lang="en-US" altLang="zh-CN" b="0" i="1" smtClean="0">
                        <a:latin typeface="Cambria Math" panose="02040503050406030204" pitchFamily="18" charset="0"/>
                      </a:rPr>
                      <m:t>→</m:t>
                    </m:r>
                  </m:oMath>
                </a14:m>
                <a:r>
                  <a:rPr lang="en-US" altLang="zh-CN" dirty="0"/>
                  <a:t> text)</a:t>
                </a:r>
              </a:p>
              <a:p>
                <a:pPr lvl="1">
                  <a:buClr>
                    <a:schemeClr val="tx1"/>
                  </a:buClr>
                </a:pPr>
                <a:r>
                  <a:rPr lang="en-US" altLang="zh-CN" b="1" dirty="0"/>
                  <a:t>Key: a foundation model for PDE forward &amp; inverse problems. </a:t>
                </a:r>
              </a:p>
            </p:txBody>
          </p:sp>
        </mc:Choice>
        <mc:Fallback xmlns="">
          <p:sp>
            <p:nvSpPr>
              <p:cNvPr id="3" name="矩形 2">
                <a:extLst>
                  <a:ext uri="{FF2B5EF4-FFF2-40B4-BE49-F238E27FC236}">
                    <a16:creationId xmlns:a16="http://schemas.microsoft.com/office/drawing/2014/main" id="{3EFB3EEC-1E83-472C-B143-106FB23D2AB3}"/>
                  </a:ext>
                </a:extLst>
              </p:cNvPr>
              <p:cNvSpPr>
                <a:spLocks noRot="1" noChangeAspect="1" noMove="1" noResize="1" noEditPoints="1" noAdjustHandles="1" noChangeArrowheads="1" noChangeShapeType="1" noTextEdit="1"/>
              </p:cNvSpPr>
              <p:nvPr/>
            </p:nvSpPr>
            <p:spPr>
              <a:xfrm>
                <a:off x="1741199" y="3621456"/>
                <a:ext cx="5689119" cy="1169551"/>
              </a:xfrm>
              <a:prstGeom prst="rect">
                <a:avLst/>
              </a:prstGeom>
              <a:blipFill>
                <a:blip r:embed="rId40"/>
                <a:stretch>
                  <a:fillRect l="-322" t="-1042" b="-46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0976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2239628" y="2370692"/>
            <a:ext cx="4701499" cy="841800"/>
          </a:xfrm>
          <a:prstGeom prst="rect">
            <a:avLst/>
          </a:prstGeom>
        </p:spPr>
        <p:txBody>
          <a:bodyPr spcFirstLastPara="1" wrap="square" lIns="91425" tIns="91425" rIns="91425" bIns="91425" anchor="ctr" anchorCtr="0">
            <a:noAutofit/>
          </a:bodyPr>
          <a:lstStyle/>
          <a:p>
            <a:pPr lvl="0"/>
            <a:r>
              <a:rPr lang="en-US" sz="3600" dirty="0"/>
              <a:t>Supporting Biomedical Research</a:t>
            </a:r>
          </a:p>
        </p:txBody>
      </p:sp>
      <p:sp>
        <p:nvSpPr>
          <p:cNvPr id="307" name="Google Shape;307;p45"/>
          <p:cNvSpPr txBox="1">
            <a:spLocks noGrp="1"/>
          </p:cNvSpPr>
          <p:nvPr>
            <p:ph type="title" idx="2"/>
          </p:nvPr>
        </p:nvSpPr>
        <p:spPr>
          <a:xfrm>
            <a:off x="3803850" y="1412463"/>
            <a:ext cx="1536300"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a:t>05</a:t>
            </a:r>
            <a:endParaRPr sz="6400" dirty="0"/>
          </a:p>
        </p:txBody>
      </p:sp>
      <p:sp>
        <p:nvSpPr>
          <p:cNvPr id="308" name="Google Shape;308;p45"/>
          <p:cNvSpPr txBox="1">
            <a:spLocks noGrp="1"/>
          </p:cNvSpPr>
          <p:nvPr>
            <p:ph type="subTitle" idx="1"/>
          </p:nvPr>
        </p:nvSpPr>
        <p:spPr>
          <a:xfrm>
            <a:off x="2841297" y="3175485"/>
            <a:ext cx="3547218" cy="639770"/>
          </a:xfrm>
          <a:prstGeom prst="rect">
            <a:avLst/>
          </a:prstGeom>
        </p:spPr>
        <p:txBody>
          <a:bodyPr spcFirstLastPara="1" wrap="square" lIns="91425" tIns="91425" rIns="91425" bIns="91425" anchor="ctr" anchorCtr="0">
            <a:noAutofit/>
          </a:bodyPr>
          <a:lstStyle/>
          <a:p>
            <a:pPr marL="0" lvl="0" indent="0"/>
            <a:r>
              <a:rPr lang="en-US" altLang="zh-CN" sz="1200" dirty="0"/>
              <a:t>Multiscale and multimodality biomedical imaging for biological research and clinical studies.</a:t>
            </a:r>
          </a:p>
        </p:txBody>
      </p:sp>
      <p:pic>
        <p:nvPicPr>
          <p:cNvPr id="309" name="Google Shape;309;p45"/>
          <p:cNvPicPr preferRelativeResize="0"/>
          <p:nvPr/>
        </p:nvPicPr>
        <p:blipFill>
          <a:blip r:embed="rId3">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3">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3">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3">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3">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3">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597293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14" name="Google Shape;255;p42">
            <a:extLst>
              <a:ext uri="{FF2B5EF4-FFF2-40B4-BE49-F238E27FC236}">
                <a16:creationId xmlns:a16="http://schemas.microsoft.com/office/drawing/2014/main" id="{F4C967EF-C995-437B-AF97-51ED7980385A}"/>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dirty="0"/>
              <a:t>Imaging Technology Drives Biomedical Research</a:t>
            </a:r>
          </a:p>
        </p:txBody>
      </p:sp>
      <p:pic>
        <p:nvPicPr>
          <p:cNvPr id="5" name="图片 4">
            <a:extLst>
              <a:ext uri="{FF2B5EF4-FFF2-40B4-BE49-F238E27FC236}">
                <a16:creationId xmlns:a16="http://schemas.microsoft.com/office/drawing/2014/main" id="{34686A8B-7B5F-444C-B489-D1092015516B}"/>
              </a:ext>
            </a:extLst>
          </p:cNvPr>
          <p:cNvPicPr>
            <a:picLocks noChangeAspect="1"/>
          </p:cNvPicPr>
          <p:nvPr/>
        </p:nvPicPr>
        <p:blipFill>
          <a:blip r:embed="rId4"/>
          <a:stretch>
            <a:fillRect/>
          </a:stretch>
        </p:blipFill>
        <p:spPr>
          <a:xfrm>
            <a:off x="218358" y="1188675"/>
            <a:ext cx="4114313" cy="3265651"/>
          </a:xfrm>
          <a:prstGeom prst="rect">
            <a:avLst/>
          </a:prstGeom>
        </p:spPr>
      </p:pic>
      <p:pic>
        <p:nvPicPr>
          <p:cNvPr id="7" name="图片 6">
            <a:extLst>
              <a:ext uri="{FF2B5EF4-FFF2-40B4-BE49-F238E27FC236}">
                <a16:creationId xmlns:a16="http://schemas.microsoft.com/office/drawing/2014/main" id="{B2915583-4EC4-4C6A-BE15-4FCB5E79CADD}"/>
              </a:ext>
            </a:extLst>
          </p:cNvPr>
          <p:cNvPicPr>
            <a:picLocks noChangeAspect="1"/>
          </p:cNvPicPr>
          <p:nvPr/>
        </p:nvPicPr>
        <p:blipFill>
          <a:blip r:embed="rId5"/>
          <a:stretch>
            <a:fillRect/>
          </a:stretch>
        </p:blipFill>
        <p:spPr>
          <a:xfrm>
            <a:off x="4533466" y="1188675"/>
            <a:ext cx="4270703" cy="3217216"/>
          </a:xfrm>
          <a:prstGeom prst="rect">
            <a:avLst/>
          </a:prstGeom>
        </p:spPr>
      </p:pic>
    </p:spTree>
    <p:extLst>
      <p:ext uri="{BB962C8B-B14F-4D97-AF65-F5344CB8AC3E}">
        <p14:creationId xmlns:p14="http://schemas.microsoft.com/office/powerpoint/2010/main" val="232255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Background</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400" dirty="0"/>
              <a:t>The development of natural science has been heavily relying on </a:t>
            </a:r>
            <a:r>
              <a:rPr lang="en-US" sz="1400" b="1" dirty="0"/>
              <a:t>visual examination</a:t>
            </a:r>
            <a:r>
              <a:rPr lang="en-US" sz="1400" dirty="0"/>
              <a:t>.</a:t>
            </a:r>
          </a:p>
          <a:p>
            <a:pPr marL="285750" lvl="0" algn="l" rtl="0">
              <a:spcBef>
                <a:spcPts val="0"/>
              </a:spcBef>
              <a:spcAft>
                <a:spcPts val="0"/>
              </a:spcAft>
              <a:buClr>
                <a:schemeClr val="tx1"/>
              </a:buClr>
              <a:buFont typeface="Wingdings" panose="05000000000000000000" pitchFamily="2" charset="2"/>
              <a:buChar char="l"/>
            </a:pPr>
            <a:r>
              <a:rPr lang="en-US" sz="1400" dirty="0"/>
              <a:t>To better analyze the phenomenon-of-interest, </a:t>
            </a:r>
            <a:r>
              <a:rPr lang="en-US" sz="1400" b="1" dirty="0"/>
              <a:t>images</a:t>
            </a:r>
            <a:r>
              <a:rPr lang="en-US" sz="1400" dirty="0"/>
              <a:t> are convenient tools. </a:t>
            </a:r>
          </a:p>
          <a:p>
            <a:pPr marL="285750" lvl="0">
              <a:buClr>
                <a:schemeClr val="tx1"/>
              </a:buClr>
              <a:buFont typeface="Wingdings" panose="05000000000000000000" pitchFamily="2" charset="2"/>
              <a:buChar char="l"/>
            </a:pPr>
            <a:r>
              <a:rPr lang="en-US" sz="1400" dirty="0"/>
              <a:t>A historical example: The Horse in Motion (Leland Stanford, 1874)</a:t>
            </a:r>
          </a:p>
          <a:p>
            <a:pPr marL="742950" lvl="1">
              <a:buClr>
                <a:schemeClr val="tx1"/>
              </a:buClr>
              <a:buFont typeface="Wingdings" panose="05000000000000000000" pitchFamily="2" charset="2"/>
              <a:buChar char="l"/>
            </a:pPr>
            <a:r>
              <a:rPr lang="en-US" altLang="zh-CN" sz="1300" dirty="0"/>
              <a:t>Hypothesis of “unsupported transit”: there were indeed moments in a horse’s stride in which all hooves were off the ground and the animal enjoyed “unsupported transit.” </a:t>
            </a:r>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pic>
        <p:nvPicPr>
          <p:cNvPr id="7" name="图片 6">
            <a:extLst>
              <a:ext uri="{FF2B5EF4-FFF2-40B4-BE49-F238E27FC236}">
                <a16:creationId xmlns:a16="http://schemas.microsoft.com/office/drawing/2014/main" id="{DCB468B9-405E-4258-933B-EAA6A7708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648" y="2416033"/>
            <a:ext cx="2774373" cy="2192011"/>
          </a:xfrm>
          <a:prstGeom prst="rect">
            <a:avLst/>
          </a:prstGeom>
          <a:effectLst>
            <a:outerShdw blurRad="50800" dist="38100" dir="2700000" algn="tl" rotWithShape="0">
              <a:prstClr val="black">
                <a:alpha val="40000"/>
              </a:prstClr>
            </a:outerShdw>
          </a:effectLst>
          <a:scene3d>
            <a:camera prst="orthographicFront"/>
            <a:lightRig rig="threePt" dir="t"/>
          </a:scene3d>
          <a:sp3d>
            <a:bevelT w="0" h="0"/>
            <a:bevelB w="0" h="0"/>
          </a:sp3d>
        </p:spPr>
      </p:pic>
      <p:pic>
        <p:nvPicPr>
          <p:cNvPr id="8" name="图片 7">
            <a:extLst>
              <a:ext uri="{FF2B5EF4-FFF2-40B4-BE49-F238E27FC236}">
                <a16:creationId xmlns:a16="http://schemas.microsoft.com/office/drawing/2014/main" id="{5F319592-4271-4457-8945-878231983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996" y="2417294"/>
            <a:ext cx="3238500" cy="2190750"/>
          </a:xfrm>
          <a:prstGeom prst="rect">
            <a:avLst/>
          </a:prstGeom>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5AB3271E-A35D-47A8-8AC0-8AE2BA129FBB}"/>
              </a:ext>
            </a:extLst>
          </p:cNvPr>
          <p:cNvSpPr/>
          <p:nvPr/>
        </p:nvSpPr>
        <p:spPr>
          <a:xfrm>
            <a:off x="2175275" y="4677317"/>
            <a:ext cx="4572000" cy="276999"/>
          </a:xfrm>
          <a:prstGeom prst="rect">
            <a:avLst/>
          </a:prstGeom>
        </p:spPr>
        <p:txBody>
          <a:bodyPr>
            <a:spAutoFit/>
          </a:bodyPr>
          <a:lstStyle/>
          <a:p>
            <a:r>
              <a:rPr lang="en-US" altLang="zh-CN" sz="1200" dirty="0"/>
              <a:t>Eadweard Muybridge’s</a:t>
            </a:r>
            <a:r>
              <a:rPr lang="zh-CN" altLang="en-US" sz="1200" dirty="0"/>
              <a:t> </a:t>
            </a:r>
            <a:r>
              <a:rPr lang="en-US" altLang="zh-CN" sz="1200" dirty="0"/>
              <a:t>imaging</a:t>
            </a:r>
            <a:r>
              <a:rPr lang="zh-CN" altLang="en-US" sz="1200" dirty="0"/>
              <a:t> </a:t>
            </a:r>
            <a:r>
              <a:rPr lang="en-US" altLang="zh-CN" sz="1200" dirty="0"/>
              <a:t>system,</a:t>
            </a:r>
            <a:r>
              <a:rPr lang="zh-CN" altLang="en-US" sz="1200" dirty="0"/>
              <a:t> </a:t>
            </a:r>
            <a:r>
              <a:rPr lang="en-US" altLang="zh-CN" sz="1200" dirty="0"/>
              <a:t>Palo Alto, 1878</a:t>
            </a:r>
            <a:endParaRPr lang="zh-CN" altLang="en-US" sz="1200" dirty="0"/>
          </a:p>
        </p:txBody>
      </p:sp>
    </p:spTree>
    <p:extLst>
      <p:ext uri="{BB962C8B-B14F-4D97-AF65-F5344CB8AC3E}">
        <p14:creationId xmlns:p14="http://schemas.microsoft.com/office/powerpoint/2010/main" val="1477998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14" name="Google Shape;255;p42">
            <a:extLst>
              <a:ext uri="{FF2B5EF4-FFF2-40B4-BE49-F238E27FC236}">
                <a16:creationId xmlns:a16="http://schemas.microsoft.com/office/drawing/2014/main" id="{F4C967EF-C995-437B-AF97-51ED7980385A}"/>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dirty="0"/>
              <a:t>Multi-Modality and Cross-Scale Imaging for Clinical Applications</a:t>
            </a:r>
          </a:p>
        </p:txBody>
      </p:sp>
      <p:sp>
        <p:nvSpPr>
          <p:cNvPr id="12" name="文本框 11">
            <a:extLst>
              <a:ext uri="{FF2B5EF4-FFF2-40B4-BE49-F238E27FC236}">
                <a16:creationId xmlns:a16="http://schemas.microsoft.com/office/drawing/2014/main" id="{41653093-465B-4FB9-A8B3-84CA883DC99C}"/>
              </a:ext>
            </a:extLst>
          </p:cNvPr>
          <p:cNvSpPr txBox="1"/>
          <p:nvPr/>
        </p:nvSpPr>
        <p:spPr>
          <a:xfrm>
            <a:off x="483625" y="1333881"/>
            <a:ext cx="6967424" cy="523220"/>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solidFill>
                  <a:srgbClr val="374151"/>
                </a:solidFill>
              </a:rPr>
              <a:t>Therapeutic Decision-making: Selecting the optimal treatment regimen is a central concern for both patients and physicians.</a:t>
            </a:r>
            <a:endParaRPr lang="zh-CN" altLang="en-US" b="1" dirty="0">
              <a:latin typeface="宋体" panose="02010600030101010101" pitchFamily="2" charset="-122"/>
              <a:ea typeface="宋体" panose="02010600030101010101" pitchFamily="2" charset="-122"/>
            </a:endParaRPr>
          </a:p>
        </p:txBody>
      </p:sp>
      <p:pic>
        <p:nvPicPr>
          <p:cNvPr id="6" name="图片 5">
            <a:extLst>
              <a:ext uri="{FF2B5EF4-FFF2-40B4-BE49-F238E27FC236}">
                <a16:creationId xmlns:a16="http://schemas.microsoft.com/office/drawing/2014/main" id="{75A54F04-316A-47F8-9D96-AA211D5EAB9D}"/>
              </a:ext>
            </a:extLst>
          </p:cNvPr>
          <p:cNvPicPr>
            <a:picLocks noChangeAspect="1"/>
          </p:cNvPicPr>
          <p:nvPr/>
        </p:nvPicPr>
        <p:blipFill>
          <a:blip r:embed="rId4"/>
          <a:stretch>
            <a:fillRect/>
          </a:stretch>
        </p:blipFill>
        <p:spPr>
          <a:xfrm>
            <a:off x="911976" y="1769674"/>
            <a:ext cx="4840807" cy="3282245"/>
          </a:xfrm>
          <a:prstGeom prst="rect">
            <a:avLst/>
          </a:prstGeom>
        </p:spPr>
      </p:pic>
      <p:sp>
        <p:nvSpPr>
          <p:cNvPr id="234" name="圆角矩形标注 165">
            <a:extLst>
              <a:ext uri="{FF2B5EF4-FFF2-40B4-BE49-F238E27FC236}">
                <a16:creationId xmlns:a16="http://schemas.microsoft.com/office/drawing/2014/main" id="{533B9005-B933-4FCE-BD66-4867951E62A2}"/>
              </a:ext>
            </a:extLst>
          </p:cNvPr>
          <p:cNvSpPr/>
          <p:nvPr/>
        </p:nvSpPr>
        <p:spPr>
          <a:xfrm>
            <a:off x="5328795" y="3049950"/>
            <a:ext cx="3188473" cy="1493218"/>
          </a:xfrm>
          <a:prstGeom prst="wedgeRoundRectCallout">
            <a:avLst>
              <a:gd name="adj1" fmla="val -43646"/>
              <a:gd name="adj2" fmla="val -71600"/>
              <a:gd name="adj3" fmla="val 16667"/>
            </a:avLst>
          </a:prstGeom>
          <a:solidFill>
            <a:srgbClr val="FFFFFF"/>
          </a:solidFill>
          <a:ln w="28575">
            <a:solidFill>
              <a:schemeClr val="tx1"/>
            </a:solidFill>
          </a:ln>
        </p:spPr>
        <p:style>
          <a:lnRef idx="1">
            <a:schemeClr val="dk1"/>
          </a:lnRef>
          <a:fillRef idx="2">
            <a:schemeClr val="dk1"/>
          </a:fillRef>
          <a:effectRef idx="1">
            <a:schemeClr val="dk1"/>
          </a:effectRef>
          <a:fontRef idx="minor">
            <a:schemeClr val="dk1"/>
          </a:fontRef>
        </p:style>
        <p:txBody>
          <a:bodyPr lIns="72000" tIns="36000" rIns="72000" bIns="36000" rtlCol="0" anchor="ctr"/>
          <a:lstStyle/>
          <a:p>
            <a:pPr marL="285750" indent="-285750">
              <a:buFont typeface="Arial" panose="020B0604020202020204" pitchFamily="34" charset="0"/>
              <a:buChar char="•"/>
            </a:pPr>
            <a:r>
              <a:rPr lang="en-US" altLang="zh-CN" sz="1200" dirty="0">
                <a:latin typeface="宋体" panose="02010600030101010101" pitchFamily="2" charset="-122"/>
                <a:cs typeface="Segoe UI Semilight" panose="020B0402040204020203" pitchFamily="34" charset="0"/>
              </a:rPr>
              <a:t>Treatment decision-making is a meticulous task with </a:t>
            </a:r>
            <a:r>
              <a:rPr lang="en-US" altLang="zh-CN" sz="1200" b="1" dirty="0">
                <a:latin typeface="宋体" panose="02010600030101010101" pitchFamily="2" charset="-122"/>
                <a:cs typeface="Segoe UI Semilight" panose="020B0402040204020203" pitchFamily="34" charset="0"/>
              </a:rPr>
              <a:t>limited data</a:t>
            </a:r>
            <a:r>
              <a:rPr lang="en-US" altLang="zh-CN" sz="1200" dirty="0">
                <a:latin typeface="宋体" panose="02010600030101010101" pitchFamily="2" charset="-122"/>
                <a:cs typeface="Segoe UI Semilight" panose="020B0402040204020203" pitchFamily="34" charset="0"/>
              </a:rPr>
              <a:t>.</a:t>
            </a:r>
          </a:p>
          <a:p>
            <a:pPr marL="285750" indent="-285750">
              <a:buFont typeface="Arial" panose="020B0604020202020204" pitchFamily="34" charset="0"/>
              <a:buChar char="•"/>
            </a:pPr>
            <a:r>
              <a:rPr lang="en-US" altLang="zh-CN" sz="1200" dirty="0">
                <a:latin typeface="宋体" panose="02010600030101010101" pitchFamily="2" charset="-122"/>
                <a:cs typeface="Segoe UI Semilight" panose="020B0402040204020203" pitchFamily="34" charset="0"/>
              </a:rPr>
              <a:t>It involves </a:t>
            </a:r>
            <a:r>
              <a:rPr lang="en-US" altLang="zh-CN" sz="1200" b="1" dirty="0">
                <a:latin typeface="宋体" panose="02010600030101010101" pitchFamily="2" charset="-122"/>
                <a:cs typeface="Segoe UI Semilight" panose="020B0402040204020203" pitchFamily="34" charset="0"/>
              </a:rPr>
              <a:t>individualized differences</a:t>
            </a:r>
            <a:r>
              <a:rPr lang="en-US" altLang="zh-CN" sz="1200" dirty="0">
                <a:latin typeface="宋体" panose="02010600030101010101" pitchFamily="2" charset="-122"/>
                <a:cs typeface="Segoe UI Semilight" panose="020B0402040204020203" pitchFamily="34" charset="0"/>
              </a:rPr>
              <a:t> such as personal characteristics, genes, and cells.</a:t>
            </a:r>
          </a:p>
          <a:p>
            <a:pPr marL="285750" indent="-285750">
              <a:buFont typeface="Arial" panose="020B0604020202020204" pitchFamily="34" charset="0"/>
              <a:buChar char="•"/>
            </a:pPr>
            <a:r>
              <a:rPr lang="en-US" altLang="zh-CN" sz="1200" dirty="0">
                <a:latin typeface="宋体" panose="02010600030101010101" pitchFamily="2" charset="-122"/>
                <a:cs typeface="Segoe UI Semilight" panose="020B0402040204020203" pitchFamily="34" charset="0"/>
              </a:rPr>
              <a:t>There are constantly emerging </a:t>
            </a:r>
            <a:r>
              <a:rPr lang="en-US" altLang="zh-CN" sz="1200" b="1" dirty="0">
                <a:latin typeface="宋体" panose="02010600030101010101" pitchFamily="2" charset="-122"/>
                <a:cs typeface="Segoe UI Semilight" panose="020B0402040204020203" pitchFamily="34" charset="0"/>
              </a:rPr>
              <a:t>new treatment methods</a:t>
            </a:r>
            <a:r>
              <a:rPr lang="en-US" altLang="zh-CN" sz="1200" dirty="0">
                <a:latin typeface="宋体" panose="02010600030101010101" pitchFamily="2" charset="-122"/>
                <a:cs typeface="Segoe UI Semilight" panose="020B0402040204020203" pitchFamily="34" charset="0"/>
              </a:rPr>
              <a:t>.</a:t>
            </a:r>
            <a:endParaRPr lang="en-US" altLang="zh-CN" sz="1200" dirty="0">
              <a:latin typeface="宋体" panose="02010600030101010101" pitchFamily="2" charset="-122"/>
              <a:ea typeface="宋体" panose="02010600030101010101" pitchFamily="2" charset="-122"/>
              <a:cs typeface="Segoe UI Semilight" panose="020B0402040204020203" pitchFamily="34" charset="0"/>
            </a:endParaRPr>
          </a:p>
        </p:txBody>
      </p:sp>
      <p:grpSp>
        <p:nvGrpSpPr>
          <p:cNvPr id="235" name="组合 234">
            <a:extLst>
              <a:ext uri="{FF2B5EF4-FFF2-40B4-BE49-F238E27FC236}">
                <a16:creationId xmlns:a16="http://schemas.microsoft.com/office/drawing/2014/main" id="{8877BC26-2BBD-4967-A624-4DD6ED3490F6}"/>
              </a:ext>
            </a:extLst>
          </p:cNvPr>
          <p:cNvGrpSpPr/>
          <p:nvPr/>
        </p:nvGrpSpPr>
        <p:grpSpPr>
          <a:xfrm>
            <a:off x="3160541" y="3831678"/>
            <a:ext cx="2038757" cy="1063234"/>
            <a:chOff x="2520625" y="5194538"/>
            <a:chExt cx="2472306" cy="1063234"/>
          </a:xfrm>
          <a:solidFill>
            <a:srgbClr val="FFFFFF"/>
          </a:solidFill>
        </p:grpSpPr>
        <p:sp>
          <p:nvSpPr>
            <p:cNvPr id="236" name="圆角矩形 221">
              <a:extLst>
                <a:ext uri="{FF2B5EF4-FFF2-40B4-BE49-F238E27FC236}">
                  <a16:creationId xmlns:a16="http://schemas.microsoft.com/office/drawing/2014/main" id="{417694B9-5C69-42CB-A47A-69FE5F215E25}"/>
                </a:ext>
              </a:extLst>
            </p:cNvPr>
            <p:cNvSpPr/>
            <p:nvPr/>
          </p:nvSpPr>
          <p:spPr>
            <a:xfrm>
              <a:off x="3574327" y="5217150"/>
              <a:ext cx="1069999" cy="460161"/>
            </a:xfrm>
            <a:prstGeom prst="roundRect">
              <a:avLst/>
            </a:prstGeom>
            <a:grpFill/>
            <a:ln/>
          </p:spPr>
          <p:style>
            <a:lnRef idx="2">
              <a:schemeClr val="dk1"/>
            </a:lnRef>
            <a:fillRef idx="1">
              <a:schemeClr val="lt1"/>
            </a:fillRef>
            <a:effectRef idx="0">
              <a:schemeClr val="dk1"/>
            </a:effectRef>
            <a:fontRef idx="minor">
              <a:schemeClr val="dk1"/>
            </a:fontRef>
          </p:style>
          <p:txBody>
            <a:bodyPr rtlCol="0" anchor="ctr"/>
            <a:lstStyle/>
            <a:p>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37" name="圆角矩形 169">
              <a:extLst>
                <a:ext uri="{FF2B5EF4-FFF2-40B4-BE49-F238E27FC236}">
                  <a16:creationId xmlns:a16="http://schemas.microsoft.com/office/drawing/2014/main" id="{3DEE070D-A42A-4F8D-B8E3-9699BF542FCE}"/>
                </a:ext>
              </a:extLst>
            </p:cNvPr>
            <p:cNvSpPr/>
            <p:nvPr/>
          </p:nvSpPr>
          <p:spPr>
            <a:xfrm>
              <a:off x="2520625" y="5194538"/>
              <a:ext cx="2472306" cy="1063234"/>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latin typeface="+mj-lt"/>
                </a:rPr>
                <a:t>A single modality is often insufficient to provide enough information for doctors or models to make treatment decisions.</a:t>
              </a:r>
              <a:endParaRPr lang="zh-CN" altLang="en-US" sz="1200" dirty="0">
                <a:solidFill>
                  <a:schemeClr val="tx1"/>
                </a:solidFill>
                <a:latin typeface="+mj-lt"/>
                <a:ea typeface="宋体" panose="02010600030101010101" pitchFamily="2" charset="-122"/>
              </a:endParaRPr>
            </a:p>
          </p:txBody>
        </p:sp>
      </p:grpSp>
      <p:cxnSp>
        <p:nvCxnSpPr>
          <p:cNvPr id="238" name="曲线连接符 168">
            <a:extLst>
              <a:ext uri="{FF2B5EF4-FFF2-40B4-BE49-F238E27FC236}">
                <a16:creationId xmlns:a16="http://schemas.microsoft.com/office/drawing/2014/main" id="{D1C40D1A-D82A-4905-A434-FFEA9666CC3D}"/>
              </a:ext>
            </a:extLst>
          </p:cNvPr>
          <p:cNvCxnSpPr>
            <a:cxnSpLocks/>
            <a:endCxn id="236" idx="0"/>
          </p:cNvCxnSpPr>
          <p:nvPr/>
        </p:nvCxnSpPr>
        <p:spPr>
          <a:xfrm rot="10800000" flipV="1">
            <a:off x="4470645" y="3403158"/>
            <a:ext cx="820948" cy="451132"/>
          </a:xfrm>
          <a:prstGeom prst="curvedConnector2">
            <a:avLst/>
          </a:prstGeom>
          <a:ln w="76200">
            <a:prstDash val="sysDot"/>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35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14" name="Google Shape;255;p42">
            <a:extLst>
              <a:ext uri="{FF2B5EF4-FFF2-40B4-BE49-F238E27FC236}">
                <a16:creationId xmlns:a16="http://schemas.microsoft.com/office/drawing/2014/main" id="{F4C967EF-C995-437B-AF97-51ED7980385A}"/>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dirty="0"/>
              <a:t>Multi-Modality and Cross-Scale Imaging for Clinical Applications</a:t>
            </a:r>
          </a:p>
        </p:txBody>
      </p:sp>
      <p:sp>
        <p:nvSpPr>
          <p:cNvPr id="12" name="文本框 11">
            <a:extLst>
              <a:ext uri="{FF2B5EF4-FFF2-40B4-BE49-F238E27FC236}">
                <a16:creationId xmlns:a16="http://schemas.microsoft.com/office/drawing/2014/main" id="{41653093-465B-4FB9-A8B3-84CA883DC99C}"/>
              </a:ext>
            </a:extLst>
          </p:cNvPr>
          <p:cNvSpPr txBox="1"/>
          <p:nvPr/>
        </p:nvSpPr>
        <p:spPr>
          <a:xfrm>
            <a:off x="483625" y="1333881"/>
            <a:ext cx="6967424" cy="523220"/>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solidFill>
                  <a:srgbClr val="374151"/>
                </a:solidFill>
              </a:rPr>
              <a:t>Therapeutic Decision-making: Selecting the optimal treatment regimen is a central concern for both patients and physicians.</a:t>
            </a:r>
            <a:endParaRPr lang="zh-CN" altLang="en-US" b="1" dirty="0">
              <a:latin typeface="宋体" panose="02010600030101010101" pitchFamily="2" charset="-122"/>
              <a:ea typeface="宋体" panose="02010600030101010101" pitchFamily="2" charset="-122"/>
            </a:endParaRPr>
          </a:p>
        </p:txBody>
      </p:sp>
      <p:pic>
        <p:nvPicPr>
          <p:cNvPr id="6" name="图片 5">
            <a:extLst>
              <a:ext uri="{FF2B5EF4-FFF2-40B4-BE49-F238E27FC236}">
                <a16:creationId xmlns:a16="http://schemas.microsoft.com/office/drawing/2014/main" id="{75A54F04-316A-47F8-9D96-AA211D5EAB9D}"/>
              </a:ext>
            </a:extLst>
          </p:cNvPr>
          <p:cNvPicPr>
            <a:picLocks noChangeAspect="1"/>
          </p:cNvPicPr>
          <p:nvPr/>
        </p:nvPicPr>
        <p:blipFill>
          <a:blip r:embed="rId4"/>
          <a:stretch>
            <a:fillRect/>
          </a:stretch>
        </p:blipFill>
        <p:spPr>
          <a:xfrm>
            <a:off x="911976" y="1769674"/>
            <a:ext cx="4840807" cy="3282245"/>
          </a:xfrm>
          <a:prstGeom prst="rect">
            <a:avLst/>
          </a:prstGeom>
        </p:spPr>
      </p:pic>
      <p:pic>
        <p:nvPicPr>
          <p:cNvPr id="3" name="图片 2">
            <a:extLst>
              <a:ext uri="{FF2B5EF4-FFF2-40B4-BE49-F238E27FC236}">
                <a16:creationId xmlns:a16="http://schemas.microsoft.com/office/drawing/2014/main" id="{206E2C1E-4A8B-41FB-B185-E6DCA43B15F1}"/>
              </a:ext>
            </a:extLst>
          </p:cNvPr>
          <p:cNvPicPr>
            <a:picLocks noChangeAspect="1"/>
          </p:cNvPicPr>
          <p:nvPr/>
        </p:nvPicPr>
        <p:blipFill>
          <a:blip r:embed="rId5"/>
          <a:stretch>
            <a:fillRect/>
          </a:stretch>
        </p:blipFill>
        <p:spPr>
          <a:xfrm>
            <a:off x="4872593" y="2873228"/>
            <a:ext cx="3472301" cy="2048091"/>
          </a:xfrm>
          <a:prstGeom prst="rect">
            <a:avLst/>
          </a:prstGeom>
        </p:spPr>
      </p:pic>
    </p:spTree>
    <p:extLst>
      <p:ext uri="{BB962C8B-B14F-4D97-AF65-F5344CB8AC3E}">
        <p14:creationId xmlns:p14="http://schemas.microsoft.com/office/powerpoint/2010/main" val="1262208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D3289-3520-4508-A349-5ABFC681D760}"/>
              </a:ext>
            </a:extLst>
          </p:cNvPr>
          <p:cNvSpPr>
            <a:spLocks noGrp="1"/>
          </p:cNvSpPr>
          <p:nvPr>
            <p:ph type="title"/>
          </p:nvPr>
        </p:nvSpPr>
        <p:spPr>
          <a:xfrm>
            <a:off x="228600" y="574625"/>
            <a:ext cx="8683336" cy="443100"/>
          </a:xfrm>
        </p:spPr>
        <p:txBody>
          <a:bodyPr/>
          <a:lstStyle/>
          <a:p>
            <a:r>
              <a:rPr lang="en-US" altLang="zh-CN" dirty="0"/>
              <a:t>Importance of Multiscale and Multimodality Imaging</a:t>
            </a:r>
            <a:endParaRPr lang="zh-CN" altLang="en-US" dirty="0"/>
          </a:p>
        </p:txBody>
      </p:sp>
      <p:sp>
        <p:nvSpPr>
          <p:cNvPr id="4" name="矩形 3">
            <a:extLst>
              <a:ext uri="{FF2B5EF4-FFF2-40B4-BE49-F238E27FC236}">
                <a16:creationId xmlns:a16="http://schemas.microsoft.com/office/drawing/2014/main" id="{C9335E19-E587-48EB-BCCC-E2A8C97E2B6A}"/>
              </a:ext>
            </a:extLst>
          </p:cNvPr>
          <p:cNvSpPr/>
          <p:nvPr/>
        </p:nvSpPr>
        <p:spPr>
          <a:xfrm>
            <a:off x="4193533" y="976162"/>
            <a:ext cx="4618572" cy="338554"/>
          </a:xfrm>
          <a:prstGeom prst="rect">
            <a:avLst/>
          </a:prstGeom>
        </p:spPr>
        <p:txBody>
          <a:bodyPr wrap="none">
            <a:spAutoFit/>
          </a:bodyPr>
          <a:lstStyle/>
          <a:p>
            <a:r>
              <a:rPr lang="en-US" altLang="zh-CN" sz="1600" dirty="0"/>
              <a:t>Case Studies in Tumor Diagnosis and Treatment</a:t>
            </a:r>
            <a:endParaRPr lang="zh-CN" altLang="en-US" sz="1600" dirty="0"/>
          </a:p>
        </p:txBody>
      </p:sp>
      <p:sp>
        <p:nvSpPr>
          <p:cNvPr id="5" name="文本框 4">
            <a:extLst>
              <a:ext uri="{FF2B5EF4-FFF2-40B4-BE49-F238E27FC236}">
                <a16:creationId xmlns:a16="http://schemas.microsoft.com/office/drawing/2014/main" id="{599C3618-7D61-40A8-BEDD-784A038BFF01}"/>
              </a:ext>
            </a:extLst>
          </p:cNvPr>
          <p:cNvSpPr txBox="1"/>
          <p:nvPr/>
        </p:nvSpPr>
        <p:spPr>
          <a:xfrm>
            <a:off x="363679" y="1419262"/>
            <a:ext cx="4520789" cy="307777"/>
          </a:xfrm>
          <a:prstGeom prst="rect">
            <a:avLst/>
          </a:prstGeom>
          <a:noFill/>
        </p:spPr>
        <p:txBody>
          <a:bodyPr wrap="none" rtlCol="0">
            <a:spAutoFit/>
          </a:bodyPr>
          <a:lstStyle/>
          <a:p>
            <a:pPr marL="285750" indent="-285750">
              <a:buFont typeface="Wingdings" panose="05000000000000000000" pitchFamily="2" charset="2"/>
              <a:buChar char="l"/>
            </a:pPr>
            <a:r>
              <a:rPr lang="en-US" altLang="zh-CN" dirty="0"/>
              <a:t>Immunotherapy: An Effective Treatment for Cancer</a:t>
            </a:r>
            <a:endParaRPr lang="zh-CN" altLang="en-US" b="1"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AA00D2A3-4220-4F86-BEF0-5A5EE56932CF}"/>
              </a:ext>
            </a:extLst>
          </p:cNvPr>
          <p:cNvSpPr txBox="1"/>
          <p:nvPr/>
        </p:nvSpPr>
        <p:spPr>
          <a:xfrm>
            <a:off x="363679" y="2582021"/>
            <a:ext cx="3765774" cy="307777"/>
          </a:xfrm>
          <a:prstGeom prst="rect">
            <a:avLst/>
          </a:prstGeom>
          <a:noFill/>
        </p:spPr>
        <p:txBody>
          <a:bodyPr wrap="none" rtlCol="0">
            <a:spAutoFit/>
          </a:bodyPr>
          <a:lstStyle/>
          <a:p>
            <a:pPr marL="285750" indent="-285750">
              <a:buFont typeface="Wingdings" panose="05000000000000000000" pitchFamily="2" charset="2"/>
              <a:buChar char="l"/>
            </a:pPr>
            <a:r>
              <a:rPr lang="en-US" altLang="zh-CN" dirty="0">
                <a:latin typeface="+mj-lt"/>
                <a:ea typeface="宋体" panose="02010600030101010101" pitchFamily="2" charset="-122"/>
              </a:rPr>
              <a:t>Less </a:t>
            </a:r>
            <a:r>
              <a:rPr lang="en-US" altLang="zh-CN" dirty="0" err="1">
                <a:latin typeface="+mj-lt"/>
                <a:ea typeface="宋体" panose="02010600030101010101" pitchFamily="2" charset="-122"/>
              </a:rPr>
              <a:t>benefitial</a:t>
            </a:r>
            <a:r>
              <a:rPr lang="en-US" altLang="zh-CN" dirty="0">
                <a:latin typeface="+mj-lt"/>
                <a:ea typeface="宋体" panose="02010600030101010101" pitchFamily="2" charset="-122"/>
              </a:rPr>
              <a:t> for </a:t>
            </a:r>
            <a:r>
              <a:rPr lang="en-US" altLang="zh-CN" dirty="0"/>
              <a:t>gastric cancer patients</a:t>
            </a:r>
            <a:r>
              <a:rPr lang="en-US" altLang="zh-CN" dirty="0">
                <a:latin typeface="+mj-lt"/>
                <a:ea typeface="宋体" panose="02010600030101010101" pitchFamily="2" charset="-122"/>
              </a:rPr>
              <a:t> </a:t>
            </a:r>
            <a:endParaRPr lang="zh-CN" altLang="en-US" dirty="0">
              <a:latin typeface="+mj-lt"/>
              <a:ea typeface="宋体" panose="02010600030101010101" pitchFamily="2" charset="-122"/>
            </a:endParaRPr>
          </a:p>
        </p:txBody>
      </p:sp>
      <p:pic>
        <p:nvPicPr>
          <p:cNvPr id="26" name="图片 25">
            <a:extLst>
              <a:ext uri="{FF2B5EF4-FFF2-40B4-BE49-F238E27FC236}">
                <a16:creationId xmlns:a16="http://schemas.microsoft.com/office/drawing/2014/main" id="{119585DA-E289-45C2-B504-A7B999B62675}"/>
              </a:ext>
            </a:extLst>
          </p:cNvPr>
          <p:cNvPicPr>
            <a:picLocks noChangeAspect="1"/>
          </p:cNvPicPr>
          <p:nvPr/>
        </p:nvPicPr>
        <p:blipFill>
          <a:blip r:embed="rId4"/>
          <a:stretch>
            <a:fillRect/>
          </a:stretch>
        </p:blipFill>
        <p:spPr>
          <a:xfrm>
            <a:off x="1059878" y="2830931"/>
            <a:ext cx="2459173" cy="1132988"/>
          </a:xfrm>
          <a:prstGeom prst="rect">
            <a:avLst/>
          </a:prstGeom>
        </p:spPr>
      </p:pic>
      <p:sp>
        <p:nvSpPr>
          <p:cNvPr id="27" name="文本框 26">
            <a:extLst>
              <a:ext uri="{FF2B5EF4-FFF2-40B4-BE49-F238E27FC236}">
                <a16:creationId xmlns:a16="http://schemas.microsoft.com/office/drawing/2014/main" id="{D1E95C74-F03C-4750-81CD-EC15B9934EEA}"/>
              </a:ext>
            </a:extLst>
          </p:cNvPr>
          <p:cNvSpPr txBox="1"/>
          <p:nvPr/>
        </p:nvSpPr>
        <p:spPr>
          <a:xfrm>
            <a:off x="363679" y="3900180"/>
            <a:ext cx="4103401" cy="1046440"/>
          </a:xfrm>
          <a:prstGeom prst="rect">
            <a:avLst/>
          </a:prstGeom>
          <a:noFill/>
        </p:spPr>
        <p:txBody>
          <a:bodyPr wrap="square" rtlCol="0">
            <a:spAutoFit/>
          </a:bodyPr>
          <a:lstStyle/>
          <a:p>
            <a:pPr marL="285750" lvl="0" indent="-285750">
              <a:buFont typeface="Wingdings" panose="05000000000000000000" pitchFamily="2" charset="2"/>
              <a:buChar char="l"/>
            </a:pPr>
            <a:r>
              <a:rPr lang="en-US" altLang="zh-CN" dirty="0"/>
              <a:t>Clinical issues: </a:t>
            </a:r>
          </a:p>
          <a:p>
            <a:pPr marL="342900" lvl="1" indent="-342900">
              <a:buFont typeface="Wingdings" panose="05000000000000000000" pitchFamily="2" charset="2"/>
              <a:buChar char="p"/>
            </a:pPr>
            <a:r>
              <a:rPr lang="en-US" altLang="zh-CN" sz="1200" dirty="0"/>
              <a:t>The response rate of PD-1 first-line combination therapy in the late stage is only about </a:t>
            </a:r>
            <a:r>
              <a:rPr lang="en-US" altLang="zh-CN" sz="1200" dirty="0">
                <a:solidFill>
                  <a:srgbClr val="C00000"/>
                </a:solidFill>
              </a:rPr>
              <a:t>60%</a:t>
            </a:r>
            <a:r>
              <a:rPr lang="en-US" altLang="zh-CN" sz="1200" dirty="0"/>
              <a:t>; </a:t>
            </a:r>
          </a:p>
          <a:p>
            <a:pPr marL="342900" lvl="5" indent="-342900">
              <a:buFont typeface="Wingdings" panose="05000000000000000000" pitchFamily="2" charset="2"/>
              <a:buChar char="p"/>
            </a:pPr>
            <a:r>
              <a:rPr lang="en-US" altLang="zh-CN" sz="1200" dirty="0"/>
              <a:t>Some patients (about </a:t>
            </a:r>
            <a:r>
              <a:rPr lang="en-US" altLang="zh-CN" sz="1200" dirty="0">
                <a:solidFill>
                  <a:srgbClr val="C00000"/>
                </a:solidFill>
              </a:rPr>
              <a:t>20%</a:t>
            </a:r>
            <a:r>
              <a:rPr lang="en-US" altLang="zh-CN" sz="1200" dirty="0"/>
              <a:t>) experience </a:t>
            </a:r>
            <a:r>
              <a:rPr lang="en-US" altLang="zh-CN" sz="1200" dirty="0" err="1">
                <a:solidFill>
                  <a:srgbClr val="C00000"/>
                </a:solidFill>
              </a:rPr>
              <a:t>hyperprogression</a:t>
            </a:r>
            <a:r>
              <a:rPr lang="en-US" altLang="zh-CN" sz="1200" dirty="0"/>
              <a:t> after treatment."</a:t>
            </a:r>
            <a:endParaRPr lang="en-US" altLang="zh-CN" sz="1200" b="1" dirty="0">
              <a:solidFill>
                <a:srgbClr val="C00000"/>
              </a:solidFill>
              <a:latin typeface="宋体" panose="02010600030101010101" pitchFamily="2" charset="-122"/>
              <a:ea typeface="宋体" panose="02010600030101010101" pitchFamily="2" charset="-122"/>
            </a:endParaRPr>
          </a:p>
        </p:txBody>
      </p:sp>
      <p:pic>
        <p:nvPicPr>
          <p:cNvPr id="38" name="图片 37">
            <a:extLst>
              <a:ext uri="{FF2B5EF4-FFF2-40B4-BE49-F238E27FC236}">
                <a16:creationId xmlns:a16="http://schemas.microsoft.com/office/drawing/2014/main" id="{D9851E1F-0FCE-41B5-93C2-909613371CAD}"/>
              </a:ext>
            </a:extLst>
          </p:cNvPr>
          <p:cNvPicPr>
            <a:picLocks noChangeAspect="1"/>
          </p:cNvPicPr>
          <p:nvPr/>
        </p:nvPicPr>
        <p:blipFill>
          <a:blip r:embed="rId5"/>
          <a:stretch>
            <a:fillRect/>
          </a:stretch>
        </p:blipFill>
        <p:spPr>
          <a:xfrm>
            <a:off x="958704" y="1752908"/>
            <a:ext cx="3197657" cy="875308"/>
          </a:xfrm>
          <a:prstGeom prst="rect">
            <a:avLst/>
          </a:prstGeom>
        </p:spPr>
      </p:pic>
      <p:sp>
        <p:nvSpPr>
          <p:cNvPr id="39" name="文本框 38">
            <a:extLst>
              <a:ext uri="{FF2B5EF4-FFF2-40B4-BE49-F238E27FC236}">
                <a16:creationId xmlns:a16="http://schemas.microsoft.com/office/drawing/2014/main" id="{F9C322A9-3DB7-4A33-91FC-4207B329196E}"/>
              </a:ext>
            </a:extLst>
          </p:cNvPr>
          <p:cNvSpPr txBox="1"/>
          <p:nvPr>
            <p:custDataLst>
              <p:tags r:id="rId1"/>
            </p:custDataLst>
          </p:nvPr>
        </p:nvSpPr>
        <p:spPr>
          <a:xfrm>
            <a:off x="4751386" y="1417775"/>
            <a:ext cx="4160550" cy="523220"/>
          </a:xfrm>
          <a:prstGeom prst="rect">
            <a:avLst/>
          </a:prstGeom>
          <a:noFill/>
          <a:ln w="9525">
            <a:noFill/>
          </a:ln>
        </p:spPr>
        <p:txBody>
          <a:bodyPr wrap="square">
            <a:spAutoFit/>
          </a:bodyPr>
          <a:lstStyle/>
          <a:p>
            <a:pPr marL="285750" indent="-285750">
              <a:buFont typeface="Wingdings" panose="05000000000000000000" pitchFamily="2" charset="2"/>
              <a:buChar char="l"/>
            </a:pPr>
            <a:r>
              <a:rPr lang="en-US" altLang="zh-CN" dirty="0">
                <a:latin typeface="+mn-lt"/>
                <a:ea typeface="宋体" panose="02010600030101010101" pitchFamily="2" charset="-122"/>
              </a:rPr>
              <a:t>Established a multi-immunofluorescence imaging system and spatial analysis method</a:t>
            </a:r>
            <a:endParaRPr lang="zh-CN" sz="1400" dirty="0">
              <a:latin typeface="+mn-lt"/>
              <a:ea typeface="宋体" panose="02010600030101010101" pitchFamily="2" charset="-122"/>
            </a:endParaRPr>
          </a:p>
        </p:txBody>
      </p:sp>
      <p:sp>
        <p:nvSpPr>
          <p:cNvPr id="41" name="矩形 40">
            <a:extLst>
              <a:ext uri="{FF2B5EF4-FFF2-40B4-BE49-F238E27FC236}">
                <a16:creationId xmlns:a16="http://schemas.microsoft.com/office/drawing/2014/main" id="{46DE704A-FD1A-4826-9D4F-9A414E9BEE19}"/>
              </a:ext>
            </a:extLst>
          </p:cNvPr>
          <p:cNvSpPr/>
          <p:nvPr/>
        </p:nvSpPr>
        <p:spPr>
          <a:xfrm>
            <a:off x="4756186" y="3345936"/>
            <a:ext cx="4055919" cy="307777"/>
          </a:xfrm>
          <a:prstGeom prst="rect">
            <a:avLst/>
          </a:prstGeom>
        </p:spPr>
        <p:txBody>
          <a:bodyPr wrap="none">
            <a:spAutoFit/>
          </a:bodyPr>
          <a:lstStyle/>
          <a:p>
            <a:pPr marL="285750" indent="-285750">
              <a:buFont typeface="Wingdings" panose="05000000000000000000" pitchFamily="2" charset="2"/>
              <a:buChar char="l"/>
            </a:pPr>
            <a:r>
              <a:rPr lang="it-IT" altLang="zh-CN" dirty="0">
                <a:latin typeface="+mn-lt"/>
                <a:ea typeface="宋体" panose="02010600030101010101" pitchFamily="2" charset="-122"/>
                <a:sym typeface="+mn-ea"/>
              </a:rPr>
              <a:t>Proposed a 3D multi-scale analysis algorithm</a:t>
            </a:r>
            <a:endParaRPr lang="zh-CN" altLang="en-US" sz="1400" dirty="0">
              <a:solidFill>
                <a:srgbClr val="C00000"/>
              </a:solidFill>
              <a:latin typeface="+mn-lt"/>
              <a:ea typeface="宋体" panose="02010600030101010101" pitchFamily="2" charset="-122"/>
            </a:endParaRPr>
          </a:p>
        </p:txBody>
      </p:sp>
      <p:pic>
        <p:nvPicPr>
          <p:cNvPr id="44" name="图片 43">
            <a:extLst>
              <a:ext uri="{FF2B5EF4-FFF2-40B4-BE49-F238E27FC236}">
                <a16:creationId xmlns:a16="http://schemas.microsoft.com/office/drawing/2014/main" id="{4B4505C6-7ABC-4A5C-8204-2A64E1178C4A}"/>
              </a:ext>
            </a:extLst>
          </p:cNvPr>
          <p:cNvPicPr>
            <a:picLocks noChangeAspect="1"/>
          </p:cNvPicPr>
          <p:nvPr/>
        </p:nvPicPr>
        <p:blipFill>
          <a:blip r:embed="rId6"/>
          <a:stretch>
            <a:fillRect/>
          </a:stretch>
        </p:blipFill>
        <p:spPr>
          <a:xfrm>
            <a:off x="5120076" y="1883062"/>
            <a:ext cx="3326552" cy="1474328"/>
          </a:xfrm>
          <a:prstGeom prst="rect">
            <a:avLst/>
          </a:prstGeom>
        </p:spPr>
      </p:pic>
      <p:pic>
        <p:nvPicPr>
          <p:cNvPr id="45" name="图片 44">
            <a:extLst>
              <a:ext uri="{FF2B5EF4-FFF2-40B4-BE49-F238E27FC236}">
                <a16:creationId xmlns:a16="http://schemas.microsoft.com/office/drawing/2014/main" id="{3256A9A0-3BD2-463F-985A-9D3F8EC3F447}"/>
              </a:ext>
            </a:extLst>
          </p:cNvPr>
          <p:cNvPicPr>
            <a:picLocks noChangeAspect="1"/>
          </p:cNvPicPr>
          <p:nvPr/>
        </p:nvPicPr>
        <p:blipFill>
          <a:blip r:embed="rId7"/>
          <a:stretch>
            <a:fillRect/>
          </a:stretch>
        </p:blipFill>
        <p:spPr>
          <a:xfrm>
            <a:off x="5125113" y="3632025"/>
            <a:ext cx="3326552" cy="1388332"/>
          </a:xfrm>
          <a:prstGeom prst="rect">
            <a:avLst/>
          </a:prstGeom>
        </p:spPr>
      </p:pic>
    </p:spTree>
    <p:extLst>
      <p:ext uri="{BB962C8B-B14F-4D97-AF65-F5344CB8AC3E}">
        <p14:creationId xmlns:p14="http://schemas.microsoft.com/office/powerpoint/2010/main" val="93186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39" grpId="0"/>
      <p:bldP spid="4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D3289-3520-4508-A349-5ABFC681D760}"/>
              </a:ext>
            </a:extLst>
          </p:cNvPr>
          <p:cNvSpPr>
            <a:spLocks noGrp="1"/>
          </p:cNvSpPr>
          <p:nvPr>
            <p:ph type="title"/>
          </p:nvPr>
        </p:nvSpPr>
        <p:spPr>
          <a:xfrm>
            <a:off x="228600" y="574625"/>
            <a:ext cx="8683336" cy="443100"/>
          </a:xfrm>
        </p:spPr>
        <p:txBody>
          <a:bodyPr/>
          <a:lstStyle/>
          <a:p>
            <a:r>
              <a:rPr lang="en-US" altLang="zh-CN" dirty="0"/>
              <a:t>Importance of Multiscale and Multimodality Imaging</a:t>
            </a:r>
            <a:endParaRPr lang="zh-CN" altLang="en-US" dirty="0"/>
          </a:p>
        </p:txBody>
      </p:sp>
      <p:sp>
        <p:nvSpPr>
          <p:cNvPr id="4" name="矩形 3">
            <a:extLst>
              <a:ext uri="{FF2B5EF4-FFF2-40B4-BE49-F238E27FC236}">
                <a16:creationId xmlns:a16="http://schemas.microsoft.com/office/drawing/2014/main" id="{C9335E19-E587-48EB-BCCC-E2A8C97E2B6A}"/>
              </a:ext>
            </a:extLst>
          </p:cNvPr>
          <p:cNvSpPr/>
          <p:nvPr/>
        </p:nvSpPr>
        <p:spPr>
          <a:xfrm>
            <a:off x="4193533" y="976162"/>
            <a:ext cx="4618572" cy="338554"/>
          </a:xfrm>
          <a:prstGeom prst="rect">
            <a:avLst/>
          </a:prstGeom>
        </p:spPr>
        <p:txBody>
          <a:bodyPr wrap="none">
            <a:spAutoFit/>
          </a:bodyPr>
          <a:lstStyle/>
          <a:p>
            <a:r>
              <a:rPr lang="en-US" altLang="zh-CN" sz="1600" dirty="0"/>
              <a:t>Case Studies in Tumor Diagnosis and Treatment</a:t>
            </a:r>
            <a:endParaRPr lang="zh-CN" altLang="en-US" sz="1600" dirty="0"/>
          </a:p>
        </p:txBody>
      </p:sp>
      <p:sp>
        <p:nvSpPr>
          <p:cNvPr id="5" name="文本框 4">
            <a:extLst>
              <a:ext uri="{FF2B5EF4-FFF2-40B4-BE49-F238E27FC236}">
                <a16:creationId xmlns:a16="http://schemas.microsoft.com/office/drawing/2014/main" id="{599C3618-7D61-40A8-BEDD-784A038BFF01}"/>
              </a:ext>
            </a:extLst>
          </p:cNvPr>
          <p:cNvSpPr txBox="1"/>
          <p:nvPr/>
        </p:nvSpPr>
        <p:spPr>
          <a:xfrm>
            <a:off x="363679" y="1419262"/>
            <a:ext cx="4520789" cy="307777"/>
          </a:xfrm>
          <a:prstGeom prst="rect">
            <a:avLst/>
          </a:prstGeom>
          <a:noFill/>
        </p:spPr>
        <p:txBody>
          <a:bodyPr wrap="none" rtlCol="0">
            <a:spAutoFit/>
          </a:bodyPr>
          <a:lstStyle/>
          <a:p>
            <a:pPr marL="285750" indent="-285750">
              <a:buFont typeface="Wingdings" panose="05000000000000000000" pitchFamily="2" charset="2"/>
              <a:buChar char="l"/>
            </a:pPr>
            <a:r>
              <a:rPr lang="en-US" altLang="zh-CN" dirty="0"/>
              <a:t>Immunotherapy: An Effective Treatment for Cancer</a:t>
            </a:r>
            <a:endParaRPr lang="zh-CN" altLang="en-US" b="1"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AA00D2A3-4220-4F86-BEF0-5A5EE56932CF}"/>
              </a:ext>
            </a:extLst>
          </p:cNvPr>
          <p:cNvSpPr txBox="1"/>
          <p:nvPr/>
        </p:nvSpPr>
        <p:spPr>
          <a:xfrm>
            <a:off x="363679" y="2582021"/>
            <a:ext cx="3765774" cy="307777"/>
          </a:xfrm>
          <a:prstGeom prst="rect">
            <a:avLst/>
          </a:prstGeom>
          <a:noFill/>
        </p:spPr>
        <p:txBody>
          <a:bodyPr wrap="none" rtlCol="0">
            <a:spAutoFit/>
          </a:bodyPr>
          <a:lstStyle/>
          <a:p>
            <a:pPr marL="285750" indent="-285750">
              <a:buFont typeface="Wingdings" panose="05000000000000000000" pitchFamily="2" charset="2"/>
              <a:buChar char="l"/>
            </a:pPr>
            <a:r>
              <a:rPr lang="en-US" altLang="zh-CN" dirty="0">
                <a:latin typeface="+mj-lt"/>
                <a:ea typeface="宋体" panose="02010600030101010101" pitchFamily="2" charset="-122"/>
              </a:rPr>
              <a:t>Less </a:t>
            </a:r>
            <a:r>
              <a:rPr lang="en-US" altLang="zh-CN" dirty="0" err="1">
                <a:latin typeface="+mj-lt"/>
                <a:ea typeface="宋体" panose="02010600030101010101" pitchFamily="2" charset="-122"/>
              </a:rPr>
              <a:t>benefitial</a:t>
            </a:r>
            <a:r>
              <a:rPr lang="en-US" altLang="zh-CN" dirty="0">
                <a:latin typeface="+mj-lt"/>
                <a:ea typeface="宋体" panose="02010600030101010101" pitchFamily="2" charset="-122"/>
              </a:rPr>
              <a:t> for </a:t>
            </a:r>
            <a:r>
              <a:rPr lang="en-US" altLang="zh-CN" dirty="0"/>
              <a:t>gastric cancer patients</a:t>
            </a:r>
            <a:r>
              <a:rPr lang="en-US" altLang="zh-CN" dirty="0">
                <a:latin typeface="+mj-lt"/>
                <a:ea typeface="宋体" panose="02010600030101010101" pitchFamily="2" charset="-122"/>
              </a:rPr>
              <a:t> </a:t>
            </a:r>
            <a:endParaRPr lang="zh-CN" altLang="en-US" dirty="0">
              <a:latin typeface="+mj-lt"/>
              <a:ea typeface="宋体" panose="02010600030101010101" pitchFamily="2" charset="-122"/>
            </a:endParaRPr>
          </a:p>
        </p:txBody>
      </p:sp>
      <p:pic>
        <p:nvPicPr>
          <p:cNvPr id="26" name="图片 25">
            <a:extLst>
              <a:ext uri="{FF2B5EF4-FFF2-40B4-BE49-F238E27FC236}">
                <a16:creationId xmlns:a16="http://schemas.microsoft.com/office/drawing/2014/main" id="{119585DA-E289-45C2-B504-A7B999B62675}"/>
              </a:ext>
            </a:extLst>
          </p:cNvPr>
          <p:cNvPicPr>
            <a:picLocks noChangeAspect="1"/>
          </p:cNvPicPr>
          <p:nvPr/>
        </p:nvPicPr>
        <p:blipFill>
          <a:blip r:embed="rId3"/>
          <a:stretch>
            <a:fillRect/>
          </a:stretch>
        </p:blipFill>
        <p:spPr>
          <a:xfrm>
            <a:off x="1059878" y="2830931"/>
            <a:ext cx="2459173" cy="1132988"/>
          </a:xfrm>
          <a:prstGeom prst="rect">
            <a:avLst/>
          </a:prstGeom>
        </p:spPr>
      </p:pic>
      <p:sp>
        <p:nvSpPr>
          <p:cNvPr id="27" name="文本框 26">
            <a:extLst>
              <a:ext uri="{FF2B5EF4-FFF2-40B4-BE49-F238E27FC236}">
                <a16:creationId xmlns:a16="http://schemas.microsoft.com/office/drawing/2014/main" id="{D1E95C74-F03C-4750-81CD-EC15B9934EEA}"/>
              </a:ext>
            </a:extLst>
          </p:cNvPr>
          <p:cNvSpPr txBox="1"/>
          <p:nvPr/>
        </p:nvSpPr>
        <p:spPr>
          <a:xfrm>
            <a:off x="363679" y="3900180"/>
            <a:ext cx="4103401" cy="1046440"/>
          </a:xfrm>
          <a:prstGeom prst="rect">
            <a:avLst/>
          </a:prstGeom>
          <a:noFill/>
        </p:spPr>
        <p:txBody>
          <a:bodyPr wrap="square" rtlCol="0">
            <a:spAutoFit/>
          </a:bodyPr>
          <a:lstStyle/>
          <a:p>
            <a:pPr marL="285750" lvl="0" indent="-285750">
              <a:buFont typeface="Wingdings" panose="05000000000000000000" pitchFamily="2" charset="2"/>
              <a:buChar char="l"/>
            </a:pPr>
            <a:r>
              <a:rPr lang="en-US" altLang="zh-CN" dirty="0"/>
              <a:t>Clinical issues: </a:t>
            </a:r>
          </a:p>
          <a:p>
            <a:pPr marL="342900" lvl="1" indent="-342900">
              <a:buFont typeface="Wingdings" panose="05000000000000000000" pitchFamily="2" charset="2"/>
              <a:buChar char="p"/>
            </a:pPr>
            <a:r>
              <a:rPr lang="en-US" altLang="zh-CN" sz="1200" dirty="0"/>
              <a:t>The response rate of PD-1 first-line combination therapy in the late stage is only about </a:t>
            </a:r>
            <a:r>
              <a:rPr lang="en-US" altLang="zh-CN" sz="1200" dirty="0">
                <a:solidFill>
                  <a:srgbClr val="C00000"/>
                </a:solidFill>
              </a:rPr>
              <a:t>60%</a:t>
            </a:r>
            <a:r>
              <a:rPr lang="en-US" altLang="zh-CN" sz="1200" dirty="0"/>
              <a:t>; </a:t>
            </a:r>
          </a:p>
          <a:p>
            <a:pPr marL="342900" lvl="5" indent="-342900">
              <a:buFont typeface="Wingdings" panose="05000000000000000000" pitchFamily="2" charset="2"/>
              <a:buChar char="p"/>
            </a:pPr>
            <a:r>
              <a:rPr lang="en-US" altLang="zh-CN" sz="1200" dirty="0"/>
              <a:t>Some patients (about </a:t>
            </a:r>
            <a:r>
              <a:rPr lang="en-US" altLang="zh-CN" sz="1200" dirty="0">
                <a:solidFill>
                  <a:srgbClr val="C00000"/>
                </a:solidFill>
              </a:rPr>
              <a:t>20%</a:t>
            </a:r>
            <a:r>
              <a:rPr lang="en-US" altLang="zh-CN" sz="1200" dirty="0"/>
              <a:t>) experience </a:t>
            </a:r>
            <a:r>
              <a:rPr lang="en-US" altLang="zh-CN" sz="1200" dirty="0" err="1">
                <a:solidFill>
                  <a:srgbClr val="C00000"/>
                </a:solidFill>
              </a:rPr>
              <a:t>hyperprogression</a:t>
            </a:r>
            <a:r>
              <a:rPr lang="en-US" altLang="zh-CN" sz="1200" dirty="0"/>
              <a:t> after treatment."</a:t>
            </a:r>
            <a:endParaRPr lang="en-US" altLang="zh-CN" sz="1200" b="1" dirty="0">
              <a:solidFill>
                <a:srgbClr val="C00000"/>
              </a:solidFill>
              <a:latin typeface="宋体" panose="02010600030101010101" pitchFamily="2" charset="-122"/>
              <a:ea typeface="宋体" panose="02010600030101010101" pitchFamily="2" charset="-122"/>
            </a:endParaRPr>
          </a:p>
        </p:txBody>
      </p:sp>
      <p:pic>
        <p:nvPicPr>
          <p:cNvPr id="38" name="图片 37">
            <a:extLst>
              <a:ext uri="{FF2B5EF4-FFF2-40B4-BE49-F238E27FC236}">
                <a16:creationId xmlns:a16="http://schemas.microsoft.com/office/drawing/2014/main" id="{D9851E1F-0FCE-41B5-93C2-909613371CAD}"/>
              </a:ext>
            </a:extLst>
          </p:cNvPr>
          <p:cNvPicPr>
            <a:picLocks noChangeAspect="1"/>
          </p:cNvPicPr>
          <p:nvPr/>
        </p:nvPicPr>
        <p:blipFill>
          <a:blip r:embed="rId4"/>
          <a:stretch>
            <a:fillRect/>
          </a:stretch>
        </p:blipFill>
        <p:spPr>
          <a:xfrm>
            <a:off x="958704" y="1752908"/>
            <a:ext cx="3197657" cy="875308"/>
          </a:xfrm>
          <a:prstGeom prst="rect">
            <a:avLst/>
          </a:prstGeom>
        </p:spPr>
      </p:pic>
      <p:sp>
        <p:nvSpPr>
          <p:cNvPr id="43" name="文本框 42">
            <a:extLst>
              <a:ext uri="{FF2B5EF4-FFF2-40B4-BE49-F238E27FC236}">
                <a16:creationId xmlns:a16="http://schemas.microsoft.com/office/drawing/2014/main" id="{3D55132D-6537-42DA-AE9C-6EF08A5578C7}"/>
              </a:ext>
            </a:extLst>
          </p:cNvPr>
          <p:cNvSpPr txBox="1"/>
          <p:nvPr/>
        </p:nvSpPr>
        <p:spPr>
          <a:xfrm>
            <a:off x="7069320" y="4504291"/>
            <a:ext cx="1742785" cy="276999"/>
          </a:xfrm>
          <a:prstGeom prst="rect">
            <a:avLst/>
          </a:prstGeom>
          <a:noFill/>
        </p:spPr>
        <p:txBody>
          <a:bodyPr wrap="none" rtlCol="0">
            <a:spAutoFit/>
          </a:bodyPr>
          <a:lstStyle/>
          <a:p>
            <a:r>
              <a:rPr lang="en-US" altLang="zh-CN" sz="1200" b="1" dirty="0"/>
              <a:t>Nature Comm. 2022</a:t>
            </a:r>
            <a:endParaRPr lang="zh-CN" altLang="en-US" sz="1200" b="1" dirty="0"/>
          </a:p>
        </p:txBody>
      </p:sp>
      <p:sp>
        <p:nvSpPr>
          <p:cNvPr id="47" name="矩形 46">
            <a:extLst>
              <a:ext uri="{FF2B5EF4-FFF2-40B4-BE49-F238E27FC236}">
                <a16:creationId xmlns:a16="http://schemas.microsoft.com/office/drawing/2014/main" id="{A01F45AB-C765-41DE-970D-7E9129FABA1C}"/>
              </a:ext>
            </a:extLst>
          </p:cNvPr>
          <p:cNvSpPr/>
          <p:nvPr/>
        </p:nvSpPr>
        <p:spPr>
          <a:xfrm>
            <a:off x="4676922" y="1832820"/>
            <a:ext cx="3882732" cy="2637710"/>
          </a:xfrm>
          <a:prstGeom prst="rect">
            <a:avLst/>
          </a:prstGeom>
          <a:ln w="38100">
            <a:solidFill>
              <a:srgbClr val="0070C0"/>
            </a:solidFill>
            <a:prstDash val="sysDot"/>
          </a:ln>
        </p:spPr>
        <p:txBody>
          <a:bodyPr wrap="square">
            <a:spAutoFit/>
          </a:bodyPr>
          <a:lstStyle/>
          <a:p>
            <a:pPr marL="285750" indent="-285750">
              <a:lnSpc>
                <a:spcPct val="150000"/>
              </a:lnSpc>
              <a:buFont typeface="Wingdings" panose="05000000000000000000" pitchFamily="2" charset="2"/>
              <a:buChar char="l"/>
            </a:pPr>
            <a:r>
              <a:rPr lang="en-US" altLang="zh-CN" dirty="0">
                <a:ea typeface="宋体" panose="02010600030101010101" pitchFamily="2" charset="-122"/>
              </a:rPr>
              <a:t>This is a joint work with </a:t>
            </a:r>
            <a:r>
              <a:rPr lang="en-US" altLang="zh-CN" b="1" dirty="0">
                <a:ea typeface="宋体" panose="02010600030101010101" pitchFamily="2" charset="-122"/>
              </a:rPr>
              <a:t>Dr. Lin Shen’s team</a:t>
            </a:r>
            <a:r>
              <a:rPr lang="en-US" altLang="zh-CN" dirty="0">
                <a:ea typeface="宋体" panose="02010600030101010101" pitchFamily="2" charset="-122"/>
              </a:rPr>
              <a:t> at Peking University Cancer Hospital</a:t>
            </a:r>
          </a:p>
          <a:p>
            <a:pPr marL="285750" lvl="1" indent="-285750">
              <a:lnSpc>
                <a:spcPct val="150000"/>
              </a:lnSpc>
              <a:buFont typeface="Wingdings" panose="05000000000000000000" pitchFamily="2" charset="2"/>
              <a:buChar char="p"/>
            </a:pPr>
            <a:r>
              <a:rPr lang="en-US" altLang="zh-CN" dirty="0">
                <a:ea typeface="宋体" panose="02010600030101010101" pitchFamily="2" charset="-122"/>
              </a:rPr>
              <a:t>Improvement in treatment efficacy prediction AUC: </a:t>
            </a:r>
            <a:r>
              <a:rPr lang="en-US" altLang="zh-CN" dirty="0">
                <a:solidFill>
                  <a:srgbClr val="C00000"/>
                </a:solidFill>
                <a:ea typeface="宋体" panose="02010600030101010101" pitchFamily="2" charset="-122"/>
              </a:rPr>
              <a:t>+15%-20%</a:t>
            </a:r>
            <a:r>
              <a:rPr lang="en-US" altLang="zh-CN" dirty="0">
                <a:ea typeface="宋体" panose="02010600030101010101" pitchFamily="2" charset="-122"/>
              </a:rPr>
              <a:t>.</a:t>
            </a:r>
          </a:p>
          <a:p>
            <a:pPr marL="285750" lvl="1" indent="-285750">
              <a:lnSpc>
                <a:spcPct val="150000"/>
              </a:lnSpc>
              <a:buFont typeface="Wingdings" panose="05000000000000000000" pitchFamily="2" charset="2"/>
              <a:buChar char="p"/>
            </a:pPr>
            <a:r>
              <a:rPr lang="en-US" altLang="zh-CN" dirty="0">
                <a:ea typeface="宋体" panose="02010600030101010101" pitchFamily="2" charset="-122"/>
              </a:rPr>
              <a:t>From detection to scanning to analysis report, one-stop completion!</a:t>
            </a:r>
          </a:p>
          <a:p>
            <a:pPr marL="285750" lvl="1" indent="-285750">
              <a:lnSpc>
                <a:spcPct val="150000"/>
              </a:lnSpc>
              <a:buFont typeface="Wingdings" panose="05000000000000000000" pitchFamily="2" charset="2"/>
              <a:buChar char="p"/>
            </a:pPr>
            <a:r>
              <a:rPr lang="en-US" altLang="zh-CN" dirty="0">
                <a:ea typeface="宋体" panose="02010600030101010101" pitchFamily="2" charset="-122"/>
              </a:rPr>
              <a:t>4 patents have been acquired by a hospital for</a:t>
            </a:r>
            <a:r>
              <a:rPr lang="zh-CN" altLang="en-US" dirty="0">
                <a:ea typeface="宋体" panose="02010600030101010101" pitchFamily="2" charset="-122"/>
              </a:rPr>
              <a:t> </a:t>
            </a:r>
            <a:r>
              <a:rPr lang="en-US" altLang="zh-CN" dirty="0">
                <a:ea typeface="宋体" panose="02010600030101010101" pitchFamily="2" charset="-122"/>
              </a:rPr>
              <a:t>large-scale</a:t>
            </a:r>
            <a:r>
              <a:rPr lang="zh-CN" altLang="en-US" dirty="0">
                <a:ea typeface="宋体" panose="02010600030101010101" pitchFamily="2" charset="-122"/>
              </a:rPr>
              <a:t> </a:t>
            </a:r>
            <a:r>
              <a:rPr lang="en-US" altLang="zh-CN" dirty="0">
                <a:ea typeface="宋体" panose="02010600030101010101" pitchFamily="2" charset="-122"/>
              </a:rPr>
              <a:t>clinical</a:t>
            </a:r>
            <a:r>
              <a:rPr lang="zh-CN" altLang="en-US" dirty="0">
                <a:ea typeface="宋体" panose="02010600030101010101" pitchFamily="2" charset="-122"/>
              </a:rPr>
              <a:t> </a:t>
            </a:r>
            <a:r>
              <a:rPr lang="en-US" altLang="zh-CN" dirty="0">
                <a:ea typeface="宋体" panose="02010600030101010101" pitchFamily="2" charset="-122"/>
              </a:rPr>
              <a:t>trials.</a:t>
            </a:r>
          </a:p>
        </p:txBody>
      </p:sp>
    </p:spTree>
    <p:extLst>
      <p:ext uri="{BB962C8B-B14F-4D97-AF65-F5344CB8AC3E}">
        <p14:creationId xmlns:p14="http://schemas.microsoft.com/office/powerpoint/2010/main" val="1956340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6" name="Google Shape;256;p42"/>
          <p:cNvSpPr txBox="1">
            <a:spLocks noGrp="1"/>
          </p:cNvSpPr>
          <p:nvPr>
            <p:ph type="body" idx="1"/>
          </p:nvPr>
        </p:nvSpPr>
        <p:spPr>
          <a:xfrm>
            <a:off x="501940" y="1188674"/>
            <a:ext cx="7496100" cy="3712649"/>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sz="1800" dirty="0"/>
              <a:t>The National Biomedical Imaging Center (NBIC)</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sp>
        <p:nvSpPr>
          <p:cNvPr id="14" name="Google Shape;255;p42">
            <a:extLst>
              <a:ext uri="{FF2B5EF4-FFF2-40B4-BE49-F238E27FC236}">
                <a16:creationId xmlns:a16="http://schemas.microsoft.com/office/drawing/2014/main" id="{F4C967EF-C995-437B-AF97-51ED7980385A}"/>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dirty="0"/>
              <a:t>Creating </a:t>
            </a:r>
            <a:r>
              <a:rPr lang="en-US" altLang="zh-CN" dirty="0"/>
              <a:t>a Panorama of Life</a:t>
            </a:r>
          </a:p>
        </p:txBody>
      </p:sp>
      <p:pic>
        <p:nvPicPr>
          <p:cNvPr id="2" name="图片 1">
            <a:extLst>
              <a:ext uri="{FF2B5EF4-FFF2-40B4-BE49-F238E27FC236}">
                <a16:creationId xmlns:a16="http://schemas.microsoft.com/office/drawing/2014/main" id="{E24BDEE9-181E-4A9B-9BED-F3CC642CA0AF}"/>
              </a:ext>
            </a:extLst>
          </p:cNvPr>
          <p:cNvPicPr>
            <a:picLocks noChangeAspect="1"/>
          </p:cNvPicPr>
          <p:nvPr/>
        </p:nvPicPr>
        <p:blipFill>
          <a:blip r:embed="rId4"/>
          <a:stretch>
            <a:fillRect/>
          </a:stretch>
        </p:blipFill>
        <p:spPr>
          <a:xfrm>
            <a:off x="637626" y="1589813"/>
            <a:ext cx="5017224" cy="3241964"/>
          </a:xfrm>
          <a:prstGeom prst="rect">
            <a:avLst/>
          </a:prstGeom>
        </p:spPr>
      </p:pic>
      <p:pic>
        <p:nvPicPr>
          <p:cNvPr id="22" name="图片 21">
            <a:extLst>
              <a:ext uri="{FF2B5EF4-FFF2-40B4-BE49-F238E27FC236}">
                <a16:creationId xmlns:a16="http://schemas.microsoft.com/office/drawing/2014/main" id="{A0A2D11C-4135-4A92-9325-10C0F3545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9490" y="1685311"/>
            <a:ext cx="3025979" cy="2017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3835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7" name="Google Shape;256;p42">
            <a:extLst>
              <a:ext uri="{FF2B5EF4-FFF2-40B4-BE49-F238E27FC236}">
                <a16:creationId xmlns:a16="http://schemas.microsoft.com/office/drawing/2014/main" id="{B940C78B-27CB-4A17-AF0C-4B16942A5463}"/>
              </a:ext>
            </a:extLst>
          </p:cNvPr>
          <p:cNvSpPr txBox="1">
            <a:spLocks noGrp="1"/>
          </p:cNvSpPr>
          <p:nvPr>
            <p:ph type="body" idx="1"/>
          </p:nvPr>
        </p:nvSpPr>
        <p:spPr>
          <a:xfrm>
            <a:off x="501940" y="1188674"/>
            <a:ext cx="7496100" cy="3712649"/>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sz="1800" dirty="0"/>
              <a:t>The National Biomedical Imaging Center (NBIC)</a:t>
            </a:r>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pic>
        <p:nvPicPr>
          <p:cNvPr id="3" name="图片 2">
            <a:extLst>
              <a:ext uri="{FF2B5EF4-FFF2-40B4-BE49-F238E27FC236}">
                <a16:creationId xmlns:a16="http://schemas.microsoft.com/office/drawing/2014/main" id="{A25F1126-6DD7-4F9F-AC22-EC6328EECF5B}"/>
              </a:ext>
            </a:extLst>
          </p:cNvPr>
          <p:cNvPicPr>
            <a:picLocks noChangeAspect="1"/>
          </p:cNvPicPr>
          <p:nvPr/>
        </p:nvPicPr>
        <p:blipFill>
          <a:blip r:embed="rId4"/>
          <a:stretch>
            <a:fillRect/>
          </a:stretch>
        </p:blipFill>
        <p:spPr>
          <a:xfrm>
            <a:off x="5891087" y="1293442"/>
            <a:ext cx="2346186" cy="1560356"/>
          </a:xfrm>
          <a:prstGeom prst="rect">
            <a:avLst/>
          </a:prstGeom>
        </p:spPr>
      </p:pic>
      <p:pic>
        <p:nvPicPr>
          <p:cNvPr id="9" name="图片 8">
            <a:extLst>
              <a:ext uri="{FF2B5EF4-FFF2-40B4-BE49-F238E27FC236}">
                <a16:creationId xmlns:a16="http://schemas.microsoft.com/office/drawing/2014/main" id="{D5991DDF-C8A3-4A9C-AFA6-E3C6AEB5F0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847" y="3428718"/>
            <a:ext cx="619511" cy="886899"/>
          </a:xfrm>
          <a:prstGeom prst="rect">
            <a:avLst/>
          </a:prstGeom>
        </p:spPr>
      </p:pic>
      <p:pic>
        <p:nvPicPr>
          <p:cNvPr id="10" name="图片 9">
            <a:extLst>
              <a:ext uri="{FF2B5EF4-FFF2-40B4-BE49-F238E27FC236}">
                <a16:creationId xmlns:a16="http://schemas.microsoft.com/office/drawing/2014/main" id="{005A3FF5-DAF4-450D-B633-CE12F3ED5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4210" y="3428718"/>
            <a:ext cx="728379" cy="886899"/>
          </a:xfrm>
          <a:prstGeom prst="rect">
            <a:avLst/>
          </a:prstGeom>
        </p:spPr>
      </p:pic>
      <p:pic>
        <p:nvPicPr>
          <p:cNvPr id="11" name="图片 10">
            <a:extLst>
              <a:ext uri="{FF2B5EF4-FFF2-40B4-BE49-F238E27FC236}">
                <a16:creationId xmlns:a16="http://schemas.microsoft.com/office/drawing/2014/main" id="{8B5FFD9A-E28E-4E0E-87B1-A38667101577}"/>
              </a:ext>
            </a:extLst>
          </p:cNvPr>
          <p:cNvPicPr>
            <a:picLocks noChangeAspect="1"/>
          </p:cNvPicPr>
          <p:nvPr/>
        </p:nvPicPr>
        <p:blipFill rotWithShape="1">
          <a:blip r:embed="rId7"/>
          <a:srcRect r="8504"/>
          <a:stretch/>
        </p:blipFill>
        <p:spPr>
          <a:xfrm>
            <a:off x="7084630" y="3428718"/>
            <a:ext cx="693314" cy="877326"/>
          </a:xfrm>
          <a:prstGeom prst="rect">
            <a:avLst/>
          </a:prstGeom>
        </p:spPr>
      </p:pic>
      <p:pic>
        <p:nvPicPr>
          <p:cNvPr id="12" name="图片 11">
            <a:extLst>
              <a:ext uri="{FF2B5EF4-FFF2-40B4-BE49-F238E27FC236}">
                <a16:creationId xmlns:a16="http://schemas.microsoft.com/office/drawing/2014/main" id="{BDE2BDBD-D1B0-456C-BE89-5CA0440A6FA8}"/>
              </a:ext>
            </a:extLst>
          </p:cNvPr>
          <p:cNvPicPr>
            <a:picLocks noChangeAspect="1"/>
          </p:cNvPicPr>
          <p:nvPr/>
        </p:nvPicPr>
        <p:blipFill rotWithShape="1">
          <a:blip r:embed="rId8">
            <a:extLst>
              <a:ext uri="{28A0092B-C50C-407E-A947-70E740481C1C}">
                <a14:useLocalDpi xmlns:a14="http://schemas.microsoft.com/office/drawing/2010/main" val="0"/>
              </a:ext>
            </a:extLst>
          </a:blip>
          <a:srcRect l="34682" t="6093" r="40205" b="61198"/>
          <a:stretch/>
        </p:blipFill>
        <p:spPr>
          <a:xfrm>
            <a:off x="7810035" y="3431043"/>
            <a:ext cx="663070" cy="863642"/>
          </a:xfrm>
          <a:prstGeom prst="rect">
            <a:avLst/>
          </a:prstGeom>
          <a:ln>
            <a:noFill/>
          </a:ln>
          <a:effectLst>
            <a:outerShdw blurRad="292100" dist="139700" dir="2700000" algn="tl" rotWithShape="0">
              <a:srgbClr val="333333">
                <a:alpha val="65000"/>
              </a:srgbClr>
            </a:outerShdw>
          </a:effectLst>
        </p:spPr>
      </p:pic>
      <p:sp>
        <p:nvSpPr>
          <p:cNvPr id="15" name="矩形: 圆角 14">
            <a:extLst>
              <a:ext uri="{FF2B5EF4-FFF2-40B4-BE49-F238E27FC236}">
                <a16:creationId xmlns:a16="http://schemas.microsoft.com/office/drawing/2014/main" id="{4D7B1DA7-93A5-4BCC-A745-CAE7CEEB9A0B}"/>
              </a:ext>
            </a:extLst>
          </p:cNvPr>
          <p:cNvSpPr/>
          <p:nvPr/>
        </p:nvSpPr>
        <p:spPr>
          <a:xfrm>
            <a:off x="5529054" y="2934556"/>
            <a:ext cx="3111175" cy="157772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B494020-69FD-4097-ABF1-4C6174C38AED}"/>
              </a:ext>
            </a:extLst>
          </p:cNvPr>
          <p:cNvSpPr txBox="1"/>
          <p:nvPr/>
        </p:nvSpPr>
        <p:spPr>
          <a:xfrm>
            <a:off x="5672666" y="4279443"/>
            <a:ext cx="639919" cy="215444"/>
          </a:xfrm>
          <a:prstGeom prst="rect">
            <a:avLst/>
          </a:prstGeom>
          <a:noFill/>
        </p:spPr>
        <p:txBody>
          <a:bodyPr wrap="none" rtlCol="0">
            <a:spAutoFit/>
          </a:bodyPr>
          <a:lstStyle/>
          <a:p>
            <a:r>
              <a:rPr lang="en-US" altLang="zh-CN" sz="800" b="1" dirty="0"/>
              <a:t>Bin Dong</a:t>
            </a:r>
            <a:endParaRPr lang="zh-CN" altLang="en-US" sz="800" b="1" dirty="0"/>
          </a:p>
        </p:txBody>
      </p:sp>
      <p:sp>
        <p:nvSpPr>
          <p:cNvPr id="16" name="文本框 15">
            <a:extLst>
              <a:ext uri="{FF2B5EF4-FFF2-40B4-BE49-F238E27FC236}">
                <a16:creationId xmlns:a16="http://schemas.microsoft.com/office/drawing/2014/main" id="{974A677C-4BBD-45B8-82EC-05AFD9F19665}"/>
              </a:ext>
            </a:extLst>
          </p:cNvPr>
          <p:cNvSpPr txBox="1"/>
          <p:nvPr/>
        </p:nvSpPr>
        <p:spPr>
          <a:xfrm>
            <a:off x="6459970" y="4279443"/>
            <a:ext cx="505267" cy="215444"/>
          </a:xfrm>
          <a:prstGeom prst="rect">
            <a:avLst/>
          </a:prstGeom>
          <a:noFill/>
        </p:spPr>
        <p:txBody>
          <a:bodyPr wrap="none" rtlCol="0">
            <a:spAutoFit/>
          </a:bodyPr>
          <a:lstStyle/>
          <a:p>
            <a:r>
              <a:rPr lang="en-US" altLang="zh-CN" sz="800" b="1" dirty="0"/>
              <a:t>Lei Ma</a:t>
            </a:r>
            <a:endParaRPr lang="zh-CN" altLang="en-US" sz="800" b="1" dirty="0"/>
          </a:p>
        </p:txBody>
      </p:sp>
      <p:sp>
        <p:nvSpPr>
          <p:cNvPr id="17" name="文本框 16">
            <a:extLst>
              <a:ext uri="{FF2B5EF4-FFF2-40B4-BE49-F238E27FC236}">
                <a16:creationId xmlns:a16="http://schemas.microsoft.com/office/drawing/2014/main" id="{A8F0F7BD-B72F-49D8-86E7-A440AF0BD6EF}"/>
              </a:ext>
            </a:extLst>
          </p:cNvPr>
          <p:cNvSpPr txBox="1"/>
          <p:nvPr/>
        </p:nvSpPr>
        <p:spPr>
          <a:xfrm>
            <a:off x="7199489" y="4279443"/>
            <a:ext cx="590226" cy="215444"/>
          </a:xfrm>
          <a:prstGeom prst="rect">
            <a:avLst/>
          </a:prstGeom>
          <a:noFill/>
        </p:spPr>
        <p:txBody>
          <a:bodyPr wrap="none" rtlCol="0">
            <a:spAutoFit/>
          </a:bodyPr>
          <a:lstStyle/>
          <a:p>
            <a:r>
              <a:rPr lang="en-US" altLang="zh-CN" sz="800" b="1" dirty="0"/>
              <a:t>Wei Sun</a:t>
            </a:r>
            <a:endParaRPr lang="zh-CN" altLang="en-US" sz="800" b="1" dirty="0"/>
          </a:p>
        </p:txBody>
      </p:sp>
      <p:sp>
        <p:nvSpPr>
          <p:cNvPr id="18" name="文本框 17">
            <a:extLst>
              <a:ext uri="{FF2B5EF4-FFF2-40B4-BE49-F238E27FC236}">
                <a16:creationId xmlns:a16="http://schemas.microsoft.com/office/drawing/2014/main" id="{3B93C802-0D34-4AAA-A9C1-E1C861273E83}"/>
              </a:ext>
            </a:extLst>
          </p:cNvPr>
          <p:cNvSpPr txBox="1"/>
          <p:nvPr/>
        </p:nvSpPr>
        <p:spPr>
          <a:xfrm>
            <a:off x="7791216" y="4279443"/>
            <a:ext cx="761747" cy="215444"/>
          </a:xfrm>
          <a:prstGeom prst="rect">
            <a:avLst/>
          </a:prstGeom>
          <a:noFill/>
        </p:spPr>
        <p:txBody>
          <a:bodyPr wrap="none" rtlCol="0">
            <a:spAutoFit/>
          </a:bodyPr>
          <a:lstStyle/>
          <a:p>
            <a:r>
              <a:rPr lang="en-US" altLang="zh-CN" sz="800" b="1" dirty="0" err="1"/>
              <a:t>Jingjing</a:t>
            </a:r>
            <a:r>
              <a:rPr lang="en-US" altLang="zh-CN" sz="800" b="1" dirty="0"/>
              <a:t> Lin</a:t>
            </a:r>
            <a:endParaRPr lang="zh-CN" altLang="en-US" sz="800" b="1" dirty="0"/>
          </a:p>
        </p:txBody>
      </p:sp>
      <p:sp>
        <p:nvSpPr>
          <p:cNvPr id="6" name="文本框 5">
            <a:extLst>
              <a:ext uri="{FF2B5EF4-FFF2-40B4-BE49-F238E27FC236}">
                <a16:creationId xmlns:a16="http://schemas.microsoft.com/office/drawing/2014/main" id="{5BCA8FA0-822D-4389-AAEC-EA9DEFF7BF42}"/>
              </a:ext>
            </a:extLst>
          </p:cNvPr>
          <p:cNvSpPr txBox="1"/>
          <p:nvPr/>
        </p:nvSpPr>
        <p:spPr>
          <a:xfrm>
            <a:off x="6051059" y="2920027"/>
            <a:ext cx="2175596" cy="307777"/>
          </a:xfrm>
          <a:prstGeom prst="rect">
            <a:avLst/>
          </a:prstGeom>
          <a:noFill/>
        </p:spPr>
        <p:txBody>
          <a:bodyPr wrap="none" rtlCol="0">
            <a:spAutoFit/>
          </a:bodyPr>
          <a:lstStyle/>
          <a:p>
            <a:r>
              <a:rPr lang="en-US" altLang="zh-CN" b="1" dirty="0">
                <a:solidFill>
                  <a:srgbClr val="C00000"/>
                </a:solidFill>
              </a:rPr>
              <a:t>Platform 4: Data Center</a:t>
            </a:r>
            <a:endParaRPr lang="zh-CN" altLang="en-US" b="1" dirty="0">
              <a:solidFill>
                <a:srgbClr val="C00000"/>
              </a:solidFill>
            </a:endParaRPr>
          </a:p>
        </p:txBody>
      </p:sp>
      <p:sp>
        <p:nvSpPr>
          <p:cNvPr id="7" name="文本框 6">
            <a:extLst>
              <a:ext uri="{FF2B5EF4-FFF2-40B4-BE49-F238E27FC236}">
                <a16:creationId xmlns:a16="http://schemas.microsoft.com/office/drawing/2014/main" id="{B06D063A-D344-4858-96B3-AB631DF0A0D4}"/>
              </a:ext>
            </a:extLst>
          </p:cNvPr>
          <p:cNvSpPr txBox="1"/>
          <p:nvPr/>
        </p:nvSpPr>
        <p:spPr>
          <a:xfrm>
            <a:off x="5841346" y="3186569"/>
            <a:ext cx="1072730" cy="246221"/>
          </a:xfrm>
          <a:prstGeom prst="rect">
            <a:avLst/>
          </a:prstGeom>
          <a:noFill/>
        </p:spPr>
        <p:txBody>
          <a:bodyPr wrap="none" rtlCol="0">
            <a:spAutoFit/>
          </a:bodyPr>
          <a:lstStyle/>
          <a:p>
            <a:r>
              <a:rPr lang="en-US" altLang="zh-CN" sz="1000" b="1" dirty="0"/>
              <a:t>Co-leading PIs</a:t>
            </a:r>
            <a:endParaRPr lang="zh-CN" altLang="en-US" sz="1000" b="1" dirty="0"/>
          </a:p>
        </p:txBody>
      </p:sp>
      <p:sp>
        <p:nvSpPr>
          <p:cNvPr id="21" name="文本框 20">
            <a:extLst>
              <a:ext uri="{FF2B5EF4-FFF2-40B4-BE49-F238E27FC236}">
                <a16:creationId xmlns:a16="http://schemas.microsoft.com/office/drawing/2014/main" id="{60ECB633-1053-4683-BF81-58F873D21E60}"/>
              </a:ext>
            </a:extLst>
          </p:cNvPr>
          <p:cNvSpPr txBox="1"/>
          <p:nvPr/>
        </p:nvSpPr>
        <p:spPr>
          <a:xfrm>
            <a:off x="7318283" y="3186569"/>
            <a:ext cx="960519" cy="246221"/>
          </a:xfrm>
          <a:prstGeom prst="rect">
            <a:avLst/>
          </a:prstGeom>
          <a:noFill/>
        </p:spPr>
        <p:txBody>
          <a:bodyPr wrap="none" rtlCol="0">
            <a:spAutoFit/>
          </a:bodyPr>
          <a:lstStyle/>
          <a:p>
            <a:r>
              <a:rPr lang="en-US" altLang="zh-CN" sz="1000" b="1" dirty="0"/>
              <a:t>Consultants</a:t>
            </a:r>
            <a:endParaRPr lang="zh-CN" altLang="en-US" sz="1000" b="1" dirty="0"/>
          </a:p>
        </p:txBody>
      </p:sp>
      <p:pic>
        <p:nvPicPr>
          <p:cNvPr id="22" name="图片 21">
            <a:extLst>
              <a:ext uri="{FF2B5EF4-FFF2-40B4-BE49-F238E27FC236}">
                <a16:creationId xmlns:a16="http://schemas.microsoft.com/office/drawing/2014/main" id="{FD9D07B1-F3D8-457C-B113-051EA36535B2}"/>
              </a:ext>
            </a:extLst>
          </p:cNvPr>
          <p:cNvPicPr>
            <a:picLocks noChangeAspect="1"/>
          </p:cNvPicPr>
          <p:nvPr/>
        </p:nvPicPr>
        <p:blipFill>
          <a:blip r:embed="rId9"/>
          <a:stretch>
            <a:fillRect/>
          </a:stretch>
        </p:blipFill>
        <p:spPr>
          <a:xfrm>
            <a:off x="405284" y="1680858"/>
            <a:ext cx="5033576" cy="2933384"/>
          </a:xfrm>
          <a:prstGeom prst="rect">
            <a:avLst/>
          </a:prstGeom>
        </p:spPr>
      </p:pic>
      <p:sp>
        <p:nvSpPr>
          <p:cNvPr id="24" name="Google Shape;255;p42">
            <a:extLst>
              <a:ext uri="{FF2B5EF4-FFF2-40B4-BE49-F238E27FC236}">
                <a16:creationId xmlns:a16="http://schemas.microsoft.com/office/drawing/2014/main" id="{F87B2833-DC2D-401A-850A-2D0EE99D7B27}"/>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dirty="0"/>
              <a:t>Creating </a:t>
            </a:r>
            <a:r>
              <a:rPr lang="en-US" altLang="zh-CN" dirty="0"/>
              <a:t>a Panorama of Life</a:t>
            </a:r>
          </a:p>
        </p:txBody>
      </p:sp>
    </p:spTree>
    <p:extLst>
      <p:ext uri="{BB962C8B-B14F-4D97-AF65-F5344CB8AC3E}">
        <p14:creationId xmlns:p14="http://schemas.microsoft.com/office/powerpoint/2010/main" val="110461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14" name="Google Shape;255;p42">
            <a:extLst>
              <a:ext uri="{FF2B5EF4-FFF2-40B4-BE49-F238E27FC236}">
                <a16:creationId xmlns:a16="http://schemas.microsoft.com/office/drawing/2014/main" id="{F4C967EF-C995-437B-AF97-51ED7980385A}"/>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altLang="zh-CN" dirty="0"/>
              <a:t>Creating a Panorama of Life</a:t>
            </a:r>
          </a:p>
        </p:txBody>
      </p:sp>
      <p:sp>
        <p:nvSpPr>
          <p:cNvPr id="20" name="Google Shape;256;p42">
            <a:extLst>
              <a:ext uri="{FF2B5EF4-FFF2-40B4-BE49-F238E27FC236}">
                <a16:creationId xmlns:a16="http://schemas.microsoft.com/office/drawing/2014/main" id="{E525A80A-1C15-49B0-AF95-85DBDC99DDDA}"/>
              </a:ext>
            </a:extLst>
          </p:cNvPr>
          <p:cNvSpPr txBox="1">
            <a:spLocks/>
          </p:cNvSpPr>
          <p:nvPr/>
        </p:nvSpPr>
        <p:spPr>
          <a:xfrm>
            <a:off x="501940" y="1188674"/>
            <a:ext cx="5090179" cy="3712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2"/>
              </a:buClr>
              <a:buSzPts val="900"/>
              <a:buFont typeface="Source Sans Pro"/>
              <a:buAutoNum type="arabicPeriod"/>
              <a:defRPr sz="1100" b="0" i="0" u="none" strike="noStrike" cap="none">
                <a:solidFill>
                  <a:schemeClr val="dk1"/>
                </a:solidFill>
                <a:latin typeface="Source Sans Pro"/>
                <a:ea typeface="Source Sans Pro"/>
                <a:cs typeface="Source Sans Pro"/>
                <a:sym typeface="Source Sans Pro"/>
              </a:defRPr>
            </a:lvl1pPr>
            <a:lvl2pPr marL="914400" marR="0" lvl="1" indent="-292100" algn="l" rtl="0">
              <a:lnSpc>
                <a:spcPct val="100000"/>
              </a:lnSpc>
              <a:spcBef>
                <a:spcPts val="0"/>
              </a:spcBef>
              <a:spcAft>
                <a:spcPts val="0"/>
              </a:spcAft>
              <a:buClr>
                <a:schemeClr val="dk1"/>
              </a:buClr>
              <a:buSzPts val="1000"/>
              <a:buFont typeface="Source Sans Pro"/>
              <a:buAutoNum type="alphaLcPeriod"/>
              <a:defRPr sz="1000" b="0" i="0" u="none" strike="noStrike" cap="none">
                <a:solidFill>
                  <a:schemeClr val="dk1"/>
                </a:solidFill>
                <a:latin typeface="Source Sans Pro"/>
                <a:ea typeface="Source Sans Pro"/>
                <a:cs typeface="Source Sans Pro"/>
                <a:sym typeface="Source Sans Pro"/>
              </a:defRPr>
            </a:lvl2pPr>
            <a:lvl3pPr marL="1371600" marR="0" lvl="2" indent="-292100" algn="l" rtl="0">
              <a:lnSpc>
                <a:spcPct val="100000"/>
              </a:lnSpc>
              <a:spcBef>
                <a:spcPts val="0"/>
              </a:spcBef>
              <a:spcAft>
                <a:spcPts val="0"/>
              </a:spcAft>
              <a:buClr>
                <a:schemeClr val="dk1"/>
              </a:buClr>
              <a:buSzPts val="1000"/>
              <a:buFont typeface="Source Sans Pro"/>
              <a:buAutoNum type="romanLcPeriod"/>
              <a:defRPr sz="1000" b="0" i="0" u="none" strike="noStrike" cap="none">
                <a:solidFill>
                  <a:schemeClr val="dk1"/>
                </a:solidFill>
                <a:latin typeface="Source Sans Pro"/>
                <a:ea typeface="Source Sans Pro"/>
                <a:cs typeface="Source Sans Pro"/>
                <a:sym typeface="Source Sans Pro"/>
              </a:defRPr>
            </a:lvl3pPr>
            <a:lvl4pPr marL="1828800" marR="0" lvl="3" indent="-292100" algn="l" rtl="0">
              <a:lnSpc>
                <a:spcPct val="100000"/>
              </a:lnSpc>
              <a:spcBef>
                <a:spcPts val="0"/>
              </a:spcBef>
              <a:spcAft>
                <a:spcPts val="0"/>
              </a:spcAft>
              <a:buClr>
                <a:schemeClr val="dk1"/>
              </a:buClr>
              <a:buSzPts val="1000"/>
              <a:buFont typeface="Source Sans Pro"/>
              <a:buAutoNum type="arabicPeriod"/>
              <a:defRPr sz="1000" b="0" i="0" u="none" strike="noStrike" cap="none">
                <a:solidFill>
                  <a:schemeClr val="dk1"/>
                </a:solidFill>
                <a:latin typeface="Source Sans Pro"/>
                <a:ea typeface="Source Sans Pro"/>
                <a:cs typeface="Source Sans Pro"/>
                <a:sym typeface="Source Sans Pro"/>
              </a:defRPr>
            </a:lvl4pPr>
            <a:lvl5pPr marL="2286000" marR="0" lvl="4" indent="-292100" algn="l" rtl="0">
              <a:lnSpc>
                <a:spcPct val="100000"/>
              </a:lnSpc>
              <a:spcBef>
                <a:spcPts val="0"/>
              </a:spcBef>
              <a:spcAft>
                <a:spcPts val="0"/>
              </a:spcAft>
              <a:buClr>
                <a:schemeClr val="dk1"/>
              </a:buClr>
              <a:buSzPts val="1000"/>
              <a:buFont typeface="Source Sans Pro"/>
              <a:buAutoNum type="alphaLcPeriod"/>
              <a:defRPr sz="1000" b="0" i="0" u="none" strike="noStrike" cap="none">
                <a:solidFill>
                  <a:schemeClr val="dk1"/>
                </a:solidFill>
                <a:latin typeface="Source Sans Pro"/>
                <a:ea typeface="Source Sans Pro"/>
                <a:cs typeface="Source Sans Pro"/>
                <a:sym typeface="Source Sans Pro"/>
              </a:defRPr>
            </a:lvl5pPr>
            <a:lvl6pPr marL="2743200" marR="0" lvl="5" indent="-292100" algn="l" rtl="0">
              <a:lnSpc>
                <a:spcPct val="100000"/>
              </a:lnSpc>
              <a:spcBef>
                <a:spcPts val="0"/>
              </a:spcBef>
              <a:spcAft>
                <a:spcPts val="0"/>
              </a:spcAft>
              <a:buClr>
                <a:schemeClr val="dk1"/>
              </a:buClr>
              <a:buSzPts val="1000"/>
              <a:buFont typeface="Source Sans Pro"/>
              <a:buAutoNum type="romanLcPeriod"/>
              <a:defRPr sz="1000" b="0" i="0" u="none" strike="noStrike" cap="none">
                <a:solidFill>
                  <a:schemeClr val="dk1"/>
                </a:solidFill>
                <a:latin typeface="Source Sans Pro"/>
                <a:ea typeface="Source Sans Pro"/>
                <a:cs typeface="Source Sans Pro"/>
                <a:sym typeface="Source Sans Pro"/>
              </a:defRPr>
            </a:lvl6pPr>
            <a:lvl7pPr marL="3200400" marR="0" lvl="6" indent="-292100" algn="l" rtl="0">
              <a:lnSpc>
                <a:spcPct val="100000"/>
              </a:lnSpc>
              <a:spcBef>
                <a:spcPts val="0"/>
              </a:spcBef>
              <a:spcAft>
                <a:spcPts val="0"/>
              </a:spcAft>
              <a:buClr>
                <a:schemeClr val="dk1"/>
              </a:buClr>
              <a:buSzPts val="1000"/>
              <a:buFont typeface="Source Sans Pro"/>
              <a:buAutoNum type="arabicPeriod"/>
              <a:defRPr sz="1000" b="0" i="0" u="none" strike="noStrike" cap="none">
                <a:solidFill>
                  <a:schemeClr val="dk1"/>
                </a:solidFill>
                <a:latin typeface="Source Sans Pro"/>
                <a:ea typeface="Source Sans Pro"/>
                <a:cs typeface="Source Sans Pro"/>
                <a:sym typeface="Source Sans Pro"/>
              </a:defRPr>
            </a:lvl7pPr>
            <a:lvl8pPr marL="3657600" marR="0" lvl="7" indent="-292100" algn="l" rtl="0">
              <a:lnSpc>
                <a:spcPct val="100000"/>
              </a:lnSpc>
              <a:spcBef>
                <a:spcPts val="0"/>
              </a:spcBef>
              <a:spcAft>
                <a:spcPts val="0"/>
              </a:spcAft>
              <a:buClr>
                <a:schemeClr val="dk1"/>
              </a:buClr>
              <a:buSzPts val="1000"/>
              <a:buFont typeface="Source Sans Pro"/>
              <a:buAutoNum type="alphaLcPeriod"/>
              <a:defRPr sz="1000" b="0" i="0" u="none" strike="noStrike" cap="none">
                <a:solidFill>
                  <a:schemeClr val="dk1"/>
                </a:solidFill>
                <a:latin typeface="Source Sans Pro"/>
                <a:ea typeface="Source Sans Pro"/>
                <a:cs typeface="Source Sans Pro"/>
                <a:sym typeface="Source Sans Pro"/>
              </a:defRPr>
            </a:lvl8pPr>
            <a:lvl9pPr marL="4114800" marR="0" lvl="8" indent="-292100" algn="l" rtl="0">
              <a:lnSpc>
                <a:spcPct val="100000"/>
              </a:lnSpc>
              <a:spcBef>
                <a:spcPts val="0"/>
              </a:spcBef>
              <a:spcAft>
                <a:spcPts val="0"/>
              </a:spcAft>
              <a:buClr>
                <a:schemeClr val="dk1"/>
              </a:buClr>
              <a:buSzPts val="1000"/>
              <a:buFont typeface="Source Sans Pro"/>
              <a:buAutoNum type="romanLcPeriod"/>
              <a:defRPr sz="1000" b="0" i="0" u="none" strike="noStrike" cap="none">
                <a:solidFill>
                  <a:schemeClr val="dk1"/>
                </a:solidFill>
                <a:latin typeface="Source Sans Pro"/>
                <a:ea typeface="Source Sans Pro"/>
                <a:cs typeface="Source Sans Pro"/>
                <a:sym typeface="Source Sans Pro"/>
              </a:defRPr>
            </a:lvl9pPr>
          </a:lstStyle>
          <a:p>
            <a:pPr marL="285750">
              <a:buClr>
                <a:schemeClr val="tx1"/>
              </a:buClr>
              <a:buFont typeface="Wingdings" panose="05000000000000000000" pitchFamily="2" charset="2"/>
              <a:buChar char="l"/>
            </a:pPr>
            <a:r>
              <a:rPr lang="en-US" sz="1800" dirty="0"/>
              <a:t>The National Biomedical Imaging Center (NBIC)</a:t>
            </a:r>
          </a:p>
          <a:p>
            <a:pPr marL="285750">
              <a:buClr>
                <a:schemeClr val="tx1"/>
              </a:buClr>
              <a:buFont typeface="Wingdings" panose="05000000000000000000" pitchFamily="2" charset="2"/>
              <a:buChar char="l"/>
            </a:pPr>
            <a:r>
              <a:rPr lang="en-US" altLang="zh-CN" sz="1800" dirty="0"/>
              <a:t>Vast opportunities for applied mathematics and machine learning:</a:t>
            </a:r>
          </a:p>
          <a:p>
            <a:pPr marL="742950" lvl="1">
              <a:lnSpc>
                <a:spcPct val="150000"/>
              </a:lnSpc>
              <a:buClr>
                <a:schemeClr val="tx1"/>
              </a:buClr>
              <a:buFont typeface="Wingdings" panose="05000000000000000000" pitchFamily="2" charset="2"/>
              <a:buChar char="l"/>
            </a:pPr>
            <a:r>
              <a:rPr lang="en-US" altLang="zh-CN" sz="1500" dirty="0"/>
              <a:t>Foundation model(s) for computational imaging</a:t>
            </a:r>
          </a:p>
          <a:p>
            <a:pPr marL="742950" lvl="1">
              <a:lnSpc>
                <a:spcPct val="150000"/>
              </a:lnSpc>
              <a:buClr>
                <a:schemeClr val="tx1"/>
              </a:buClr>
              <a:buFont typeface="Wingdings" panose="05000000000000000000" pitchFamily="2" charset="2"/>
              <a:buChar char="l"/>
            </a:pPr>
            <a:r>
              <a:rPr lang="en-US" altLang="zh-CN" sz="1500" dirty="0"/>
              <a:t>Data engine</a:t>
            </a:r>
          </a:p>
          <a:p>
            <a:pPr marL="1200150" lvl="2">
              <a:buClr>
                <a:schemeClr val="tx1"/>
              </a:buClr>
              <a:buFont typeface="Wingdings" panose="05000000000000000000" pitchFamily="2" charset="2"/>
              <a:buChar char="l"/>
            </a:pPr>
            <a:r>
              <a:rPr lang="en-US" altLang="zh-CN" sz="1500" dirty="0"/>
              <a:t>Standardization</a:t>
            </a:r>
          </a:p>
          <a:p>
            <a:pPr marL="1200150" lvl="2">
              <a:buClr>
                <a:schemeClr val="tx1"/>
              </a:buClr>
              <a:buFont typeface="Wingdings" panose="05000000000000000000" pitchFamily="2" charset="2"/>
              <a:buChar char="l"/>
            </a:pPr>
            <a:r>
              <a:rPr lang="en-US" altLang="zh-CN" sz="1500" dirty="0"/>
              <a:t>Compression</a:t>
            </a:r>
          </a:p>
          <a:p>
            <a:pPr marL="1200150" lvl="2">
              <a:buClr>
                <a:schemeClr val="tx1"/>
              </a:buClr>
              <a:buFont typeface="Wingdings" panose="05000000000000000000" pitchFamily="2" charset="2"/>
              <a:buChar char="l"/>
            </a:pPr>
            <a:r>
              <a:rPr lang="en-US" altLang="zh-CN" sz="1500" dirty="0"/>
              <a:t>Fusion and visualization</a:t>
            </a:r>
          </a:p>
          <a:p>
            <a:pPr marL="1200150" lvl="2">
              <a:buClr>
                <a:schemeClr val="tx1"/>
              </a:buClr>
              <a:buFont typeface="Wingdings" panose="05000000000000000000" pitchFamily="2" charset="2"/>
              <a:buChar char="l"/>
            </a:pPr>
            <a:r>
              <a:rPr lang="en-US" altLang="zh-CN" sz="1500" dirty="0"/>
              <a:t>Semantic embedding</a:t>
            </a:r>
          </a:p>
          <a:p>
            <a:pPr marL="742950" lvl="1">
              <a:lnSpc>
                <a:spcPct val="150000"/>
              </a:lnSpc>
              <a:buClr>
                <a:schemeClr val="tx1"/>
              </a:buClr>
              <a:buFont typeface="Wingdings" panose="05000000000000000000" pitchFamily="2" charset="2"/>
              <a:buChar char="l"/>
            </a:pPr>
            <a:r>
              <a:rPr lang="en-US" altLang="zh-CN" sz="1500" dirty="0"/>
              <a:t>Service to the community</a:t>
            </a:r>
          </a:p>
          <a:p>
            <a:pPr marL="1200150" lvl="2">
              <a:buClr>
                <a:schemeClr val="tx1"/>
              </a:buClr>
              <a:buFont typeface="Wingdings" panose="05000000000000000000" pitchFamily="2" charset="2"/>
              <a:buChar char="l"/>
            </a:pPr>
            <a:r>
              <a:rPr lang="en-US" altLang="zh-CN" sz="1500" dirty="0"/>
              <a:t>Data sharing</a:t>
            </a:r>
          </a:p>
          <a:p>
            <a:pPr marL="1200150" lvl="2">
              <a:buClr>
                <a:schemeClr val="tx1"/>
              </a:buClr>
              <a:buFont typeface="Wingdings" panose="05000000000000000000" pitchFamily="2" charset="2"/>
              <a:buChar char="l"/>
            </a:pPr>
            <a:r>
              <a:rPr lang="en-US" altLang="zh-CN" sz="1500" dirty="0"/>
              <a:t>Platform for interdisciplinary research</a:t>
            </a:r>
          </a:p>
          <a:p>
            <a:pPr marL="285750">
              <a:buClr>
                <a:schemeClr val="tx1"/>
              </a:buClr>
              <a:buFont typeface="Wingdings" panose="05000000000000000000" pitchFamily="2" charset="2"/>
              <a:buChar char="l"/>
            </a:pPr>
            <a:endParaRPr lang="en-US" sz="1800" dirty="0"/>
          </a:p>
          <a:p>
            <a:pPr marL="285750">
              <a:buClr>
                <a:schemeClr val="tx1"/>
              </a:buClr>
              <a:buFont typeface="Wingdings" panose="05000000000000000000" pitchFamily="2" charset="2"/>
              <a:buChar char="l"/>
            </a:pPr>
            <a:endParaRPr lang="en-US" sz="1800" dirty="0"/>
          </a:p>
          <a:p>
            <a:pPr marL="285750">
              <a:buClr>
                <a:schemeClr val="tx1"/>
              </a:buClr>
              <a:buFont typeface="Wingdings" panose="05000000000000000000" pitchFamily="2" charset="2"/>
              <a:buChar char="l"/>
            </a:pPr>
            <a:endParaRPr lang="en-US" sz="1800" dirty="0"/>
          </a:p>
          <a:p>
            <a:pPr marL="285750">
              <a:buClr>
                <a:schemeClr val="tx1"/>
              </a:buClr>
              <a:buFont typeface="Wingdings" panose="05000000000000000000" pitchFamily="2" charset="2"/>
              <a:buChar char="l"/>
            </a:pPr>
            <a:endParaRPr lang="en-US" sz="1800" dirty="0"/>
          </a:p>
        </p:txBody>
      </p:sp>
      <p:pic>
        <p:nvPicPr>
          <p:cNvPr id="23" name="图片 22">
            <a:extLst>
              <a:ext uri="{FF2B5EF4-FFF2-40B4-BE49-F238E27FC236}">
                <a16:creationId xmlns:a16="http://schemas.microsoft.com/office/drawing/2014/main" id="{BB46C636-6D92-404D-9DB5-B5D4654FBDC9}"/>
              </a:ext>
            </a:extLst>
          </p:cNvPr>
          <p:cNvPicPr>
            <a:picLocks noChangeAspect="1"/>
          </p:cNvPicPr>
          <p:nvPr/>
        </p:nvPicPr>
        <p:blipFill>
          <a:blip r:embed="rId4"/>
          <a:stretch>
            <a:fillRect/>
          </a:stretch>
        </p:blipFill>
        <p:spPr>
          <a:xfrm>
            <a:off x="5891087" y="1293442"/>
            <a:ext cx="2346186" cy="1560356"/>
          </a:xfrm>
          <a:prstGeom prst="rect">
            <a:avLst/>
          </a:prstGeom>
        </p:spPr>
      </p:pic>
      <p:pic>
        <p:nvPicPr>
          <p:cNvPr id="24" name="图片 23">
            <a:extLst>
              <a:ext uri="{FF2B5EF4-FFF2-40B4-BE49-F238E27FC236}">
                <a16:creationId xmlns:a16="http://schemas.microsoft.com/office/drawing/2014/main" id="{A7D160CA-7F55-4454-B04E-F37FE66FD0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847" y="3428718"/>
            <a:ext cx="619511" cy="886899"/>
          </a:xfrm>
          <a:prstGeom prst="rect">
            <a:avLst/>
          </a:prstGeom>
        </p:spPr>
      </p:pic>
      <p:pic>
        <p:nvPicPr>
          <p:cNvPr id="25" name="图片 24">
            <a:extLst>
              <a:ext uri="{FF2B5EF4-FFF2-40B4-BE49-F238E27FC236}">
                <a16:creationId xmlns:a16="http://schemas.microsoft.com/office/drawing/2014/main" id="{0487020A-B9E7-465B-929C-A819A7BAE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4210" y="3428718"/>
            <a:ext cx="728379" cy="886899"/>
          </a:xfrm>
          <a:prstGeom prst="rect">
            <a:avLst/>
          </a:prstGeom>
        </p:spPr>
      </p:pic>
      <p:pic>
        <p:nvPicPr>
          <p:cNvPr id="26" name="图片 25">
            <a:extLst>
              <a:ext uri="{FF2B5EF4-FFF2-40B4-BE49-F238E27FC236}">
                <a16:creationId xmlns:a16="http://schemas.microsoft.com/office/drawing/2014/main" id="{BB0844ED-6D5B-4732-9925-9D8B4784B2FF}"/>
              </a:ext>
            </a:extLst>
          </p:cNvPr>
          <p:cNvPicPr>
            <a:picLocks noChangeAspect="1"/>
          </p:cNvPicPr>
          <p:nvPr/>
        </p:nvPicPr>
        <p:blipFill rotWithShape="1">
          <a:blip r:embed="rId7"/>
          <a:srcRect r="8504"/>
          <a:stretch/>
        </p:blipFill>
        <p:spPr>
          <a:xfrm>
            <a:off x="7084630" y="3428718"/>
            <a:ext cx="693314" cy="877326"/>
          </a:xfrm>
          <a:prstGeom prst="rect">
            <a:avLst/>
          </a:prstGeom>
        </p:spPr>
      </p:pic>
      <p:pic>
        <p:nvPicPr>
          <p:cNvPr id="27" name="图片 26">
            <a:extLst>
              <a:ext uri="{FF2B5EF4-FFF2-40B4-BE49-F238E27FC236}">
                <a16:creationId xmlns:a16="http://schemas.microsoft.com/office/drawing/2014/main" id="{45843418-4AD2-4A18-83D9-753A0DEA9173}"/>
              </a:ext>
            </a:extLst>
          </p:cNvPr>
          <p:cNvPicPr>
            <a:picLocks noChangeAspect="1"/>
          </p:cNvPicPr>
          <p:nvPr/>
        </p:nvPicPr>
        <p:blipFill rotWithShape="1">
          <a:blip r:embed="rId8">
            <a:extLst>
              <a:ext uri="{28A0092B-C50C-407E-A947-70E740481C1C}">
                <a14:useLocalDpi xmlns:a14="http://schemas.microsoft.com/office/drawing/2010/main" val="0"/>
              </a:ext>
            </a:extLst>
          </a:blip>
          <a:srcRect l="34682" t="6093" r="40205" b="61198"/>
          <a:stretch/>
        </p:blipFill>
        <p:spPr>
          <a:xfrm>
            <a:off x="7810035" y="3431043"/>
            <a:ext cx="663070" cy="863642"/>
          </a:xfrm>
          <a:prstGeom prst="rect">
            <a:avLst/>
          </a:prstGeom>
          <a:ln>
            <a:noFill/>
          </a:ln>
          <a:effectLst>
            <a:outerShdw blurRad="292100" dist="139700" dir="2700000" algn="tl" rotWithShape="0">
              <a:srgbClr val="333333">
                <a:alpha val="65000"/>
              </a:srgbClr>
            </a:outerShdw>
          </a:effectLst>
        </p:spPr>
      </p:pic>
      <p:sp>
        <p:nvSpPr>
          <p:cNvPr id="28" name="矩形: 圆角 27">
            <a:extLst>
              <a:ext uri="{FF2B5EF4-FFF2-40B4-BE49-F238E27FC236}">
                <a16:creationId xmlns:a16="http://schemas.microsoft.com/office/drawing/2014/main" id="{D048646D-E8CD-40C8-BD09-E8FCDEE3B8E7}"/>
              </a:ext>
            </a:extLst>
          </p:cNvPr>
          <p:cNvSpPr/>
          <p:nvPr/>
        </p:nvSpPr>
        <p:spPr>
          <a:xfrm>
            <a:off x="5529054" y="2934556"/>
            <a:ext cx="3111175" cy="157772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C3E265DC-79AD-4D9F-B797-9891333D5D91}"/>
              </a:ext>
            </a:extLst>
          </p:cNvPr>
          <p:cNvSpPr txBox="1"/>
          <p:nvPr/>
        </p:nvSpPr>
        <p:spPr>
          <a:xfrm>
            <a:off x="5672666" y="4279443"/>
            <a:ext cx="639919" cy="215444"/>
          </a:xfrm>
          <a:prstGeom prst="rect">
            <a:avLst/>
          </a:prstGeom>
          <a:noFill/>
        </p:spPr>
        <p:txBody>
          <a:bodyPr wrap="none" rtlCol="0">
            <a:spAutoFit/>
          </a:bodyPr>
          <a:lstStyle/>
          <a:p>
            <a:r>
              <a:rPr lang="en-US" altLang="zh-CN" sz="800" b="1" dirty="0"/>
              <a:t>Bin Dong</a:t>
            </a:r>
            <a:endParaRPr lang="zh-CN" altLang="en-US" sz="800" b="1" dirty="0"/>
          </a:p>
        </p:txBody>
      </p:sp>
      <p:sp>
        <p:nvSpPr>
          <p:cNvPr id="30" name="文本框 29">
            <a:extLst>
              <a:ext uri="{FF2B5EF4-FFF2-40B4-BE49-F238E27FC236}">
                <a16:creationId xmlns:a16="http://schemas.microsoft.com/office/drawing/2014/main" id="{4E0E0801-0F62-4E96-AA46-52A19888D666}"/>
              </a:ext>
            </a:extLst>
          </p:cNvPr>
          <p:cNvSpPr txBox="1"/>
          <p:nvPr/>
        </p:nvSpPr>
        <p:spPr>
          <a:xfrm>
            <a:off x="6459970" y="4279443"/>
            <a:ext cx="505267" cy="215444"/>
          </a:xfrm>
          <a:prstGeom prst="rect">
            <a:avLst/>
          </a:prstGeom>
          <a:noFill/>
        </p:spPr>
        <p:txBody>
          <a:bodyPr wrap="none" rtlCol="0">
            <a:spAutoFit/>
          </a:bodyPr>
          <a:lstStyle/>
          <a:p>
            <a:r>
              <a:rPr lang="en-US" altLang="zh-CN" sz="800" b="1" dirty="0"/>
              <a:t>Lei Ma</a:t>
            </a:r>
            <a:endParaRPr lang="zh-CN" altLang="en-US" sz="800" b="1" dirty="0"/>
          </a:p>
        </p:txBody>
      </p:sp>
      <p:sp>
        <p:nvSpPr>
          <p:cNvPr id="31" name="文本框 30">
            <a:extLst>
              <a:ext uri="{FF2B5EF4-FFF2-40B4-BE49-F238E27FC236}">
                <a16:creationId xmlns:a16="http://schemas.microsoft.com/office/drawing/2014/main" id="{4D875DF2-8E59-4D86-ADD8-D7BCFE773CBA}"/>
              </a:ext>
            </a:extLst>
          </p:cNvPr>
          <p:cNvSpPr txBox="1"/>
          <p:nvPr/>
        </p:nvSpPr>
        <p:spPr>
          <a:xfrm>
            <a:off x="7199489" y="4279443"/>
            <a:ext cx="590226" cy="215444"/>
          </a:xfrm>
          <a:prstGeom prst="rect">
            <a:avLst/>
          </a:prstGeom>
          <a:noFill/>
        </p:spPr>
        <p:txBody>
          <a:bodyPr wrap="none" rtlCol="0">
            <a:spAutoFit/>
          </a:bodyPr>
          <a:lstStyle/>
          <a:p>
            <a:r>
              <a:rPr lang="en-US" altLang="zh-CN" sz="800" b="1" dirty="0"/>
              <a:t>Wei Sun</a:t>
            </a:r>
            <a:endParaRPr lang="zh-CN" altLang="en-US" sz="800" b="1" dirty="0"/>
          </a:p>
        </p:txBody>
      </p:sp>
      <p:sp>
        <p:nvSpPr>
          <p:cNvPr id="32" name="文本框 31">
            <a:extLst>
              <a:ext uri="{FF2B5EF4-FFF2-40B4-BE49-F238E27FC236}">
                <a16:creationId xmlns:a16="http://schemas.microsoft.com/office/drawing/2014/main" id="{5C9F1B5E-2E3E-4F88-A38F-50DE67015766}"/>
              </a:ext>
            </a:extLst>
          </p:cNvPr>
          <p:cNvSpPr txBox="1"/>
          <p:nvPr/>
        </p:nvSpPr>
        <p:spPr>
          <a:xfrm>
            <a:off x="7791216" y="4279443"/>
            <a:ext cx="761747" cy="215444"/>
          </a:xfrm>
          <a:prstGeom prst="rect">
            <a:avLst/>
          </a:prstGeom>
          <a:noFill/>
        </p:spPr>
        <p:txBody>
          <a:bodyPr wrap="none" rtlCol="0">
            <a:spAutoFit/>
          </a:bodyPr>
          <a:lstStyle/>
          <a:p>
            <a:r>
              <a:rPr lang="en-US" altLang="zh-CN" sz="800" b="1" dirty="0" err="1"/>
              <a:t>Jingjing</a:t>
            </a:r>
            <a:r>
              <a:rPr lang="en-US" altLang="zh-CN" sz="800" b="1" dirty="0"/>
              <a:t> Lin</a:t>
            </a:r>
            <a:endParaRPr lang="zh-CN" altLang="en-US" sz="800" b="1" dirty="0"/>
          </a:p>
        </p:txBody>
      </p:sp>
      <p:sp>
        <p:nvSpPr>
          <p:cNvPr id="33" name="文本框 32">
            <a:extLst>
              <a:ext uri="{FF2B5EF4-FFF2-40B4-BE49-F238E27FC236}">
                <a16:creationId xmlns:a16="http://schemas.microsoft.com/office/drawing/2014/main" id="{F267399D-3108-4B21-A03B-33C62E4E72D1}"/>
              </a:ext>
            </a:extLst>
          </p:cNvPr>
          <p:cNvSpPr txBox="1"/>
          <p:nvPr/>
        </p:nvSpPr>
        <p:spPr>
          <a:xfrm>
            <a:off x="6051059" y="2920027"/>
            <a:ext cx="2143536" cy="307777"/>
          </a:xfrm>
          <a:prstGeom prst="rect">
            <a:avLst/>
          </a:prstGeom>
          <a:noFill/>
        </p:spPr>
        <p:txBody>
          <a:bodyPr wrap="none" rtlCol="0">
            <a:spAutoFit/>
          </a:bodyPr>
          <a:lstStyle/>
          <a:p>
            <a:r>
              <a:rPr lang="en-US" altLang="zh-CN" b="1" dirty="0">
                <a:solidFill>
                  <a:srgbClr val="C00000"/>
                </a:solidFill>
              </a:rPr>
              <a:t>Division 4: Data Center</a:t>
            </a:r>
            <a:endParaRPr lang="zh-CN" altLang="en-US" b="1" dirty="0">
              <a:solidFill>
                <a:srgbClr val="C00000"/>
              </a:solidFill>
            </a:endParaRPr>
          </a:p>
        </p:txBody>
      </p:sp>
      <p:sp>
        <p:nvSpPr>
          <p:cNvPr id="34" name="文本框 33">
            <a:extLst>
              <a:ext uri="{FF2B5EF4-FFF2-40B4-BE49-F238E27FC236}">
                <a16:creationId xmlns:a16="http://schemas.microsoft.com/office/drawing/2014/main" id="{6E54BCF4-EEBC-41BE-BF5D-27F2C3F1A8D5}"/>
              </a:ext>
            </a:extLst>
          </p:cNvPr>
          <p:cNvSpPr txBox="1"/>
          <p:nvPr/>
        </p:nvSpPr>
        <p:spPr>
          <a:xfrm>
            <a:off x="5841346" y="3186569"/>
            <a:ext cx="1072730" cy="246221"/>
          </a:xfrm>
          <a:prstGeom prst="rect">
            <a:avLst/>
          </a:prstGeom>
          <a:noFill/>
        </p:spPr>
        <p:txBody>
          <a:bodyPr wrap="none" rtlCol="0">
            <a:spAutoFit/>
          </a:bodyPr>
          <a:lstStyle/>
          <a:p>
            <a:r>
              <a:rPr lang="en-US" altLang="zh-CN" sz="1000" b="1" dirty="0"/>
              <a:t>Co-leading PIs</a:t>
            </a:r>
            <a:endParaRPr lang="zh-CN" altLang="en-US" sz="1000" b="1" dirty="0"/>
          </a:p>
        </p:txBody>
      </p:sp>
      <p:sp>
        <p:nvSpPr>
          <p:cNvPr id="35" name="文本框 34">
            <a:extLst>
              <a:ext uri="{FF2B5EF4-FFF2-40B4-BE49-F238E27FC236}">
                <a16:creationId xmlns:a16="http://schemas.microsoft.com/office/drawing/2014/main" id="{EDE93278-98FC-4E8C-98C4-F3ABC9602928}"/>
              </a:ext>
            </a:extLst>
          </p:cNvPr>
          <p:cNvSpPr txBox="1"/>
          <p:nvPr/>
        </p:nvSpPr>
        <p:spPr>
          <a:xfrm>
            <a:off x="7318283" y="3186569"/>
            <a:ext cx="960519" cy="246221"/>
          </a:xfrm>
          <a:prstGeom prst="rect">
            <a:avLst/>
          </a:prstGeom>
          <a:noFill/>
        </p:spPr>
        <p:txBody>
          <a:bodyPr wrap="none" rtlCol="0">
            <a:spAutoFit/>
          </a:bodyPr>
          <a:lstStyle/>
          <a:p>
            <a:r>
              <a:rPr lang="en-US" altLang="zh-CN" sz="1000" b="1" dirty="0"/>
              <a:t>Consultants</a:t>
            </a:r>
            <a:endParaRPr lang="zh-CN" altLang="en-US" sz="1000" b="1" dirty="0"/>
          </a:p>
        </p:txBody>
      </p:sp>
    </p:spTree>
    <p:extLst>
      <p:ext uri="{BB962C8B-B14F-4D97-AF65-F5344CB8AC3E}">
        <p14:creationId xmlns:p14="http://schemas.microsoft.com/office/powerpoint/2010/main" val="39374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5">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5">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5">
            <a:alphaModFix/>
          </a:blip>
          <a:stretch>
            <a:fillRect/>
          </a:stretch>
        </p:blipFill>
        <p:spPr>
          <a:xfrm>
            <a:off x="8093279" y="1857101"/>
            <a:ext cx="793829" cy="1290449"/>
          </a:xfrm>
          <a:prstGeom prst="rect">
            <a:avLst/>
          </a:prstGeom>
          <a:noFill/>
          <a:ln>
            <a:noFill/>
          </a:ln>
        </p:spPr>
      </p:pic>
      <p:sp>
        <p:nvSpPr>
          <p:cNvPr id="256" name="Google Shape;256;p42"/>
          <p:cNvSpPr txBox="1">
            <a:spLocks noGrp="1"/>
          </p:cNvSpPr>
          <p:nvPr>
            <p:ph type="body" idx="1"/>
          </p:nvPr>
        </p:nvSpPr>
        <p:spPr>
          <a:xfrm>
            <a:off x="713224" y="1188674"/>
            <a:ext cx="7341204" cy="3712649"/>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altLang="zh-CN" sz="1800" dirty="0"/>
              <a:t>An insight into what the future holds</a:t>
            </a: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a:p>
            <a:pPr marL="285750" lvl="0" algn="l" rtl="0">
              <a:spcBef>
                <a:spcPts val="0"/>
              </a:spcBef>
              <a:spcAft>
                <a:spcPts val="0"/>
              </a:spcAft>
              <a:buClr>
                <a:schemeClr val="tx1"/>
              </a:buClr>
              <a:buFont typeface="Wingdings" panose="05000000000000000000" pitchFamily="2" charset="2"/>
              <a:buChar char="l"/>
            </a:pPr>
            <a:endParaRPr lang="en-US" sz="1800" dirty="0"/>
          </a:p>
        </p:txBody>
      </p:sp>
      <p:sp>
        <p:nvSpPr>
          <p:cNvPr id="14" name="Google Shape;255;p42">
            <a:extLst>
              <a:ext uri="{FF2B5EF4-FFF2-40B4-BE49-F238E27FC236}">
                <a16:creationId xmlns:a16="http://schemas.microsoft.com/office/drawing/2014/main" id="{F4C967EF-C995-437B-AF97-51ED7980385A}"/>
              </a:ext>
            </a:extLst>
          </p:cNvPr>
          <p:cNvSpPr txBox="1">
            <a:spLocks/>
          </p:cNvSpPr>
          <p:nvPr/>
        </p:nvSpPr>
        <p:spPr>
          <a:xfrm>
            <a:off x="453845" y="574625"/>
            <a:ext cx="8098072" cy="44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1pPr>
            <a:lvl2pPr marR="0" lvl="1"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2pPr>
            <a:lvl3pPr marR="0" lvl="2"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3pPr>
            <a:lvl4pPr marR="0" lvl="3"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4pPr>
            <a:lvl5pPr marR="0" lvl="4"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5pPr>
            <a:lvl6pPr marR="0" lvl="5"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6pPr>
            <a:lvl7pPr marR="0" lvl="6"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7pPr>
            <a:lvl8pPr marR="0" lvl="7"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8pPr>
            <a:lvl9pPr marR="0" lvl="8" algn="ctr" rtl="0">
              <a:lnSpc>
                <a:spcPct val="90000"/>
              </a:lnSpc>
              <a:spcBef>
                <a:spcPts val="0"/>
              </a:spcBef>
              <a:spcAft>
                <a:spcPts val="0"/>
              </a:spcAft>
              <a:buClr>
                <a:schemeClr val="dk1"/>
              </a:buClr>
              <a:buSzPts val="3000"/>
              <a:buFont typeface="Syne"/>
              <a:buNone/>
              <a:defRPr sz="3000" b="1" i="0" u="none" strike="noStrike" cap="none">
                <a:solidFill>
                  <a:schemeClr val="dk1"/>
                </a:solidFill>
                <a:latin typeface="Syne"/>
                <a:ea typeface="Syne"/>
                <a:cs typeface="Syne"/>
                <a:sym typeface="Syne"/>
              </a:defRPr>
            </a:lvl9pPr>
          </a:lstStyle>
          <a:p>
            <a:r>
              <a:rPr lang="en-US" altLang="zh-CN" dirty="0"/>
              <a:t>The National Biomedical Imaging Center (NBIC)</a:t>
            </a:r>
          </a:p>
        </p:txBody>
      </p:sp>
      <p:pic>
        <p:nvPicPr>
          <p:cNvPr id="9" name="render_test0750-1000~2">
            <a:hlinkClick r:id="" action="ppaction://media"/>
            <a:extLst>
              <a:ext uri="{FF2B5EF4-FFF2-40B4-BE49-F238E27FC236}">
                <a16:creationId xmlns:a16="http://schemas.microsoft.com/office/drawing/2014/main" id="{2E9377A0-DA3B-4C60-8CD6-9BD0FB0DC5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0826" y="1591602"/>
            <a:ext cx="6894309" cy="3365776"/>
          </a:xfrm>
          <a:prstGeom prst="rect">
            <a:avLst/>
          </a:prstGeom>
        </p:spPr>
      </p:pic>
      <p:sp>
        <p:nvSpPr>
          <p:cNvPr id="10" name="标题 1">
            <a:extLst>
              <a:ext uri="{FF2B5EF4-FFF2-40B4-BE49-F238E27FC236}">
                <a16:creationId xmlns:a16="http://schemas.microsoft.com/office/drawing/2014/main" id="{58374CD3-7B2C-4DF4-9260-B5CD34390BD2}"/>
              </a:ext>
            </a:extLst>
          </p:cNvPr>
          <p:cNvSpPr txBox="1">
            <a:spLocks/>
          </p:cNvSpPr>
          <p:nvPr/>
        </p:nvSpPr>
        <p:spPr>
          <a:xfrm>
            <a:off x="2804984" y="4288595"/>
            <a:ext cx="3065830" cy="385850"/>
          </a:xfrm>
          <a:prstGeom prst="rect">
            <a:avLst/>
          </a:prstGeom>
        </p:spPr>
        <p:txBody>
          <a:bodyPr vert="horz" lIns="115170" tIns="57585" rIns="115170" bIns="57585" rtlCol="0" anchor="b">
            <a:noAutofit/>
          </a:bodyPr>
          <a:lstStyle>
            <a:lvl1pPr algn="l" defTabSz="914089" rtl="0" eaLnBrk="1" latinLnBrk="0" hangingPunct="1">
              <a:lnSpc>
                <a:spcPct val="90000"/>
              </a:lnSpc>
              <a:spcBef>
                <a:spcPct val="0"/>
              </a:spcBef>
              <a:buNone/>
              <a:defRPr sz="2800" b="1" kern="1200">
                <a:solidFill>
                  <a:schemeClr val="tx1"/>
                </a:solidFill>
                <a:latin typeface="+mj-lt"/>
                <a:ea typeface="+mj-ea"/>
                <a:cs typeface="+mj-cs"/>
              </a:defRPr>
            </a:lvl1pPr>
          </a:lstStyle>
          <a:p>
            <a:pPr algn="ctr">
              <a:lnSpc>
                <a:spcPct val="100000"/>
              </a:lnSpc>
            </a:pPr>
            <a:r>
              <a:rPr lang="en-US" altLang="zh-CN" sz="1200" dirty="0">
                <a:solidFill>
                  <a:schemeClr val="bg1"/>
                </a:solidFill>
                <a:latin typeface="思源黑体 CN Medium"/>
                <a:cs typeface="Times New Roman" panose="02020603050405020304" pitchFamily="18" charset="0"/>
              </a:rPr>
              <a:t>Life sciences and medical research driven by </a:t>
            </a:r>
            <a:r>
              <a:rPr lang="en-US" altLang="zh-CN" sz="1200" dirty="0" err="1">
                <a:solidFill>
                  <a:schemeClr val="bg1"/>
                </a:solidFill>
                <a:latin typeface="思源黑体 CN Medium"/>
                <a:cs typeface="Times New Roman" panose="02020603050405020304" pitchFamily="18" charset="0"/>
              </a:rPr>
              <a:t>imageomics</a:t>
            </a:r>
            <a:r>
              <a:rPr lang="en-US" altLang="zh-CN" sz="1200" dirty="0">
                <a:solidFill>
                  <a:schemeClr val="bg1"/>
                </a:solidFill>
                <a:latin typeface="思源黑体 CN Medium"/>
                <a:cs typeface="Times New Roman" panose="02020603050405020304" pitchFamily="18" charset="0"/>
              </a:rPr>
              <a:t> and digital twins.</a:t>
            </a:r>
            <a:endParaRPr lang="zh-CN" altLang="en-US" sz="1200" dirty="0">
              <a:solidFill>
                <a:schemeClr val="bg1"/>
              </a:solidFill>
              <a:latin typeface="思源黑体 CN Medium"/>
            </a:endParaRPr>
          </a:p>
        </p:txBody>
      </p:sp>
    </p:spTree>
    <p:extLst>
      <p:ext uri="{BB962C8B-B14F-4D97-AF65-F5344CB8AC3E}">
        <p14:creationId xmlns:p14="http://schemas.microsoft.com/office/powerpoint/2010/main" val="27873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2311977" y="2370692"/>
            <a:ext cx="4520045" cy="841800"/>
          </a:xfrm>
          <a:prstGeom prst="rect">
            <a:avLst/>
          </a:prstGeom>
        </p:spPr>
        <p:txBody>
          <a:bodyPr spcFirstLastPara="1" wrap="square" lIns="91425" tIns="91425" rIns="91425" bIns="91425" anchor="ctr" anchorCtr="0">
            <a:noAutofit/>
          </a:bodyPr>
          <a:lstStyle/>
          <a:p>
            <a:pPr lvl="0"/>
            <a:r>
              <a:rPr lang="en-US" sz="3600" dirty="0"/>
              <a:t>Conclusions</a:t>
            </a:r>
          </a:p>
        </p:txBody>
      </p:sp>
      <p:sp>
        <p:nvSpPr>
          <p:cNvPr id="307" name="Google Shape;307;p45"/>
          <p:cNvSpPr txBox="1">
            <a:spLocks noGrp="1"/>
          </p:cNvSpPr>
          <p:nvPr>
            <p:ph type="title" idx="2"/>
          </p:nvPr>
        </p:nvSpPr>
        <p:spPr>
          <a:xfrm>
            <a:off x="3803850" y="1412463"/>
            <a:ext cx="1536300"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dirty="0"/>
              <a:t>06</a:t>
            </a:r>
            <a:endParaRPr sz="6400" dirty="0"/>
          </a:p>
        </p:txBody>
      </p:sp>
      <p:pic>
        <p:nvPicPr>
          <p:cNvPr id="309" name="Google Shape;309;p45"/>
          <p:cNvPicPr preferRelativeResize="0"/>
          <p:nvPr/>
        </p:nvPicPr>
        <p:blipFill>
          <a:blip r:embed="rId3">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3">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3">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3">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3">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3">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93775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Concluding Remarks</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lgn="l" rtl="0">
              <a:spcBef>
                <a:spcPts val="0"/>
              </a:spcBef>
              <a:spcAft>
                <a:spcPts val="0"/>
              </a:spcAft>
              <a:buClr>
                <a:schemeClr val="tx1"/>
              </a:buClr>
              <a:buFont typeface="Wingdings" panose="05000000000000000000" pitchFamily="2" charset="2"/>
              <a:buChar char="l"/>
            </a:pPr>
            <a:r>
              <a:rPr lang="en-US" sz="1800"/>
              <a:t>Multiscale, multimodality </a:t>
            </a:r>
            <a:r>
              <a:rPr lang="en-US" sz="1800" dirty="0"/>
              <a:t>and end-to-end computational imaging is a trending research direction.</a:t>
            </a:r>
          </a:p>
          <a:p>
            <a:pPr marL="285750" lvl="0" algn="l" rtl="0">
              <a:spcBef>
                <a:spcPts val="0"/>
              </a:spcBef>
              <a:spcAft>
                <a:spcPts val="0"/>
              </a:spcAft>
              <a:buClr>
                <a:schemeClr val="tx1"/>
              </a:buClr>
              <a:buFont typeface="Wingdings" panose="05000000000000000000" pitchFamily="2" charset="2"/>
              <a:buChar char="l"/>
            </a:pPr>
            <a:r>
              <a:rPr lang="en-US" sz="1800" dirty="0"/>
              <a:t>Data- and model-driven approach can be beneficial in many scenarios.</a:t>
            </a:r>
          </a:p>
          <a:p>
            <a:pPr marL="285750" lvl="0">
              <a:buClr>
                <a:schemeClr val="tx1"/>
              </a:buClr>
              <a:buFont typeface="Wingdings" panose="05000000000000000000" pitchFamily="2" charset="2"/>
              <a:buChar char="l"/>
            </a:pPr>
            <a:r>
              <a:rPr lang="en-US" altLang="zh-CN" sz="1700" dirty="0"/>
              <a:t>As AI evolving at an unprecedent speed, we (human) should be more focused on the frontiers and conduct multiciliary research (using AI as a co-pilot)</a:t>
            </a:r>
            <a:endParaRPr lang="zh-CN" altLang="en-US" sz="1700" dirty="0"/>
          </a:p>
          <a:p>
            <a:pPr marL="285750" lvl="0">
              <a:buClr>
                <a:schemeClr val="tx1"/>
              </a:buClr>
              <a:buFont typeface="Wingdings" panose="05000000000000000000" pitchFamily="2" charset="2"/>
              <a:buChar char="l"/>
            </a:pPr>
            <a:r>
              <a:rPr lang="en-US" altLang="zh-CN" sz="1700" dirty="0"/>
              <a:t>Some references on the technical part of this talk</a:t>
            </a:r>
            <a:r>
              <a:rPr lang="zh-CN" altLang="en-US" sz="1700" dirty="0"/>
              <a:t>：</a:t>
            </a:r>
          </a:p>
          <a:p>
            <a:pPr marL="742950" lvl="1">
              <a:buClr>
                <a:schemeClr val="tx1"/>
              </a:buClr>
              <a:buFont typeface="Wingdings" panose="05000000000000000000" pitchFamily="2" charset="2"/>
              <a:buChar char="l"/>
            </a:pPr>
            <a:r>
              <a:rPr lang="en-US" sz="1300" dirty="0"/>
              <a:t>H. Zhang and B. Dong, A Review on Deep Learning in Medical Image Reconstruction, Journal of the Operations Research Society of China, 8(2): 311-340, 2020.</a:t>
            </a:r>
          </a:p>
          <a:p>
            <a:pPr marL="742950" lvl="1">
              <a:buClr>
                <a:schemeClr val="tx1"/>
              </a:buClr>
              <a:buFont typeface="Wingdings" panose="05000000000000000000" pitchFamily="2" charset="2"/>
              <a:buChar char="l"/>
            </a:pPr>
            <a:r>
              <a:rPr lang="en-US" sz="1300" dirty="0"/>
              <a:t>B. Dong, On Mathematical Modeling in Image Reconstruction and Beyond, Proceedings of the International Congress of Mathematicians, 2022.</a:t>
            </a:r>
          </a:p>
          <a:p>
            <a:pPr marL="742950" lvl="1">
              <a:buClr>
                <a:schemeClr val="tx1"/>
              </a:buClr>
              <a:buFont typeface="Wingdings" panose="05000000000000000000" pitchFamily="2" charset="2"/>
              <a:buChar char="l"/>
            </a:pPr>
            <a:r>
              <a:rPr lang="en-US" sz="1300" dirty="0"/>
              <a:t>B. Dong, A Note on Machine Learning Approach for Computational Imaging, arXiv:2202.11883.</a:t>
            </a:r>
          </a:p>
          <a:p>
            <a:pPr marL="285750" lvl="0" algn="l" rtl="0">
              <a:spcBef>
                <a:spcPts val="0"/>
              </a:spcBef>
              <a:spcAft>
                <a:spcPts val="0"/>
              </a:spcAft>
              <a:buClr>
                <a:schemeClr val="tx1"/>
              </a:buClr>
              <a:buFont typeface="Wingdings" panose="05000000000000000000" pitchFamily="2" charset="2"/>
              <a:buChar char="l"/>
            </a:pPr>
            <a:endParaRPr lang="en-US" sz="1700" dirty="0"/>
          </a:p>
        </p:txBody>
      </p:sp>
    </p:spTree>
    <p:extLst>
      <p:ext uri="{BB962C8B-B14F-4D97-AF65-F5344CB8AC3E}">
        <p14:creationId xmlns:p14="http://schemas.microsoft.com/office/powerpoint/2010/main" val="123585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Background</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sz="1800" dirty="0"/>
              <a:t>Computational imaging</a:t>
            </a:r>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graphicFrame>
        <p:nvGraphicFramePr>
          <p:cNvPr id="14" name="Diagram 3">
            <a:extLst>
              <a:ext uri="{FF2B5EF4-FFF2-40B4-BE49-F238E27FC236}">
                <a16:creationId xmlns:a16="http://schemas.microsoft.com/office/drawing/2014/main" id="{3D60FBC2-918A-4543-B25D-682CDE1DFF01}"/>
              </a:ext>
            </a:extLst>
          </p:cNvPr>
          <p:cNvGraphicFramePr/>
          <p:nvPr>
            <p:extLst>
              <p:ext uri="{D42A27DB-BD31-4B8C-83A1-F6EECF244321}">
                <p14:modId xmlns:p14="http://schemas.microsoft.com/office/powerpoint/2010/main" val="1452214252"/>
              </p:ext>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8817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3016827" y="2360871"/>
            <a:ext cx="3203863"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200" dirty="0"/>
              <a:t>Questions?</a:t>
            </a:r>
            <a:endParaRPr sz="4200" dirty="0"/>
          </a:p>
        </p:txBody>
      </p:sp>
      <p:sp>
        <p:nvSpPr>
          <p:cNvPr id="307" name="Google Shape;307;p45"/>
          <p:cNvSpPr txBox="1">
            <a:spLocks noGrp="1"/>
          </p:cNvSpPr>
          <p:nvPr>
            <p:ph type="title" idx="2"/>
          </p:nvPr>
        </p:nvSpPr>
        <p:spPr>
          <a:xfrm>
            <a:off x="2698173" y="1412463"/>
            <a:ext cx="3844635"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Thanks!</a:t>
            </a:r>
            <a:endParaRPr dirty="0"/>
          </a:p>
        </p:txBody>
      </p:sp>
      <p:sp>
        <p:nvSpPr>
          <p:cNvPr id="308" name="Google Shape;308;p45"/>
          <p:cNvSpPr txBox="1">
            <a:spLocks noGrp="1"/>
          </p:cNvSpPr>
          <p:nvPr>
            <p:ph type="subTitle" idx="1"/>
          </p:nvPr>
        </p:nvSpPr>
        <p:spPr>
          <a:xfrm>
            <a:off x="3210791" y="3227316"/>
            <a:ext cx="3577937" cy="137931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You can reach me at </a:t>
            </a:r>
            <a:r>
              <a:rPr lang="en-US" dirty="0">
                <a:hlinkClick r:id="rId3"/>
              </a:rPr>
              <a:t>dongbin@math.pku.edu.cn</a:t>
            </a:r>
            <a:endParaRPr lang="en-US" dirty="0"/>
          </a:p>
          <a:p>
            <a:pPr marL="0" lvl="0" indent="0" algn="l" rtl="0">
              <a:spcBef>
                <a:spcPts val="0"/>
              </a:spcBef>
              <a:spcAft>
                <a:spcPts val="0"/>
              </a:spcAft>
              <a:buNone/>
            </a:pPr>
            <a:endParaRPr lang="en-US" dirty="0"/>
          </a:p>
          <a:p>
            <a:pPr marL="0" lvl="0" indent="0" algn="l"/>
            <a:r>
              <a:rPr lang="en-US" dirty="0"/>
              <a:t>https://bicmr.pku.edu.cn/~dongbin/</a:t>
            </a:r>
          </a:p>
          <a:p>
            <a:pPr marL="0" lvl="0" indent="0" algn="ctr" rtl="0">
              <a:spcBef>
                <a:spcPts val="0"/>
              </a:spcBef>
              <a:spcAft>
                <a:spcPts val="0"/>
              </a:spcAft>
              <a:buNone/>
            </a:pPr>
            <a:endParaRPr dirty="0"/>
          </a:p>
        </p:txBody>
      </p:sp>
      <p:pic>
        <p:nvPicPr>
          <p:cNvPr id="309" name="Google Shape;309;p45"/>
          <p:cNvPicPr preferRelativeResize="0"/>
          <p:nvPr/>
        </p:nvPicPr>
        <p:blipFill>
          <a:blip r:embed="rId4">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4">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4">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4">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4">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4">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048300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713100" y="574625"/>
            <a:ext cx="7717500" cy="44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Background</a:t>
            </a:r>
            <a:endParaRPr dirty="0"/>
          </a:p>
        </p:txBody>
      </p:sp>
      <p:sp>
        <p:nvSpPr>
          <p:cNvPr id="256" name="Google Shape;256;p42"/>
          <p:cNvSpPr txBox="1">
            <a:spLocks noGrp="1"/>
          </p:cNvSpPr>
          <p:nvPr>
            <p:ph type="body" idx="1"/>
          </p:nvPr>
        </p:nvSpPr>
        <p:spPr>
          <a:xfrm>
            <a:off x="713225" y="1188675"/>
            <a:ext cx="7496100" cy="3420000"/>
          </a:xfrm>
          <a:prstGeom prst="rect">
            <a:avLst/>
          </a:prstGeom>
        </p:spPr>
        <p:txBody>
          <a:bodyPr spcFirstLastPara="1" wrap="square" lIns="91425" tIns="91425" rIns="91425" bIns="91425" anchor="t" anchorCtr="0">
            <a:noAutofit/>
          </a:bodyPr>
          <a:lstStyle/>
          <a:p>
            <a:pPr marL="285750" lvl="0">
              <a:buClr>
                <a:schemeClr val="tx1"/>
              </a:buClr>
              <a:buFont typeface="Wingdings" panose="05000000000000000000" pitchFamily="2" charset="2"/>
              <a:buChar char="l"/>
            </a:pPr>
            <a:r>
              <a:rPr lang="en-US" sz="1800" dirty="0"/>
              <a:t>Computational imaging</a:t>
            </a:r>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endParaRPr lang="en-US" sz="1800" dirty="0"/>
          </a:p>
          <a:p>
            <a:pPr marL="285750" lvl="0">
              <a:buClr>
                <a:schemeClr val="tx1"/>
              </a:buClr>
              <a:buFont typeface="Wingdings" panose="05000000000000000000" pitchFamily="2" charset="2"/>
              <a:buChar char="l"/>
            </a:pPr>
            <a:r>
              <a:rPr lang="en-US" sz="1800" dirty="0"/>
              <a:t>Example: computed tomography (CT)</a:t>
            </a:r>
          </a:p>
        </p:txBody>
      </p:sp>
      <p:pic>
        <p:nvPicPr>
          <p:cNvPr id="257" name="Google Shape;257;p42"/>
          <p:cNvPicPr preferRelativeResize="0"/>
          <p:nvPr/>
        </p:nvPicPr>
        <p:blipFill>
          <a:blip r:embed="rId3">
            <a:alphaModFix/>
          </a:blip>
          <a:stretch>
            <a:fillRect/>
          </a:stretch>
        </p:blipFill>
        <p:spPr>
          <a:xfrm>
            <a:off x="363276" y="3350575"/>
            <a:ext cx="548700" cy="891968"/>
          </a:xfrm>
          <a:prstGeom prst="rect">
            <a:avLst/>
          </a:prstGeom>
          <a:noFill/>
          <a:ln>
            <a:noFill/>
          </a:ln>
        </p:spPr>
      </p:pic>
      <p:pic>
        <p:nvPicPr>
          <p:cNvPr id="258" name="Google Shape;258;p42"/>
          <p:cNvPicPr preferRelativeResize="0"/>
          <p:nvPr/>
        </p:nvPicPr>
        <p:blipFill>
          <a:blip r:embed="rId3">
            <a:alphaModFix/>
          </a:blip>
          <a:stretch>
            <a:fillRect/>
          </a:stretch>
        </p:blipFill>
        <p:spPr>
          <a:xfrm>
            <a:off x="7251374" y="539500"/>
            <a:ext cx="399350" cy="649175"/>
          </a:xfrm>
          <a:prstGeom prst="rect">
            <a:avLst/>
          </a:prstGeom>
          <a:noFill/>
          <a:ln>
            <a:noFill/>
          </a:ln>
        </p:spPr>
      </p:pic>
      <p:pic>
        <p:nvPicPr>
          <p:cNvPr id="259" name="Google Shape;259;p42"/>
          <p:cNvPicPr preferRelativeResize="0"/>
          <p:nvPr/>
        </p:nvPicPr>
        <p:blipFill>
          <a:blip r:embed="rId3">
            <a:alphaModFix/>
          </a:blip>
          <a:stretch>
            <a:fillRect/>
          </a:stretch>
        </p:blipFill>
        <p:spPr>
          <a:xfrm>
            <a:off x="8093279" y="1857101"/>
            <a:ext cx="793829" cy="1290449"/>
          </a:xfrm>
          <a:prstGeom prst="rect">
            <a:avLst/>
          </a:prstGeom>
          <a:noFill/>
          <a:ln>
            <a:noFill/>
          </a:ln>
        </p:spPr>
      </p:pic>
      <p:graphicFrame>
        <p:nvGraphicFramePr>
          <p:cNvPr id="14" name="Diagram 3">
            <a:extLst>
              <a:ext uri="{FF2B5EF4-FFF2-40B4-BE49-F238E27FC236}">
                <a16:creationId xmlns:a16="http://schemas.microsoft.com/office/drawing/2014/main" id="{3D60FBC2-918A-4543-B25D-682CDE1DFF01}"/>
              </a:ext>
            </a:extLst>
          </p:cNvPr>
          <p:cNvGraphicFramePr/>
          <p:nvPr>
            <p:extLst>
              <p:ext uri="{D42A27DB-BD31-4B8C-83A1-F6EECF244321}">
                <p14:modId xmlns:p14="http://schemas.microsoft.com/office/powerpoint/2010/main" val="3900519651"/>
              </p:ext>
            </p:extLst>
          </p:nvPr>
        </p:nvGraphicFramePr>
        <p:xfrm>
          <a:off x="1533052" y="1367370"/>
          <a:ext cx="5647267" cy="1782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图片 21">
            <a:extLst>
              <a:ext uri="{FF2B5EF4-FFF2-40B4-BE49-F238E27FC236}">
                <a16:creationId xmlns:a16="http://schemas.microsoft.com/office/drawing/2014/main" id="{088DB45D-B122-49C4-946A-CE27569BB20B}"/>
              </a:ext>
            </a:extLst>
          </p:cNvPr>
          <p:cNvPicPr>
            <a:picLocks noChangeAspect="1"/>
          </p:cNvPicPr>
          <p:nvPr/>
        </p:nvPicPr>
        <p:blipFill>
          <a:blip r:embed="rId9"/>
          <a:stretch>
            <a:fillRect/>
          </a:stretch>
        </p:blipFill>
        <p:spPr>
          <a:xfrm>
            <a:off x="5717134" y="3428597"/>
            <a:ext cx="1127290" cy="1113543"/>
          </a:xfrm>
          <a:prstGeom prst="rect">
            <a:avLst/>
          </a:prstGeom>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1E6A9EC5-726E-4509-814B-7BC0A09B6922}"/>
              </a:ext>
            </a:extLst>
          </p:cNvPr>
          <p:cNvPicPr>
            <a:picLocks noChangeAspect="1"/>
          </p:cNvPicPr>
          <p:nvPr/>
        </p:nvPicPr>
        <p:blipFill>
          <a:blip r:embed="rId10"/>
          <a:stretch>
            <a:fillRect/>
          </a:stretch>
        </p:blipFill>
        <p:spPr>
          <a:xfrm>
            <a:off x="1923566" y="3428596"/>
            <a:ext cx="980501" cy="1113543"/>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FEBD23B0-1093-42DA-A94C-E2262E467EA4}"/>
              </a:ext>
            </a:extLst>
          </p:cNvPr>
          <p:cNvPicPr>
            <a:picLocks noChangeAspect="1"/>
          </p:cNvPicPr>
          <p:nvPr/>
        </p:nvPicPr>
        <p:blipFill>
          <a:blip r:embed="rId11"/>
          <a:stretch>
            <a:fillRect/>
          </a:stretch>
        </p:blipFill>
        <p:spPr>
          <a:xfrm>
            <a:off x="3364530" y="3554554"/>
            <a:ext cx="1975406" cy="870211"/>
          </a:xfrm>
          <a:prstGeom prst="rect">
            <a:avLst/>
          </a:prstGeom>
          <a:effectLst>
            <a:outerShdw blurRad="50800" dist="38100" dir="2700000" algn="tl" rotWithShape="0">
              <a:prstClr val="black">
                <a:alpha val="40000"/>
              </a:prstClr>
            </a:outerShdw>
            <a:softEdge rad="0"/>
          </a:effectLst>
        </p:spPr>
      </p:pic>
      <p:sp>
        <p:nvSpPr>
          <p:cNvPr id="2" name="文本框 1">
            <a:extLst>
              <a:ext uri="{FF2B5EF4-FFF2-40B4-BE49-F238E27FC236}">
                <a16:creationId xmlns:a16="http://schemas.microsoft.com/office/drawing/2014/main" id="{8D631613-7824-4856-8FE1-114C81B74947}"/>
              </a:ext>
            </a:extLst>
          </p:cNvPr>
          <p:cNvSpPr txBox="1"/>
          <p:nvPr/>
        </p:nvSpPr>
        <p:spPr>
          <a:xfrm>
            <a:off x="2010979" y="4574909"/>
            <a:ext cx="865943" cy="246221"/>
          </a:xfrm>
          <a:prstGeom prst="rect">
            <a:avLst/>
          </a:prstGeom>
          <a:noFill/>
        </p:spPr>
        <p:txBody>
          <a:bodyPr wrap="none" rtlCol="0">
            <a:spAutoFit/>
          </a:bodyPr>
          <a:lstStyle/>
          <a:p>
            <a:r>
              <a:rPr lang="en-US" altLang="zh-CN" sz="1000" dirty="0"/>
              <a:t>CT Scanner</a:t>
            </a:r>
            <a:endParaRPr lang="zh-CN" altLang="en-US" sz="1000" dirty="0"/>
          </a:p>
        </p:txBody>
      </p:sp>
      <p:sp>
        <p:nvSpPr>
          <p:cNvPr id="13" name="文本框 12">
            <a:extLst>
              <a:ext uri="{FF2B5EF4-FFF2-40B4-BE49-F238E27FC236}">
                <a16:creationId xmlns:a16="http://schemas.microsoft.com/office/drawing/2014/main" id="{725D8B52-EA0D-4725-844A-000C37FF1EA7}"/>
              </a:ext>
            </a:extLst>
          </p:cNvPr>
          <p:cNvSpPr txBox="1"/>
          <p:nvPr/>
        </p:nvSpPr>
        <p:spPr>
          <a:xfrm>
            <a:off x="3670123" y="4574909"/>
            <a:ext cx="1460656" cy="246221"/>
          </a:xfrm>
          <a:prstGeom prst="rect">
            <a:avLst/>
          </a:prstGeom>
          <a:noFill/>
        </p:spPr>
        <p:txBody>
          <a:bodyPr wrap="none" rtlCol="0">
            <a:spAutoFit/>
          </a:bodyPr>
          <a:lstStyle/>
          <a:p>
            <a:r>
              <a:rPr lang="en-US" altLang="zh-CN" sz="1000" dirty="0"/>
              <a:t>Image Reconstruction</a:t>
            </a:r>
            <a:endParaRPr lang="zh-CN" altLang="en-US" sz="1000" dirty="0"/>
          </a:p>
        </p:txBody>
      </p:sp>
      <p:sp>
        <p:nvSpPr>
          <p:cNvPr id="16" name="文本框 15">
            <a:extLst>
              <a:ext uri="{FF2B5EF4-FFF2-40B4-BE49-F238E27FC236}">
                <a16:creationId xmlns:a16="http://schemas.microsoft.com/office/drawing/2014/main" id="{F5FD8B39-3E8D-429D-98CD-FE3EFB82CCA3}"/>
              </a:ext>
            </a:extLst>
          </p:cNvPr>
          <p:cNvSpPr txBox="1"/>
          <p:nvPr/>
        </p:nvSpPr>
        <p:spPr>
          <a:xfrm>
            <a:off x="5949116" y="4574909"/>
            <a:ext cx="745717" cy="246221"/>
          </a:xfrm>
          <a:prstGeom prst="rect">
            <a:avLst/>
          </a:prstGeom>
          <a:noFill/>
        </p:spPr>
        <p:txBody>
          <a:bodyPr wrap="none" rtlCol="0">
            <a:spAutoFit/>
          </a:bodyPr>
          <a:lstStyle/>
          <a:p>
            <a:r>
              <a:rPr lang="en-US" altLang="zh-CN" sz="1000" dirty="0"/>
              <a:t>Diagnosis</a:t>
            </a:r>
            <a:endParaRPr lang="zh-CN" altLang="en-US" sz="1000" dirty="0"/>
          </a:p>
        </p:txBody>
      </p:sp>
    </p:spTree>
    <p:extLst>
      <p:ext uri="{BB962C8B-B14F-4D97-AF65-F5344CB8AC3E}">
        <p14:creationId xmlns:p14="http://schemas.microsoft.com/office/powerpoint/2010/main" val="21111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2311977" y="2370692"/>
            <a:ext cx="4520045" cy="841800"/>
          </a:xfrm>
          <a:prstGeom prst="rect">
            <a:avLst/>
          </a:prstGeom>
        </p:spPr>
        <p:txBody>
          <a:bodyPr spcFirstLastPara="1" wrap="square" lIns="91425" tIns="91425" rIns="91425" bIns="91425" anchor="ctr" anchorCtr="0">
            <a:noAutofit/>
          </a:bodyPr>
          <a:lstStyle/>
          <a:p>
            <a:pPr lvl="0"/>
            <a:r>
              <a:rPr lang="en-US" sz="3600" dirty="0"/>
              <a:t>Image Reconstruction</a:t>
            </a:r>
          </a:p>
        </p:txBody>
      </p:sp>
      <p:sp>
        <p:nvSpPr>
          <p:cNvPr id="307" name="Google Shape;307;p45"/>
          <p:cNvSpPr txBox="1">
            <a:spLocks noGrp="1"/>
          </p:cNvSpPr>
          <p:nvPr>
            <p:ph type="title" idx="2"/>
          </p:nvPr>
        </p:nvSpPr>
        <p:spPr>
          <a:xfrm>
            <a:off x="3803850" y="1412463"/>
            <a:ext cx="1536300" cy="8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dirty="0"/>
              <a:t>02</a:t>
            </a:r>
            <a:endParaRPr sz="6400" dirty="0"/>
          </a:p>
        </p:txBody>
      </p:sp>
      <p:sp>
        <p:nvSpPr>
          <p:cNvPr id="308" name="Google Shape;308;p45"/>
          <p:cNvSpPr txBox="1">
            <a:spLocks noGrp="1"/>
          </p:cNvSpPr>
          <p:nvPr>
            <p:ph type="subTitle" idx="1"/>
          </p:nvPr>
        </p:nvSpPr>
        <p:spPr>
          <a:xfrm>
            <a:off x="3355949" y="3227325"/>
            <a:ext cx="2712475" cy="503700"/>
          </a:xfrm>
          <a:prstGeom prst="rect">
            <a:avLst/>
          </a:prstGeom>
        </p:spPr>
        <p:txBody>
          <a:bodyPr spcFirstLastPara="1" wrap="square" lIns="91425" tIns="91425" rIns="91425" bIns="91425" anchor="ctr" anchorCtr="0">
            <a:noAutofit/>
          </a:bodyPr>
          <a:lstStyle/>
          <a:p>
            <a:pPr marL="0" lvl="0" indent="0"/>
            <a:r>
              <a:rPr lang="en-US" altLang="zh-CN" sz="1200" dirty="0"/>
              <a:t>A review of model-driven approaches and the limitations</a:t>
            </a:r>
          </a:p>
        </p:txBody>
      </p:sp>
      <p:pic>
        <p:nvPicPr>
          <p:cNvPr id="309" name="Google Shape;309;p45"/>
          <p:cNvPicPr preferRelativeResize="0"/>
          <p:nvPr/>
        </p:nvPicPr>
        <p:blipFill>
          <a:blip r:embed="rId3">
            <a:alphaModFix/>
          </a:blip>
          <a:stretch>
            <a:fillRect/>
          </a:stretch>
        </p:blipFill>
        <p:spPr>
          <a:xfrm>
            <a:off x="6068425" y="882346"/>
            <a:ext cx="783401" cy="1273503"/>
          </a:xfrm>
          <a:prstGeom prst="rect">
            <a:avLst/>
          </a:prstGeom>
          <a:noFill/>
          <a:ln>
            <a:noFill/>
          </a:ln>
        </p:spPr>
      </p:pic>
      <p:pic>
        <p:nvPicPr>
          <p:cNvPr id="310" name="Google Shape;310;p45"/>
          <p:cNvPicPr preferRelativeResize="0"/>
          <p:nvPr/>
        </p:nvPicPr>
        <p:blipFill>
          <a:blip r:embed="rId3">
            <a:alphaModFix/>
          </a:blip>
          <a:stretch>
            <a:fillRect/>
          </a:stretch>
        </p:blipFill>
        <p:spPr>
          <a:xfrm>
            <a:off x="655225" y="1892255"/>
            <a:ext cx="918800" cy="1493578"/>
          </a:xfrm>
          <a:prstGeom prst="rect">
            <a:avLst/>
          </a:prstGeom>
          <a:noFill/>
          <a:ln>
            <a:noFill/>
          </a:ln>
        </p:spPr>
      </p:pic>
      <p:pic>
        <p:nvPicPr>
          <p:cNvPr id="311" name="Google Shape;311;p45"/>
          <p:cNvPicPr preferRelativeResize="0"/>
          <p:nvPr/>
        </p:nvPicPr>
        <p:blipFill>
          <a:blip r:embed="rId3">
            <a:alphaModFix/>
          </a:blip>
          <a:stretch>
            <a:fillRect/>
          </a:stretch>
        </p:blipFill>
        <p:spPr>
          <a:xfrm>
            <a:off x="2239628" y="989751"/>
            <a:ext cx="651267" cy="1058703"/>
          </a:xfrm>
          <a:prstGeom prst="rect">
            <a:avLst/>
          </a:prstGeom>
          <a:noFill/>
          <a:ln>
            <a:noFill/>
          </a:ln>
        </p:spPr>
      </p:pic>
      <p:pic>
        <p:nvPicPr>
          <p:cNvPr id="312" name="Google Shape;312;p45"/>
          <p:cNvPicPr preferRelativeResize="0"/>
          <p:nvPr/>
        </p:nvPicPr>
        <p:blipFill>
          <a:blip r:embed="rId3">
            <a:alphaModFix/>
          </a:blip>
          <a:stretch>
            <a:fillRect/>
          </a:stretch>
        </p:blipFill>
        <p:spPr>
          <a:xfrm>
            <a:off x="7684624" y="583952"/>
            <a:ext cx="309857" cy="503701"/>
          </a:xfrm>
          <a:prstGeom prst="rect">
            <a:avLst/>
          </a:prstGeom>
          <a:noFill/>
          <a:ln>
            <a:noFill/>
          </a:ln>
        </p:spPr>
      </p:pic>
      <p:pic>
        <p:nvPicPr>
          <p:cNvPr id="313" name="Google Shape;313;p45"/>
          <p:cNvPicPr preferRelativeResize="0"/>
          <p:nvPr/>
        </p:nvPicPr>
        <p:blipFill>
          <a:blip r:embed="rId3">
            <a:alphaModFix/>
          </a:blip>
          <a:stretch>
            <a:fillRect/>
          </a:stretch>
        </p:blipFill>
        <p:spPr>
          <a:xfrm>
            <a:off x="7947851" y="1573211"/>
            <a:ext cx="482875" cy="784964"/>
          </a:xfrm>
          <a:prstGeom prst="rect">
            <a:avLst/>
          </a:prstGeom>
          <a:noFill/>
          <a:ln>
            <a:noFill/>
          </a:ln>
        </p:spPr>
      </p:pic>
      <p:pic>
        <p:nvPicPr>
          <p:cNvPr id="314" name="Google Shape;314;p45"/>
          <p:cNvPicPr preferRelativeResize="0"/>
          <p:nvPr/>
        </p:nvPicPr>
        <p:blipFill>
          <a:blip r:embed="rId3">
            <a:alphaModFix/>
          </a:blip>
          <a:stretch>
            <a:fillRect/>
          </a:stretch>
        </p:blipFill>
        <p:spPr>
          <a:xfrm>
            <a:off x="1743080" y="3041388"/>
            <a:ext cx="1147826" cy="1865888"/>
          </a:xfrm>
          <a:prstGeom prst="rect">
            <a:avLst/>
          </a:prstGeom>
          <a:noFill/>
          <a:ln>
            <a:noFill/>
          </a:ln>
        </p:spPr>
      </p:pic>
      <p:cxnSp>
        <p:nvCxnSpPr>
          <p:cNvPr id="315" name="Google Shape;315;p45"/>
          <p:cNvCxnSpPr/>
          <p:nvPr/>
        </p:nvCxnSpPr>
        <p:spPr>
          <a:xfrm>
            <a:off x="3353850" y="2336225"/>
            <a:ext cx="24363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330764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orld Homeopathy Day by Slidesgo">
  <a:themeElements>
    <a:clrScheme name="Simple Light">
      <a:dk1>
        <a:srgbClr val="2F3037"/>
      </a:dk1>
      <a:lt1>
        <a:srgbClr val="F4F5F5"/>
      </a:lt1>
      <a:dk2>
        <a:srgbClr val="C2C2C2"/>
      </a:dk2>
      <a:lt2>
        <a:srgbClr val="FFFFFF"/>
      </a:lt2>
      <a:accent1>
        <a:srgbClr val="FFFFFF"/>
      </a:accent1>
      <a:accent2>
        <a:srgbClr val="FFFFFF"/>
      </a:accent2>
      <a:accent3>
        <a:srgbClr val="FFFFFF"/>
      </a:accent3>
      <a:accent4>
        <a:srgbClr val="FFFFFF"/>
      </a:accent4>
      <a:accent5>
        <a:srgbClr val="FFFFFF"/>
      </a:accent5>
      <a:accent6>
        <a:srgbClr val="FFFFFF"/>
      </a:accent6>
      <a:hlink>
        <a:srgbClr val="2F30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17613</TotalTime>
  <Words>8314</Words>
  <Application>Microsoft Office PowerPoint</Application>
  <PresentationFormat>全屏显示(16:9)</PresentationFormat>
  <Paragraphs>792</Paragraphs>
  <Slides>70</Slides>
  <Notes>69</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70</vt:i4>
      </vt:variant>
    </vt:vector>
  </HeadingPairs>
  <TitlesOfParts>
    <vt:vector size="83" baseType="lpstr">
      <vt:lpstr>Syne</vt:lpstr>
      <vt:lpstr>思源黑体 CN Medium</vt:lpstr>
      <vt:lpstr>宋体</vt:lpstr>
      <vt:lpstr>微软雅黑</vt:lpstr>
      <vt:lpstr>Algerian</vt:lpstr>
      <vt:lpstr>Arial</vt:lpstr>
      <vt:lpstr>Cambria Math</vt:lpstr>
      <vt:lpstr>Century Schoolbook</vt:lpstr>
      <vt:lpstr>Segoe UI Semilight</vt:lpstr>
      <vt:lpstr>Source Sans Pro</vt:lpstr>
      <vt:lpstr>Times New Roman</vt:lpstr>
      <vt:lpstr>Wingdings</vt:lpstr>
      <vt:lpstr>World Homeopathy Day by Slidesgo</vt:lpstr>
      <vt:lpstr>Data- and Model-Driven Approach for Computational Imaging</vt:lpstr>
      <vt:lpstr>Table of contents</vt:lpstr>
      <vt:lpstr>Background</vt:lpstr>
      <vt:lpstr>Background</vt:lpstr>
      <vt:lpstr>Background</vt:lpstr>
      <vt:lpstr>Background</vt:lpstr>
      <vt:lpstr>Background</vt:lpstr>
      <vt:lpstr>Background</vt:lpstr>
      <vt:lpstr>Image Reconstruction</vt:lpstr>
      <vt:lpstr>The Image Reconstruction Model</vt:lpstr>
      <vt:lpstr>Mathematical Approaches for Image Reconstruction</vt:lpstr>
      <vt:lpstr>Mathematical Approaches for Image Reconstruction</vt:lpstr>
      <vt:lpstr>Mathematical Approaches for Image Reconstruction</vt:lpstr>
      <vt:lpstr>Mathematical Approaches for Image Reconstruction</vt:lpstr>
      <vt:lpstr>Mathematical Approaches for Image Reconstruction</vt:lpstr>
      <vt:lpstr>Mathematical Approaches for Image Reconstruction</vt:lpstr>
      <vt:lpstr>Deep Learning</vt:lpstr>
      <vt:lpstr>Deep Learning</vt:lpstr>
      <vt:lpstr>Deep Learning</vt:lpstr>
      <vt:lpstr>The ODE-Nets</vt:lpstr>
      <vt:lpstr>The ODE-Nets</vt:lpstr>
      <vt:lpstr>The ODE-Nets</vt:lpstr>
      <vt:lpstr>The ODE-Nets</vt:lpstr>
      <vt:lpstr>The ODE-Nets</vt:lpstr>
      <vt:lpstr>The ODE-Nets</vt:lpstr>
      <vt:lpstr>The ODE-Nets</vt:lpstr>
      <vt:lpstr>The ODE-Nets</vt:lpstr>
      <vt:lpstr>The PDE-Nets</vt:lpstr>
      <vt:lpstr>The PDE-Nets</vt:lpstr>
      <vt:lpstr>The PDE-Nets</vt:lpstr>
      <vt:lpstr>The PDE-Nets</vt:lpstr>
      <vt:lpstr>The PDE-Nets</vt:lpstr>
      <vt:lpstr>The PDE-Nets</vt:lpstr>
      <vt:lpstr>The PDE-Nets</vt:lpstr>
      <vt:lpstr>The PDE-Nets</vt:lpstr>
      <vt:lpstr>The PDE-Nets</vt:lpstr>
      <vt:lpstr>The PDE-Nets</vt:lpstr>
      <vt:lpstr>The PDE-Nets</vt:lpstr>
      <vt:lpstr>The PDE-Nets</vt:lpstr>
      <vt:lpstr>The PDE-Nets</vt:lpstr>
      <vt:lpstr>The PDE-Nets</vt:lpstr>
      <vt:lpstr>The PDE-Nets</vt:lpstr>
      <vt:lpstr>Deep Learning – Back to Main Track</vt:lpstr>
      <vt:lpstr>Deep Learning – Back to Main Track</vt:lpstr>
      <vt:lpstr>Data + Model: A General Strategy</vt:lpstr>
      <vt:lpstr>Data + Model: A General Strategy</vt:lpstr>
      <vt:lpstr>Computational Imaging</vt:lpstr>
      <vt:lpstr>Integration of Computational Imaging</vt:lpstr>
      <vt:lpstr>Integration of Computational Imaging</vt:lpstr>
      <vt:lpstr>Integration of Computational Imaging</vt:lpstr>
      <vt:lpstr>Integration of Computational Imaging</vt:lpstr>
      <vt:lpstr>Integration of Computational Imaging</vt:lpstr>
      <vt:lpstr>Integration of Computational Imaging</vt:lpstr>
      <vt:lpstr>Integration of Computational Imaging</vt:lpstr>
      <vt:lpstr>Integration of Computational Imaging</vt:lpstr>
      <vt:lpstr>Integration of Computational Imaging</vt:lpstr>
      <vt:lpstr>Integration of Computational Imaging</vt:lpstr>
      <vt:lpstr>Supporting Biomedical Research</vt:lpstr>
      <vt:lpstr>PowerPoint 演示文稿</vt:lpstr>
      <vt:lpstr>PowerPoint 演示文稿</vt:lpstr>
      <vt:lpstr>PowerPoint 演示文稿</vt:lpstr>
      <vt:lpstr>Importance of Multiscale and Multimodality Imaging</vt:lpstr>
      <vt:lpstr>Importance of Multiscale and Multimodality Imaging</vt:lpstr>
      <vt:lpstr>PowerPoint 演示文稿</vt:lpstr>
      <vt:lpstr>PowerPoint 演示文稿</vt:lpstr>
      <vt:lpstr>PowerPoint 演示文稿</vt:lpstr>
      <vt:lpstr>PowerPoint 演示文稿</vt:lpstr>
      <vt:lpstr>Conclusions</vt:lpstr>
      <vt:lpstr>Concluding Remarks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Homeopathy Day</dc:title>
  <dc:creator>Bin Dong</dc:creator>
  <cp:lastModifiedBy>Bin Dong</cp:lastModifiedBy>
  <cp:revision>560</cp:revision>
  <dcterms:modified xsi:type="dcterms:W3CDTF">2023-12-14T07:37:40Z</dcterms:modified>
</cp:coreProperties>
</file>